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4EDB9"/>
    <a:srgbClr val="BCE2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877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818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3875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4437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575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17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34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42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130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37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83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D766-102C-4FE0-8B00-DEA72EE70732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CE0B-AE77-4090-9AC9-7FB2017D1E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5036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000240"/>
            <a:ext cx="7140232" cy="2071702"/>
          </a:xfrm>
        </p:spPr>
        <p:txBody>
          <a:bodyPr>
            <a:noAutofit/>
          </a:bodyPr>
          <a:lstStyle/>
          <a:p>
            <a:r>
              <a:rPr lang="uk-UA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Дизартрія</a:t>
            </a:r>
            <a:endParaRPr lang="uk-UA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Підготувала викладач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кафедри соціальної педагогіки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спеціальної освіти ЗНУ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Соха Н.В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3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иділяють 4 ступеня тяжкості захворювання</a:t>
            </a:r>
            <a:endParaRPr lang="uk-UA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uk-UA" dirty="0" smtClean="0"/>
              <a:t>Легкий </a:t>
            </a:r>
            <a:r>
              <a:rPr lang="uk-UA" dirty="0"/>
              <a:t>ступінь (стерта дизартрія) — оточуючими зазвичай не реєструється, але логопед відразу ж помітить порушення.</a:t>
            </a:r>
          </a:p>
          <a:p>
            <a:pPr fontAlgn="base"/>
            <a:r>
              <a:rPr lang="uk-UA" dirty="0"/>
              <a:t>Середньо-легка ступінь — мовлення зрозуміле оточуючим, але вже явно помітні порушення.</a:t>
            </a:r>
          </a:p>
          <a:p>
            <a:pPr fontAlgn="base"/>
            <a:r>
              <a:rPr lang="uk-UA" dirty="0"/>
              <a:t>Ступінь середньої тяжкості — мовлення сильно порушене, дитину розуміють тільки люди, які з нею часто спілкуються (батьки), і то лише тому, що вже знають, як дитина спотворює кожне слово.</a:t>
            </a:r>
          </a:p>
          <a:p>
            <a:pPr fontAlgn="base"/>
            <a:r>
              <a:rPr lang="uk-UA" dirty="0"/>
              <a:t>Важкий ступінь (анартрія) — мовлення або незрозуміле взагалі нікому, або зовсім відсутнє.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331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0"/>
          <a:stretch/>
        </p:blipFill>
        <p:spPr bwMode="auto">
          <a:xfrm>
            <a:off x="5786446" y="3714752"/>
            <a:ext cx="3184188" cy="279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Лікуванн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 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дизартрії</a:t>
            </a:r>
            <a:r>
              <a:rPr lang="uk-UA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401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повинно являти собою комплексний вплив, де будуть використані і медикаменти, і лікувальна фізкультура, і масаж , і логопедична робота.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286124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•</a:t>
            </a:r>
            <a:r>
              <a:rPr lang="uk-UA" sz="2000" i="1" dirty="0"/>
              <a:t> </a:t>
            </a:r>
            <a:r>
              <a:rPr lang="uk-UA" sz="2000" i="1" dirty="0">
                <a:solidFill>
                  <a:srgbClr val="002060"/>
                </a:solidFill>
              </a:rPr>
              <a:t>Розвиток фізіологічного та мовленнєвого дихання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b="1" i="1" dirty="0">
                <a:solidFill>
                  <a:srgbClr val="002060"/>
                </a:solidFill>
              </a:rPr>
              <a:t>•</a:t>
            </a:r>
            <a:r>
              <a:rPr lang="uk-UA" sz="2000" i="1" dirty="0">
                <a:solidFill>
                  <a:srgbClr val="002060"/>
                </a:solidFill>
              </a:rPr>
              <a:t> Логопедичний масаж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b="1" i="1" dirty="0">
                <a:solidFill>
                  <a:srgbClr val="002060"/>
                </a:solidFill>
              </a:rPr>
              <a:t>•</a:t>
            </a:r>
            <a:r>
              <a:rPr lang="uk-UA" sz="2000" i="1" dirty="0">
                <a:solidFill>
                  <a:srgbClr val="002060"/>
                </a:solidFill>
              </a:rPr>
              <a:t> Артикуляційну гімнастику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b="1" i="1" dirty="0">
                <a:solidFill>
                  <a:srgbClr val="002060"/>
                </a:solidFill>
              </a:rPr>
              <a:t>•</a:t>
            </a:r>
            <a:r>
              <a:rPr lang="uk-UA" sz="2000" i="1" dirty="0">
                <a:solidFill>
                  <a:srgbClr val="002060"/>
                </a:solidFill>
              </a:rPr>
              <a:t> Корекцію просодичної сторони мовлення (темп, ритм, голос, інтонація)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b="1" i="1" dirty="0">
                <a:solidFill>
                  <a:srgbClr val="002060"/>
                </a:solidFill>
              </a:rPr>
              <a:t>•</a:t>
            </a:r>
            <a:r>
              <a:rPr lang="uk-UA" sz="2000" i="1" dirty="0">
                <a:solidFill>
                  <a:srgbClr val="002060"/>
                </a:solidFill>
              </a:rPr>
              <a:t> Корекцію </a:t>
            </a:r>
            <a:r>
              <a:rPr lang="uk-UA" sz="2000" i="1" dirty="0" err="1">
                <a:solidFill>
                  <a:srgbClr val="002060"/>
                </a:solidFill>
              </a:rPr>
              <a:t>звуковимови</a:t>
            </a:r>
            <a:r>
              <a:rPr lang="uk-UA" sz="2000" i="1" dirty="0">
                <a:solidFill>
                  <a:srgbClr val="002060"/>
                </a:solidFill>
              </a:rPr>
              <a:t/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b="1" i="1" dirty="0">
                <a:solidFill>
                  <a:srgbClr val="002060"/>
                </a:solidFill>
              </a:rPr>
              <a:t>•</a:t>
            </a:r>
            <a:r>
              <a:rPr lang="uk-UA" sz="2000" i="1" dirty="0">
                <a:solidFill>
                  <a:srgbClr val="002060"/>
                </a:solidFill>
              </a:rPr>
              <a:t> Розвиток фонематичного сприймання</a:t>
            </a:r>
          </a:p>
          <a:p>
            <a:endParaRPr lang="uk-UA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827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Корекційна логопедична робота при дизартрії включає в себе:</a:t>
            </a:r>
            <a:endParaRPr lang="uk-UA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58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428604"/>
            <a:ext cx="6358432" cy="4286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8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uk-UA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0887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Дизартрія</a:t>
            </a:r>
            <a:endParaRPr lang="uk-U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34849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порушення вимовної сторони мовлення, яке виникає внаслідок органічного ураження центральної нервової системи. Це тяжкий розлад усієї мовленої діяльності.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035495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дизартрії порушується не тільки звуковимова майже усіх груп звуків, але і просодична сторона мовлення: голос, інтонація, темп, ритм. Дизартрія є симптомом неврологічних захворювань.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346" y="1844824"/>
            <a:ext cx="40520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781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дизартрії</a:t>
            </a:r>
            <a:endParaRPr lang="uk-U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931224" cy="22608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внутрішньоутробного розвитку: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• гострі та хронічні інфекції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• інтоксикації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• токсикози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• резус-конфлікти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</a:rPr>
              <a:t>• гіпоксії (кисневе голодування</a:t>
            </a:r>
            <a:r>
              <a:rPr lang="uk-UA" i="1" dirty="0" smtClean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149080"/>
            <a:ext cx="4104456" cy="24091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пологів: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• асфіксія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• пологові травми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• крововиливи при стрімких або затяжних пологах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07707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ранньому віці дитини: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• інфекційні хвороби нервової системи (</a:t>
            </a:r>
            <a:r>
              <a:rPr lang="uk-UA" sz="2400" i="1" dirty="0" err="1" smtClean="0">
                <a:solidFill>
                  <a:schemeClr val="bg1"/>
                </a:solidFill>
              </a:rPr>
              <a:t>менінгіти</a:t>
            </a:r>
            <a:r>
              <a:rPr lang="uk-UA" sz="2400" i="1" dirty="0" smtClean="0">
                <a:solidFill>
                  <a:schemeClr val="bg1"/>
                </a:solidFill>
              </a:rPr>
              <a:t>, </a:t>
            </a:r>
            <a:r>
              <a:rPr lang="uk-UA" sz="2400" i="1" dirty="0" err="1" smtClean="0">
                <a:solidFill>
                  <a:schemeClr val="bg1"/>
                </a:solidFill>
              </a:rPr>
              <a:t>менінгоенцефаліти</a:t>
            </a:r>
            <a:r>
              <a:rPr lang="uk-UA" sz="2400" i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851920" y="4418106"/>
            <a:ext cx="1152128" cy="7200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лево 7"/>
          <p:cNvSpPr/>
          <p:nvPr/>
        </p:nvSpPr>
        <p:spPr>
          <a:xfrm>
            <a:off x="7236296" y="2276872"/>
            <a:ext cx="864096" cy="7200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1043609" y="2276872"/>
            <a:ext cx="864096" cy="7200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3662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203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дизартрії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857232"/>
            <a:ext cx="8229600" cy="1643074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uk-UA" b="1" u="sng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БУЛЬБАРНА ДИЗАРТРІЯ</a:t>
            </a:r>
          </a:p>
          <a:p>
            <a:pPr marL="0" indent="0" algn="just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даної форми дизартрії характерне порушення або відсутність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бульбарних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рефлексів: порушення смоктання і ковтання, надмірне слиновиділення, труднощі з жуванням, практично повна відсутність міміки. Голос зазвичай гугнявий, хриплий, дуже тихий, усі приголосні звуки одноманітні.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slide-5.jpg"/>
          <p:cNvPicPr>
            <a:picLocks noChangeAspect="1"/>
          </p:cNvPicPr>
          <p:nvPr/>
        </p:nvPicPr>
        <p:blipFill>
          <a:blip r:embed="rId2">
            <a:lum contrast="20000"/>
          </a:blip>
          <a:srcRect l="53079" t="33613" r="3656"/>
          <a:stretch>
            <a:fillRect/>
          </a:stretch>
        </p:blipFill>
        <p:spPr>
          <a:xfrm>
            <a:off x="3286116" y="2357430"/>
            <a:ext cx="5500726" cy="4318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2786058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Обумовлена ураженням речовини продовгуватого мозку та ядер черепно-мозкових нервів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2071702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uk-UA" b="1" u="sng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ПСЕВДОБУЛЬБАРНА ДИЗАРТРІЯ</a:t>
            </a:r>
          </a:p>
          <a:p>
            <a:pPr marL="0" indent="0" algn="just" fontAlgn="base">
              <a:buNone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 стан викликаний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гіпертонусом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’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мовленнєвого апарату або спастичним паралічем. Найхарактернішою картиною є порушення роботи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мовлення,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гіперсалівація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часте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поперхування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Порушена вимова сонорних (дзвінких, які не мають глухої пари), шиплячих і свистячих звуків.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/>
          <a:srcRect l="45312" t="27778" r="5468"/>
          <a:stretch>
            <a:fillRect/>
          </a:stretch>
        </p:blipFill>
        <p:spPr>
          <a:xfrm>
            <a:off x="4143372" y="1928802"/>
            <a:ext cx="4786346" cy="4643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143116"/>
            <a:ext cx="357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Обумовлена центральним парезом  м’язів, які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іннервуються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язикоглоточним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блукаючим та під’язичним нервами, внаслідок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двустороннього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ураження дихальних корково-ядерних шляхів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8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1596146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uk-UA" b="1" u="sng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КОРКОВА ДИЗАРТРІЯ</a:t>
            </a:r>
          </a:p>
          <a:p>
            <a:pPr marL="0" indent="0" algn="ctr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Основна причина коркової дизартрії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порушення довільної артикуляційної моторики, у той час як мовленнєве дихання і часто інтонаційна складова збережені.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1578947149_Korkovaya-dizartriya-chto-eto-kak-proyavlyaetsya-i-lechitsya_1.jpg"/>
          <p:cNvPicPr>
            <a:picLocks noChangeAspect="1"/>
          </p:cNvPicPr>
          <p:nvPr/>
        </p:nvPicPr>
        <p:blipFill>
          <a:blip r:embed="rId2">
            <a:lum contrast="20000"/>
          </a:blip>
          <a:srcRect l="40984" t="21887" b="13910"/>
          <a:stretch>
            <a:fillRect/>
          </a:stretch>
        </p:blipFill>
        <p:spPr>
          <a:xfrm>
            <a:off x="3714744" y="1857364"/>
            <a:ext cx="5143536" cy="4786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857364"/>
            <a:ext cx="321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Пов’язана з ураженням  нижньої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премоторної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або нижньої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постцентральної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зони кори великих півкуль головного мозку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68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7166"/>
            <a:ext cx="4249042" cy="6168178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uk-UA" b="1" u="sng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ПІДКІРКОВА </a:t>
            </a:r>
            <a:r>
              <a:rPr lang="uk-UA" b="1" u="sng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ДИЗАРТРІЯ (</a:t>
            </a:r>
            <a:r>
              <a:rPr lang="uk-UA" b="1" u="sng" cap="al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екстрапірамідна</a:t>
            </a:r>
            <a:r>
              <a:rPr lang="uk-UA" b="1" u="sng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b="1" u="sng" cap="al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даної форми характерні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гіперкінези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— мимовільні рухи, зокрема мімічні і артикуляційні. У процесі мовлення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гіперкінези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посилюються, що може призвести до артикуляційного спазму, що веде до перепадів тембру (то низький хрипкий, то високий, верескливий) і сили голосу (то шепіт, то вигуки). Також страждає темп мовлення і може виникати заїкання (як прояв гіперкінезу).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c56d3ecd6db4648f9cfda9f58df34ef1-800x.jpg"/>
          <p:cNvPicPr>
            <a:picLocks noChangeAspect="1"/>
          </p:cNvPicPr>
          <p:nvPr/>
        </p:nvPicPr>
        <p:blipFill>
          <a:blip r:embed="rId2">
            <a:lum contrast="30000"/>
          </a:blip>
          <a:srcRect l="37812" t="20000" b="6250"/>
          <a:stretch>
            <a:fillRect/>
          </a:stretch>
        </p:blipFill>
        <p:spPr>
          <a:xfrm>
            <a:off x="4429124" y="285728"/>
            <a:ext cx="4524380" cy="435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857760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Виникає при ураженні підкоркових вузлів та нервових зв’язків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285728"/>
            <a:ext cx="4214842" cy="6128467"/>
          </a:xfrm>
        </p:spPr>
        <p:txBody>
          <a:bodyPr>
            <a:normAutofit fontScale="92500"/>
          </a:bodyPr>
          <a:lstStyle/>
          <a:p>
            <a:pPr marL="0" indent="0" algn="ctr" fontAlgn="base">
              <a:buNone/>
            </a:pPr>
            <a:r>
              <a:rPr lang="uk-UA" b="1" u="sng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МОЗОЧКОВА ДИЗАРТРІЯ</a:t>
            </a:r>
          </a:p>
          <a:p>
            <a:pPr marL="0" indent="0" algn="ctr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При цьому стані мовлення хворого уривчасте,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схоже на скандування, ніж на плавне мовлення. Також характерна атаксія (тремор і слабкість кінцівок, хиткість ходи, порушення координації рухів і рівноваги).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2"/>
          <a:srcRect l="44531" t="22222" r="3906" b="8333"/>
          <a:stretch>
            <a:fillRect/>
          </a:stretch>
        </p:blipFill>
        <p:spPr>
          <a:xfrm>
            <a:off x="214282" y="285728"/>
            <a:ext cx="4286280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256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Обумовлена ураженням мозочка або його провідних шляхів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058"/>
            <a:ext cx="9144000" cy="1957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Також іноді виділяють холодову дизартрію, яка проявляється при сильних змінах температури в приміщенні, де знаходиться дитина. Причиною такого стану є нервово-м</a:t>
            </a:r>
            <a:r>
              <a:rPr lang="uk-UA" sz="2800" dirty="0" smtClean="0">
                <a:latin typeface="Times New Roman"/>
                <a:cs typeface="Times New Roman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язове захворювання міастенія.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84"/>
          <a:stretch/>
        </p:blipFill>
        <p:spPr bwMode="auto">
          <a:xfrm>
            <a:off x="714349" y="2060848"/>
            <a:ext cx="7429552" cy="42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5182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555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Дизартрія</vt:lpstr>
      <vt:lpstr>Дизартрія</vt:lpstr>
      <vt:lpstr>Причини дизартрії</vt:lpstr>
      <vt:lpstr>Форми і види дизартрії</vt:lpstr>
      <vt:lpstr>Слайд 5</vt:lpstr>
      <vt:lpstr>Слайд 6</vt:lpstr>
      <vt:lpstr>Слайд 7</vt:lpstr>
      <vt:lpstr>Слайд 8</vt:lpstr>
      <vt:lpstr>Слайд 9</vt:lpstr>
      <vt:lpstr>Виділяють 4 ступеня тяжкості захворювання</vt:lpstr>
      <vt:lpstr>Лікування дизартрії 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Дизартрія</dc:title>
  <dc:creator>Boss</dc:creator>
  <cp:lastModifiedBy>User</cp:lastModifiedBy>
  <cp:revision>13</cp:revision>
  <dcterms:created xsi:type="dcterms:W3CDTF">2019-12-08T07:30:32Z</dcterms:created>
  <dcterms:modified xsi:type="dcterms:W3CDTF">2020-10-12T19:25:37Z</dcterms:modified>
</cp:coreProperties>
</file>