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86" r:id="rId10"/>
    <p:sldId id="287" r:id="rId11"/>
    <p:sldId id="288" r:id="rId12"/>
    <p:sldId id="289" r:id="rId13"/>
    <p:sldId id="265" r:id="rId14"/>
    <p:sldId id="266" r:id="rId15"/>
    <p:sldId id="267" r:id="rId16"/>
    <p:sldId id="268" r:id="rId17"/>
    <p:sldId id="269" r:id="rId18"/>
    <p:sldId id="270" r:id="rId19"/>
    <p:sldId id="272" r:id="rId20"/>
    <p:sldId id="271" r:id="rId21"/>
    <p:sldId id="273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74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4D07"/>
    <a:srgbClr val="FBC497"/>
    <a:srgbClr val="323E1A"/>
    <a:srgbClr val="C4D79D"/>
    <a:srgbClr val="843F06"/>
    <a:srgbClr val="FAC294"/>
    <a:srgbClr val="BCB800"/>
    <a:srgbClr val="E3DE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432" y="7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7"/>
          <p:cNvSpPr/>
          <p:nvPr userDrawn="1"/>
        </p:nvSpPr>
        <p:spPr>
          <a:xfrm>
            <a:off x="857250" y="214313"/>
            <a:ext cx="8072438" cy="6429375"/>
          </a:xfrm>
          <a:prstGeom prst="rect">
            <a:avLst/>
          </a:prstGeom>
          <a:solidFill>
            <a:schemeClr val="bg1"/>
          </a:solidFill>
          <a:ln w="38100" cap="rnd">
            <a:solidFill>
              <a:schemeClr val="bg1">
                <a:lumMod val="50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4" name="Группа 8"/>
          <p:cNvGrpSpPr/>
          <p:nvPr userDrawn="1"/>
        </p:nvGrpSpPr>
        <p:grpSpPr>
          <a:xfrm>
            <a:off x="357158" y="1000108"/>
            <a:ext cx="928662" cy="214314"/>
            <a:chOff x="2714612" y="3143248"/>
            <a:chExt cx="2857520" cy="928694"/>
          </a:xfrm>
          <a:solidFill>
            <a:srgbClr val="A14D07"/>
          </a:solidFill>
        </p:grpSpPr>
        <p:sp>
          <p:nvSpPr>
            <p:cNvPr id="5" name="Овал 9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Овал 10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Овал 11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Овал 12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Овал 13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0" name="Группа 14"/>
          <p:cNvGrpSpPr/>
          <p:nvPr userDrawn="1"/>
        </p:nvGrpSpPr>
        <p:grpSpPr>
          <a:xfrm>
            <a:off x="357158" y="1658925"/>
            <a:ext cx="928662" cy="214314"/>
            <a:chOff x="2714612" y="3143248"/>
            <a:chExt cx="2857520" cy="928694"/>
          </a:xfrm>
          <a:solidFill>
            <a:srgbClr val="A14D07"/>
          </a:solidFill>
        </p:grpSpPr>
        <p:sp>
          <p:nvSpPr>
            <p:cNvPr id="11" name="Овал 15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Овал 16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7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8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Овал 19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6" name="Группа 20"/>
          <p:cNvGrpSpPr/>
          <p:nvPr userDrawn="1"/>
        </p:nvGrpSpPr>
        <p:grpSpPr>
          <a:xfrm>
            <a:off x="357158" y="2317742"/>
            <a:ext cx="928662" cy="214314"/>
            <a:chOff x="2714612" y="3143248"/>
            <a:chExt cx="2857520" cy="928694"/>
          </a:xfrm>
          <a:solidFill>
            <a:srgbClr val="A14D07"/>
          </a:solidFill>
        </p:grpSpPr>
        <p:sp>
          <p:nvSpPr>
            <p:cNvPr id="17" name="Овал 21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" name="Овал 22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" name="Овал 23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" name="Овал 24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" name="Овал 25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2" name="Группа 26"/>
          <p:cNvGrpSpPr/>
          <p:nvPr userDrawn="1"/>
        </p:nvGrpSpPr>
        <p:grpSpPr>
          <a:xfrm>
            <a:off x="357158" y="2976559"/>
            <a:ext cx="928662" cy="214314"/>
            <a:chOff x="2714612" y="3143248"/>
            <a:chExt cx="2857520" cy="928694"/>
          </a:xfrm>
          <a:solidFill>
            <a:srgbClr val="A14D07"/>
          </a:solidFill>
        </p:grpSpPr>
        <p:sp>
          <p:nvSpPr>
            <p:cNvPr id="23" name="Овал 27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" name="Овал 28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" name="Овал 29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" name="Овал 30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Овал 31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8" name="Группа 32"/>
          <p:cNvGrpSpPr/>
          <p:nvPr userDrawn="1"/>
        </p:nvGrpSpPr>
        <p:grpSpPr>
          <a:xfrm>
            <a:off x="357158" y="3635376"/>
            <a:ext cx="928662" cy="214314"/>
            <a:chOff x="2714612" y="3143248"/>
            <a:chExt cx="2857520" cy="928694"/>
          </a:xfrm>
          <a:solidFill>
            <a:srgbClr val="A14D07"/>
          </a:solidFill>
        </p:grpSpPr>
        <p:sp>
          <p:nvSpPr>
            <p:cNvPr id="29" name="Овал 33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" name="Овал 34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1" name="Овал 35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2" name="Овал 36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3" name="Овал 37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4" name="Группа 38"/>
          <p:cNvGrpSpPr/>
          <p:nvPr userDrawn="1"/>
        </p:nvGrpSpPr>
        <p:grpSpPr>
          <a:xfrm>
            <a:off x="357158" y="4294193"/>
            <a:ext cx="928662" cy="214314"/>
            <a:chOff x="2714612" y="3143248"/>
            <a:chExt cx="2857520" cy="928694"/>
          </a:xfrm>
          <a:solidFill>
            <a:srgbClr val="A14D07"/>
          </a:solidFill>
        </p:grpSpPr>
        <p:sp>
          <p:nvSpPr>
            <p:cNvPr id="35" name="Овал 39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6" name="Овал 40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7" name="Овал 41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8" name="Овал 42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9" name="Овал 43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40" name="Группа 44"/>
          <p:cNvGrpSpPr/>
          <p:nvPr userDrawn="1"/>
        </p:nvGrpSpPr>
        <p:grpSpPr>
          <a:xfrm>
            <a:off x="357158" y="4953010"/>
            <a:ext cx="928662" cy="214314"/>
            <a:chOff x="2714612" y="3143248"/>
            <a:chExt cx="2857520" cy="928694"/>
          </a:xfrm>
          <a:solidFill>
            <a:srgbClr val="A14D07"/>
          </a:solidFill>
        </p:grpSpPr>
        <p:sp>
          <p:nvSpPr>
            <p:cNvPr id="41" name="Овал 45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2" name="Овал 46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3" name="Овал 47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4" name="Овал 48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5" name="Овал 49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46" name="Группа 50"/>
          <p:cNvGrpSpPr/>
          <p:nvPr userDrawn="1"/>
        </p:nvGrpSpPr>
        <p:grpSpPr>
          <a:xfrm>
            <a:off x="357158" y="6270645"/>
            <a:ext cx="928662" cy="214314"/>
            <a:chOff x="2714612" y="3143248"/>
            <a:chExt cx="2857520" cy="928694"/>
          </a:xfrm>
          <a:solidFill>
            <a:srgbClr val="A14D07"/>
          </a:solidFill>
        </p:grpSpPr>
        <p:sp>
          <p:nvSpPr>
            <p:cNvPr id="47" name="Овал 51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8" name="Овал 52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9" name="Овал 53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0" name="Овал 54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1" name="Овал 55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52" name="Группа 56"/>
          <p:cNvGrpSpPr/>
          <p:nvPr userDrawn="1"/>
        </p:nvGrpSpPr>
        <p:grpSpPr>
          <a:xfrm>
            <a:off x="357158" y="5611827"/>
            <a:ext cx="928662" cy="214314"/>
            <a:chOff x="2714612" y="3143248"/>
            <a:chExt cx="2857520" cy="928694"/>
          </a:xfrm>
          <a:solidFill>
            <a:srgbClr val="A14D07"/>
          </a:solidFill>
        </p:grpSpPr>
        <p:sp>
          <p:nvSpPr>
            <p:cNvPr id="53" name="Овал 57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4" name="Овал 58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5" name="Овал 59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6" name="Овал 60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7" name="Овал 61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58" name="Группа 63"/>
          <p:cNvGrpSpPr/>
          <p:nvPr userDrawn="1"/>
        </p:nvGrpSpPr>
        <p:grpSpPr>
          <a:xfrm>
            <a:off x="357158" y="341291"/>
            <a:ext cx="928662" cy="214314"/>
            <a:chOff x="2714612" y="3143248"/>
            <a:chExt cx="2857520" cy="928694"/>
          </a:xfrm>
          <a:solidFill>
            <a:srgbClr val="A14D07"/>
          </a:solidFill>
        </p:grpSpPr>
        <p:sp>
          <p:nvSpPr>
            <p:cNvPr id="59" name="Овал 64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0" name="Овал 65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1" name="Овал 66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2" name="Овал 67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3" name="Овал 68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 userDrawn="1"/>
        </p:nvSpPr>
        <p:spPr>
          <a:xfrm>
            <a:off x="857250" y="214313"/>
            <a:ext cx="8072438" cy="6429375"/>
          </a:xfrm>
          <a:prstGeom prst="rect">
            <a:avLst/>
          </a:prstGeom>
          <a:solidFill>
            <a:schemeClr val="bg1"/>
          </a:solidFill>
          <a:ln w="38100" cap="rnd">
            <a:solidFill>
              <a:schemeClr val="bg1">
                <a:lumMod val="50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6" name="Группа 8"/>
          <p:cNvGrpSpPr/>
          <p:nvPr userDrawn="1"/>
        </p:nvGrpSpPr>
        <p:grpSpPr>
          <a:xfrm>
            <a:off x="357158" y="1000108"/>
            <a:ext cx="928662" cy="214314"/>
            <a:chOff x="2714612" y="3143248"/>
            <a:chExt cx="2857520" cy="928694"/>
          </a:xfrm>
          <a:solidFill>
            <a:srgbClr val="A14D07"/>
          </a:solidFill>
        </p:grpSpPr>
        <p:sp>
          <p:nvSpPr>
            <p:cNvPr id="7" name="Овал 9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Овал 10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Овал 11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Овал 12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Овал 13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2" name="Группа 14"/>
          <p:cNvGrpSpPr/>
          <p:nvPr userDrawn="1"/>
        </p:nvGrpSpPr>
        <p:grpSpPr>
          <a:xfrm>
            <a:off x="357158" y="1658925"/>
            <a:ext cx="928662" cy="214314"/>
            <a:chOff x="2714612" y="3143248"/>
            <a:chExt cx="2857520" cy="928694"/>
          </a:xfrm>
          <a:solidFill>
            <a:srgbClr val="A14D07"/>
          </a:solidFill>
        </p:grpSpPr>
        <p:sp>
          <p:nvSpPr>
            <p:cNvPr id="13" name="Овал 15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6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Овал 17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" name="Овал 18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" name="Овал 19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8" name="Группа 20"/>
          <p:cNvGrpSpPr/>
          <p:nvPr userDrawn="1"/>
        </p:nvGrpSpPr>
        <p:grpSpPr>
          <a:xfrm>
            <a:off x="357158" y="2317742"/>
            <a:ext cx="928662" cy="214314"/>
            <a:chOff x="2714612" y="3143248"/>
            <a:chExt cx="2857520" cy="928694"/>
          </a:xfrm>
          <a:solidFill>
            <a:srgbClr val="A14D07"/>
          </a:solidFill>
        </p:grpSpPr>
        <p:sp>
          <p:nvSpPr>
            <p:cNvPr id="19" name="Овал 21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" name="Овал 22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" name="Овал 23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" name="Овал 24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" name="Овал 25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4" name="Группа 26"/>
          <p:cNvGrpSpPr/>
          <p:nvPr userDrawn="1"/>
        </p:nvGrpSpPr>
        <p:grpSpPr>
          <a:xfrm>
            <a:off x="357158" y="2976559"/>
            <a:ext cx="928662" cy="214314"/>
            <a:chOff x="2714612" y="3143248"/>
            <a:chExt cx="2857520" cy="928694"/>
          </a:xfrm>
          <a:solidFill>
            <a:srgbClr val="A14D07"/>
          </a:solidFill>
        </p:grpSpPr>
        <p:sp>
          <p:nvSpPr>
            <p:cNvPr id="25" name="Овал 27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" name="Овал 28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Овал 29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" name="Овал 30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9" name="Овал 31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0" name="Группа 32"/>
          <p:cNvGrpSpPr/>
          <p:nvPr userDrawn="1"/>
        </p:nvGrpSpPr>
        <p:grpSpPr>
          <a:xfrm>
            <a:off x="357158" y="3635376"/>
            <a:ext cx="928662" cy="214314"/>
            <a:chOff x="2714612" y="3143248"/>
            <a:chExt cx="2857520" cy="928694"/>
          </a:xfrm>
          <a:solidFill>
            <a:srgbClr val="A14D07"/>
          </a:solidFill>
        </p:grpSpPr>
        <p:sp>
          <p:nvSpPr>
            <p:cNvPr id="31" name="Овал 33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2" name="Овал 34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3" name="Овал 35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4" name="Овал 36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5" name="Овал 37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6" name="Группа 38"/>
          <p:cNvGrpSpPr/>
          <p:nvPr userDrawn="1"/>
        </p:nvGrpSpPr>
        <p:grpSpPr>
          <a:xfrm>
            <a:off x="357158" y="4294193"/>
            <a:ext cx="928662" cy="214314"/>
            <a:chOff x="2714612" y="3143248"/>
            <a:chExt cx="2857520" cy="928694"/>
          </a:xfrm>
          <a:solidFill>
            <a:srgbClr val="A14D07"/>
          </a:solidFill>
        </p:grpSpPr>
        <p:sp>
          <p:nvSpPr>
            <p:cNvPr id="37" name="Овал 39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8" name="Овал 40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9" name="Овал 41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0" name="Овал 42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1" name="Овал 43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42" name="Группа 44"/>
          <p:cNvGrpSpPr/>
          <p:nvPr userDrawn="1"/>
        </p:nvGrpSpPr>
        <p:grpSpPr>
          <a:xfrm>
            <a:off x="357158" y="4953010"/>
            <a:ext cx="928662" cy="214314"/>
            <a:chOff x="2714612" y="3143248"/>
            <a:chExt cx="2857520" cy="928694"/>
          </a:xfrm>
          <a:solidFill>
            <a:srgbClr val="A14D07"/>
          </a:solidFill>
        </p:grpSpPr>
        <p:sp>
          <p:nvSpPr>
            <p:cNvPr id="43" name="Овал 45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4" name="Овал 46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5" name="Овал 47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6" name="Овал 48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7" name="Овал 49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48" name="Группа 50"/>
          <p:cNvGrpSpPr/>
          <p:nvPr userDrawn="1"/>
        </p:nvGrpSpPr>
        <p:grpSpPr>
          <a:xfrm>
            <a:off x="357158" y="6270645"/>
            <a:ext cx="928662" cy="214314"/>
            <a:chOff x="2714612" y="3143248"/>
            <a:chExt cx="2857520" cy="928694"/>
          </a:xfrm>
          <a:solidFill>
            <a:srgbClr val="A14D07"/>
          </a:solidFill>
        </p:grpSpPr>
        <p:sp>
          <p:nvSpPr>
            <p:cNvPr id="49" name="Овал 51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0" name="Овал 52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1" name="Овал 53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2" name="Овал 54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3" name="Овал 55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54" name="Группа 56"/>
          <p:cNvGrpSpPr/>
          <p:nvPr userDrawn="1"/>
        </p:nvGrpSpPr>
        <p:grpSpPr>
          <a:xfrm>
            <a:off x="357158" y="5611827"/>
            <a:ext cx="928662" cy="214314"/>
            <a:chOff x="2714612" y="3143248"/>
            <a:chExt cx="2857520" cy="928694"/>
          </a:xfrm>
          <a:solidFill>
            <a:srgbClr val="A14D07"/>
          </a:solidFill>
        </p:grpSpPr>
        <p:sp>
          <p:nvSpPr>
            <p:cNvPr id="55" name="Овал 57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6" name="Овал 58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7" name="Овал 59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8" name="Овал 60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9" name="Овал 61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60" name="Группа 63"/>
          <p:cNvGrpSpPr/>
          <p:nvPr userDrawn="1"/>
        </p:nvGrpSpPr>
        <p:grpSpPr>
          <a:xfrm>
            <a:off x="357158" y="341291"/>
            <a:ext cx="928662" cy="214314"/>
            <a:chOff x="2714612" y="3143248"/>
            <a:chExt cx="2857520" cy="928694"/>
          </a:xfrm>
          <a:solidFill>
            <a:srgbClr val="A14D07"/>
          </a:solidFill>
        </p:grpSpPr>
        <p:sp>
          <p:nvSpPr>
            <p:cNvPr id="61" name="Овал 64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2" name="Овал 65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3" name="Овал 66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4" name="Овал 67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5" name="Овал 68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 userDrawn="1"/>
        </p:nvSpPr>
        <p:spPr>
          <a:xfrm>
            <a:off x="857250" y="214313"/>
            <a:ext cx="8072438" cy="6429375"/>
          </a:xfrm>
          <a:prstGeom prst="rect">
            <a:avLst/>
          </a:prstGeom>
          <a:solidFill>
            <a:schemeClr val="bg1"/>
          </a:solidFill>
          <a:ln w="38100" cap="rnd">
            <a:solidFill>
              <a:schemeClr val="bg1">
                <a:lumMod val="50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6" name="Группа 8"/>
          <p:cNvGrpSpPr/>
          <p:nvPr userDrawn="1"/>
        </p:nvGrpSpPr>
        <p:grpSpPr>
          <a:xfrm>
            <a:off x="357158" y="1000108"/>
            <a:ext cx="928662" cy="214314"/>
            <a:chOff x="2714612" y="3143248"/>
            <a:chExt cx="2857520" cy="928694"/>
          </a:xfrm>
          <a:solidFill>
            <a:srgbClr val="A14D07"/>
          </a:solidFill>
        </p:grpSpPr>
        <p:sp>
          <p:nvSpPr>
            <p:cNvPr id="7" name="Овал 9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Овал 10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Овал 11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Овал 12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Овал 13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2" name="Группа 14"/>
          <p:cNvGrpSpPr/>
          <p:nvPr userDrawn="1"/>
        </p:nvGrpSpPr>
        <p:grpSpPr>
          <a:xfrm>
            <a:off x="357158" y="1658925"/>
            <a:ext cx="928662" cy="214314"/>
            <a:chOff x="2714612" y="3143248"/>
            <a:chExt cx="2857520" cy="928694"/>
          </a:xfrm>
          <a:solidFill>
            <a:srgbClr val="A14D07"/>
          </a:solidFill>
        </p:grpSpPr>
        <p:sp>
          <p:nvSpPr>
            <p:cNvPr id="13" name="Овал 15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6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Овал 17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" name="Овал 18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" name="Овал 19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8" name="Группа 20"/>
          <p:cNvGrpSpPr/>
          <p:nvPr userDrawn="1"/>
        </p:nvGrpSpPr>
        <p:grpSpPr>
          <a:xfrm>
            <a:off x="357158" y="2317742"/>
            <a:ext cx="928662" cy="214314"/>
            <a:chOff x="2714612" y="3143248"/>
            <a:chExt cx="2857520" cy="928694"/>
          </a:xfrm>
          <a:solidFill>
            <a:srgbClr val="A14D07"/>
          </a:solidFill>
        </p:grpSpPr>
        <p:sp>
          <p:nvSpPr>
            <p:cNvPr id="19" name="Овал 21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" name="Овал 22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" name="Овал 23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" name="Овал 24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" name="Овал 25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4" name="Группа 26"/>
          <p:cNvGrpSpPr/>
          <p:nvPr userDrawn="1"/>
        </p:nvGrpSpPr>
        <p:grpSpPr>
          <a:xfrm>
            <a:off x="357158" y="2976559"/>
            <a:ext cx="928662" cy="214314"/>
            <a:chOff x="2714612" y="3143248"/>
            <a:chExt cx="2857520" cy="928694"/>
          </a:xfrm>
          <a:solidFill>
            <a:srgbClr val="A14D07"/>
          </a:solidFill>
        </p:grpSpPr>
        <p:sp>
          <p:nvSpPr>
            <p:cNvPr id="25" name="Овал 27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" name="Овал 28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Овал 29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" name="Овал 30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9" name="Овал 31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0" name="Группа 32"/>
          <p:cNvGrpSpPr/>
          <p:nvPr userDrawn="1"/>
        </p:nvGrpSpPr>
        <p:grpSpPr>
          <a:xfrm>
            <a:off x="357158" y="3635376"/>
            <a:ext cx="928662" cy="214314"/>
            <a:chOff x="2714612" y="3143248"/>
            <a:chExt cx="2857520" cy="928694"/>
          </a:xfrm>
          <a:solidFill>
            <a:srgbClr val="A14D07"/>
          </a:solidFill>
        </p:grpSpPr>
        <p:sp>
          <p:nvSpPr>
            <p:cNvPr id="31" name="Овал 33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2" name="Овал 34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3" name="Овал 35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4" name="Овал 36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5" name="Овал 37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6" name="Группа 38"/>
          <p:cNvGrpSpPr/>
          <p:nvPr userDrawn="1"/>
        </p:nvGrpSpPr>
        <p:grpSpPr>
          <a:xfrm>
            <a:off x="357158" y="4294193"/>
            <a:ext cx="928662" cy="214314"/>
            <a:chOff x="2714612" y="3143248"/>
            <a:chExt cx="2857520" cy="928694"/>
          </a:xfrm>
          <a:solidFill>
            <a:srgbClr val="A14D07"/>
          </a:solidFill>
        </p:grpSpPr>
        <p:sp>
          <p:nvSpPr>
            <p:cNvPr id="37" name="Овал 39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8" name="Овал 40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9" name="Овал 41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0" name="Овал 42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1" name="Овал 43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42" name="Группа 44"/>
          <p:cNvGrpSpPr/>
          <p:nvPr userDrawn="1"/>
        </p:nvGrpSpPr>
        <p:grpSpPr>
          <a:xfrm>
            <a:off x="357158" y="4953010"/>
            <a:ext cx="928662" cy="214314"/>
            <a:chOff x="2714612" y="3143248"/>
            <a:chExt cx="2857520" cy="928694"/>
          </a:xfrm>
          <a:solidFill>
            <a:srgbClr val="A14D07"/>
          </a:solidFill>
        </p:grpSpPr>
        <p:sp>
          <p:nvSpPr>
            <p:cNvPr id="43" name="Овал 45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4" name="Овал 46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5" name="Овал 47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6" name="Овал 48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7" name="Овал 49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48" name="Группа 50"/>
          <p:cNvGrpSpPr/>
          <p:nvPr userDrawn="1"/>
        </p:nvGrpSpPr>
        <p:grpSpPr>
          <a:xfrm>
            <a:off x="357158" y="6270645"/>
            <a:ext cx="928662" cy="214314"/>
            <a:chOff x="2714612" y="3143248"/>
            <a:chExt cx="2857520" cy="928694"/>
          </a:xfrm>
          <a:solidFill>
            <a:srgbClr val="A14D07"/>
          </a:solidFill>
        </p:grpSpPr>
        <p:sp>
          <p:nvSpPr>
            <p:cNvPr id="49" name="Овал 51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0" name="Овал 52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1" name="Овал 53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2" name="Овал 54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3" name="Овал 55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54" name="Группа 56"/>
          <p:cNvGrpSpPr/>
          <p:nvPr userDrawn="1"/>
        </p:nvGrpSpPr>
        <p:grpSpPr>
          <a:xfrm>
            <a:off x="357158" y="5611827"/>
            <a:ext cx="928662" cy="214314"/>
            <a:chOff x="2714612" y="3143248"/>
            <a:chExt cx="2857520" cy="928694"/>
          </a:xfrm>
          <a:solidFill>
            <a:srgbClr val="A14D07"/>
          </a:solidFill>
        </p:grpSpPr>
        <p:sp>
          <p:nvSpPr>
            <p:cNvPr id="55" name="Овал 57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6" name="Овал 58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7" name="Овал 59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8" name="Овал 60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9" name="Овал 61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60" name="Группа 63"/>
          <p:cNvGrpSpPr/>
          <p:nvPr userDrawn="1"/>
        </p:nvGrpSpPr>
        <p:grpSpPr>
          <a:xfrm>
            <a:off x="357158" y="341291"/>
            <a:ext cx="928662" cy="214314"/>
            <a:chOff x="2714612" y="3143248"/>
            <a:chExt cx="2857520" cy="928694"/>
          </a:xfrm>
          <a:solidFill>
            <a:srgbClr val="A14D07"/>
          </a:solidFill>
        </p:grpSpPr>
        <p:sp>
          <p:nvSpPr>
            <p:cNvPr id="61" name="Овал 64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2" name="Овал 65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3" name="Овал 66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4" name="Овал 67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5" name="Овал 68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/>
          <p:cNvSpPr/>
          <p:nvPr userDrawn="1"/>
        </p:nvSpPr>
        <p:spPr>
          <a:xfrm>
            <a:off x="857250" y="214313"/>
            <a:ext cx="8072438" cy="6429375"/>
          </a:xfrm>
          <a:prstGeom prst="rect">
            <a:avLst/>
          </a:prstGeom>
          <a:solidFill>
            <a:schemeClr val="bg1"/>
          </a:solidFill>
          <a:ln w="38100" cap="rnd">
            <a:solidFill>
              <a:schemeClr val="bg1">
                <a:lumMod val="50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5" name="Группа 8"/>
          <p:cNvGrpSpPr/>
          <p:nvPr userDrawn="1"/>
        </p:nvGrpSpPr>
        <p:grpSpPr>
          <a:xfrm>
            <a:off x="357158" y="1000108"/>
            <a:ext cx="928662" cy="214314"/>
            <a:chOff x="2714612" y="3143248"/>
            <a:chExt cx="2857520" cy="928694"/>
          </a:xfrm>
          <a:solidFill>
            <a:srgbClr val="A14D07"/>
          </a:solidFill>
        </p:grpSpPr>
        <p:sp>
          <p:nvSpPr>
            <p:cNvPr id="6" name="Овал 9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Овал 10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Овал 11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Овал 12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Овал 13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1" name="Группа 14"/>
          <p:cNvGrpSpPr/>
          <p:nvPr userDrawn="1"/>
        </p:nvGrpSpPr>
        <p:grpSpPr>
          <a:xfrm>
            <a:off x="357158" y="1658925"/>
            <a:ext cx="928662" cy="214314"/>
            <a:chOff x="2714612" y="3143248"/>
            <a:chExt cx="2857520" cy="928694"/>
          </a:xfrm>
          <a:solidFill>
            <a:srgbClr val="A14D07"/>
          </a:solidFill>
        </p:grpSpPr>
        <p:sp>
          <p:nvSpPr>
            <p:cNvPr id="12" name="Овал 15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6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7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Овал 18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" name="Овал 19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7" name="Группа 20"/>
          <p:cNvGrpSpPr/>
          <p:nvPr userDrawn="1"/>
        </p:nvGrpSpPr>
        <p:grpSpPr>
          <a:xfrm>
            <a:off x="357158" y="2317742"/>
            <a:ext cx="928662" cy="214314"/>
            <a:chOff x="2714612" y="3143248"/>
            <a:chExt cx="2857520" cy="928694"/>
          </a:xfrm>
          <a:solidFill>
            <a:srgbClr val="A14D07"/>
          </a:solidFill>
        </p:grpSpPr>
        <p:sp>
          <p:nvSpPr>
            <p:cNvPr id="18" name="Овал 21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" name="Овал 22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" name="Овал 23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" name="Овал 24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" name="Овал 25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3" name="Группа 26"/>
          <p:cNvGrpSpPr/>
          <p:nvPr userDrawn="1"/>
        </p:nvGrpSpPr>
        <p:grpSpPr>
          <a:xfrm>
            <a:off x="357158" y="2976559"/>
            <a:ext cx="928662" cy="214314"/>
            <a:chOff x="2714612" y="3143248"/>
            <a:chExt cx="2857520" cy="928694"/>
          </a:xfrm>
          <a:solidFill>
            <a:srgbClr val="A14D07"/>
          </a:solidFill>
        </p:grpSpPr>
        <p:sp>
          <p:nvSpPr>
            <p:cNvPr id="24" name="Овал 27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" name="Овал 28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" name="Овал 29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Овал 30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" name="Овал 31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9" name="Группа 32"/>
          <p:cNvGrpSpPr/>
          <p:nvPr userDrawn="1"/>
        </p:nvGrpSpPr>
        <p:grpSpPr>
          <a:xfrm>
            <a:off x="357158" y="3635376"/>
            <a:ext cx="928662" cy="214314"/>
            <a:chOff x="2714612" y="3143248"/>
            <a:chExt cx="2857520" cy="928694"/>
          </a:xfrm>
          <a:solidFill>
            <a:srgbClr val="A14D07"/>
          </a:solidFill>
        </p:grpSpPr>
        <p:sp>
          <p:nvSpPr>
            <p:cNvPr id="30" name="Овал 33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1" name="Овал 34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2" name="Овал 35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3" name="Овал 36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4" name="Овал 37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5" name="Группа 38"/>
          <p:cNvGrpSpPr/>
          <p:nvPr userDrawn="1"/>
        </p:nvGrpSpPr>
        <p:grpSpPr>
          <a:xfrm>
            <a:off x="357158" y="4294193"/>
            <a:ext cx="928662" cy="214314"/>
            <a:chOff x="2714612" y="3143248"/>
            <a:chExt cx="2857520" cy="928694"/>
          </a:xfrm>
          <a:solidFill>
            <a:srgbClr val="A14D07"/>
          </a:solidFill>
        </p:grpSpPr>
        <p:sp>
          <p:nvSpPr>
            <p:cNvPr id="36" name="Овал 39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7" name="Овал 40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8" name="Овал 41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9" name="Овал 42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0" name="Овал 43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41" name="Группа 44"/>
          <p:cNvGrpSpPr/>
          <p:nvPr userDrawn="1"/>
        </p:nvGrpSpPr>
        <p:grpSpPr>
          <a:xfrm>
            <a:off x="357158" y="4953010"/>
            <a:ext cx="928662" cy="214314"/>
            <a:chOff x="2714612" y="3143248"/>
            <a:chExt cx="2857520" cy="928694"/>
          </a:xfrm>
          <a:solidFill>
            <a:srgbClr val="A14D07"/>
          </a:solidFill>
        </p:grpSpPr>
        <p:sp>
          <p:nvSpPr>
            <p:cNvPr id="42" name="Овал 45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3" name="Овал 46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4" name="Овал 47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5" name="Овал 48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6" name="Овал 49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47" name="Группа 50"/>
          <p:cNvGrpSpPr/>
          <p:nvPr userDrawn="1"/>
        </p:nvGrpSpPr>
        <p:grpSpPr>
          <a:xfrm>
            <a:off x="357158" y="6270645"/>
            <a:ext cx="928662" cy="214314"/>
            <a:chOff x="2714612" y="3143248"/>
            <a:chExt cx="2857520" cy="928694"/>
          </a:xfrm>
          <a:solidFill>
            <a:srgbClr val="A14D07"/>
          </a:solidFill>
        </p:grpSpPr>
        <p:sp>
          <p:nvSpPr>
            <p:cNvPr id="48" name="Овал 51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9" name="Овал 52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0" name="Овал 53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1" name="Овал 54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2" name="Овал 55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53" name="Группа 56"/>
          <p:cNvGrpSpPr/>
          <p:nvPr userDrawn="1"/>
        </p:nvGrpSpPr>
        <p:grpSpPr>
          <a:xfrm>
            <a:off x="357158" y="5611827"/>
            <a:ext cx="928662" cy="214314"/>
            <a:chOff x="2714612" y="3143248"/>
            <a:chExt cx="2857520" cy="928694"/>
          </a:xfrm>
          <a:solidFill>
            <a:srgbClr val="A14D07"/>
          </a:solidFill>
        </p:grpSpPr>
        <p:sp>
          <p:nvSpPr>
            <p:cNvPr id="54" name="Овал 57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5" name="Овал 58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6" name="Овал 59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7" name="Овал 60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8" name="Овал 61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59" name="Группа 63"/>
          <p:cNvGrpSpPr/>
          <p:nvPr userDrawn="1"/>
        </p:nvGrpSpPr>
        <p:grpSpPr>
          <a:xfrm>
            <a:off x="357158" y="341291"/>
            <a:ext cx="928662" cy="214314"/>
            <a:chOff x="2714612" y="3143248"/>
            <a:chExt cx="2857520" cy="928694"/>
          </a:xfrm>
          <a:solidFill>
            <a:srgbClr val="A14D07"/>
          </a:solidFill>
        </p:grpSpPr>
        <p:sp>
          <p:nvSpPr>
            <p:cNvPr id="60" name="Овал 64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1" name="Овал 65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2" name="Овал 66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3" name="Овал 67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4" name="Овал 68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/>
          <p:cNvSpPr/>
          <p:nvPr userDrawn="1"/>
        </p:nvSpPr>
        <p:spPr>
          <a:xfrm>
            <a:off x="857250" y="214313"/>
            <a:ext cx="8072438" cy="6429375"/>
          </a:xfrm>
          <a:prstGeom prst="rect">
            <a:avLst/>
          </a:prstGeom>
          <a:solidFill>
            <a:schemeClr val="bg1"/>
          </a:solidFill>
          <a:ln w="38100" cap="rnd">
            <a:solidFill>
              <a:schemeClr val="bg1">
                <a:lumMod val="50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5" name="Группа 8"/>
          <p:cNvGrpSpPr/>
          <p:nvPr userDrawn="1"/>
        </p:nvGrpSpPr>
        <p:grpSpPr>
          <a:xfrm>
            <a:off x="357158" y="1000108"/>
            <a:ext cx="928662" cy="214314"/>
            <a:chOff x="2714612" y="3143248"/>
            <a:chExt cx="2857520" cy="928694"/>
          </a:xfrm>
          <a:solidFill>
            <a:srgbClr val="A14D07"/>
          </a:solidFill>
        </p:grpSpPr>
        <p:sp>
          <p:nvSpPr>
            <p:cNvPr id="6" name="Овал 9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Овал 10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Овал 11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Овал 12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Овал 13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1" name="Группа 14"/>
          <p:cNvGrpSpPr/>
          <p:nvPr userDrawn="1"/>
        </p:nvGrpSpPr>
        <p:grpSpPr>
          <a:xfrm>
            <a:off x="357158" y="1658925"/>
            <a:ext cx="928662" cy="214314"/>
            <a:chOff x="2714612" y="3143248"/>
            <a:chExt cx="2857520" cy="928694"/>
          </a:xfrm>
          <a:solidFill>
            <a:srgbClr val="A14D07"/>
          </a:solidFill>
        </p:grpSpPr>
        <p:sp>
          <p:nvSpPr>
            <p:cNvPr id="12" name="Овал 15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6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7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Овал 18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" name="Овал 19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7" name="Группа 20"/>
          <p:cNvGrpSpPr/>
          <p:nvPr userDrawn="1"/>
        </p:nvGrpSpPr>
        <p:grpSpPr>
          <a:xfrm>
            <a:off x="357158" y="2317742"/>
            <a:ext cx="928662" cy="214314"/>
            <a:chOff x="2714612" y="3143248"/>
            <a:chExt cx="2857520" cy="928694"/>
          </a:xfrm>
          <a:solidFill>
            <a:srgbClr val="A14D07"/>
          </a:solidFill>
        </p:grpSpPr>
        <p:sp>
          <p:nvSpPr>
            <p:cNvPr id="18" name="Овал 21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" name="Овал 22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" name="Овал 23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" name="Овал 24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" name="Овал 25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3" name="Группа 26"/>
          <p:cNvGrpSpPr/>
          <p:nvPr userDrawn="1"/>
        </p:nvGrpSpPr>
        <p:grpSpPr>
          <a:xfrm>
            <a:off x="357158" y="2976559"/>
            <a:ext cx="928662" cy="214314"/>
            <a:chOff x="2714612" y="3143248"/>
            <a:chExt cx="2857520" cy="928694"/>
          </a:xfrm>
          <a:solidFill>
            <a:srgbClr val="A14D07"/>
          </a:solidFill>
        </p:grpSpPr>
        <p:sp>
          <p:nvSpPr>
            <p:cNvPr id="24" name="Овал 27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" name="Овал 28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" name="Овал 29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Овал 30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" name="Овал 31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9" name="Группа 32"/>
          <p:cNvGrpSpPr/>
          <p:nvPr userDrawn="1"/>
        </p:nvGrpSpPr>
        <p:grpSpPr>
          <a:xfrm>
            <a:off x="357158" y="3635376"/>
            <a:ext cx="928662" cy="214314"/>
            <a:chOff x="2714612" y="3143248"/>
            <a:chExt cx="2857520" cy="928694"/>
          </a:xfrm>
          <a:solidFill>
            <a:srgbClr val="A14D07"/>
          </a:solidFill>
        </p:grpSpPr>
        <p:sp>
          <p:nvSpPr>
            <p:cNvPr id="30" name="Овал 33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1" name="Овал 34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2" name="Овал 35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3" name="Овал 36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4" name="Овал 37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5" name="Группа 38"/>
          <p:cNvGrpSpPr/>
          <p:nvPr userDrawn="1"/>
        </p:nvGrpSpPr>
        <p:grpSpPr>
          <a:xfrm>
            <a:off x="357158" y="4294193"/>
            <a:ext cx="928662" cy="214314"/>
            <a:chOff x="2714612" y="3143248"/>
            <a:chExt cx="2857520" cy="928694"/>
          </a:xfrm>
          <a:solidFill>
            <a:srgbClr val="A14D07"/>
          </a:solidFill>
        </p:grpSpPr>
        <p:sp>
          <p:nvSpPr>
            <p:cNvPr id="36" name="Овал 39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7" name="Овал 40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8" name="Овал 41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9" name="Овал 42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0" name="Овал 43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41" name="Группа 44"/>
          <p:cNvGrpSpPr/>
          <p:nvPr userDrawn="1"/>
        </p:nvGrpSpPr>
        <p:grpSpPr>
          <a:xfrm>
            <a:off x="357158" y="4953010"/>
            <a:ext cx="928662" cy="214314"/>
            <a:chOff x="2714612" y="3143248"/>
            <a:chExt cx="2857520" cy="928694"/>
          </a:xfrm>
          <a:solidFill>
            <a:srgbClr val="A14D07"/>
          </a:solidFill>
        </p:grpSpPr>
        <p:sp>
          <p:nvSpPr>
            <p:cNvPr id="42" name="Овал 45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3" name="Овал 46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4" name="Овал 47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5" name="Овал 48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6" name="Овал 49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47" name="Группа 50"/>
          <p:cNvGrpSpPr/>
          <p:nvPr userDrawn="1"/>
        </p:nvGrpSpPr>
        <p:grpSpPr>
          <a:xfrm>
            <a:off x="357158" y="6270645"/>
            <a:ext cx="928662" cy="214314"/>
            <a:chOff x="2714612" y="3143248"/>
            <a:chExt cx="2857520" cy="928694"/>
          </a:xfrm>
          <a:solidFill>
            <a:srgbClr val="A14D07"/>
          </a:solidFill>
        </p:grpSpPr>
        <p:sp>
          <p:nvSpPr>
            <p:cNvPr id="48" name="Овал 51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9" name="Овал 52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0" name="Овал 53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1" name="Овал 54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2" name="Овал 55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53" name="Группа 56"/>
          <p:cNvGrpSpPr/>
          <p:nvPr userDrawn="1"/>
        </p:nvGrpSpPr>
        <p:grpSpPr>
          <a:xfrm>
            <a:off x="357158" y="5611827"/>
            <a:ext cx="928662" cy="214314"/>
            <a:chOff x="2714612" y="3143248"/>
            <a:chExt cx="2857520" cy="928694"/>
          </a:xfrm>
          <a:solidFill>
            <a:srgbClr val="A14D07"/>
          </a:solidFill>
        </p:grpSpPr>
        <p:sp>
          <p:nvSpPr>
            <p:cNvPr id="54" name="Овал 57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5" name="Овал 58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6" name="Овал 59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7" name="Овал 60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8" name="Овал 61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59" name="Группа 63"/>
          <p:cNvGrpSpPr/>
          <p:nvPr userDrawn="1"/>
        </p:nvGrpSpPr>
        <p:grpSpPr>
          <a:xfrm>
            <a:off x="357158" y="341291"/>
            <a:ext cx="928662" cy="214314"/>
            <a:chOff x="2714612" y="3143248"/>
            <a:chExt cx="2857520" cy="928694"/>
          </a:xfrm>
          <a:solidFill>
            <a:srgbClr val="A14D07"/>
          </a:solidFill>
        </p:grpSpPr>
        <p:sp>
          <p:nvSpPr>
            <p:cNvPr id="60" name="Овал 64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1" name="Овал 65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2" name="Овал 66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3" name="Овал 67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4" name="Овал 68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857250" y="214313"/>
            <a:ext cx="8072438" cy="6429375"/>
          </a:xfrm>
          <a:prstGeom prst="rect">
            <a:avLst/>
          </a:prstGeom>
          <a:solidFill>
            <a:schemeClr val="bg1"/>
          </a:solidFill>
          <a:ln w="38100" cap="rnd">
            <a:solidFill>
              <a:schemeClr val="bg1">
                <a:lumMod val="50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357158" y="1000108"/>
            <a:ext cx="928662" cy="214314"/>
            <a:chOff x="2714612" y="3143248"/>
            <a:chExt cx="2857520" cy="928694"/>
          </a:xfrm>
          <a:solidFill>
            <a:srgbClr val="A14D07"/>
          </a:solidFill>
        </p:grpSpPr>
        <p:sp>
          <p:nvSpPr>
            <p:cNvPr id="10" name="Овал 9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5" name="Группа 14"/>
          <p:cNvGrpSpPr/>
          <p:nvPr userDrawn="1"/>
        </p:nvGrpSpPr>
        <p:grpSpPr>
          <a:xfrm>
            <a:off x="357158" y="1658925"/>
            <a:ext cx="928662" cy="214314"/>
            <a:chOff x="2714612" y="3143248"/>
            <a:chExt cx="2857520" cy="928694"/>
          </a:xfrm>
          <a:solidFill>
            <a:srgbClr val="A14D07"/>
          </a:solidFill>
        </p:grpSpPr>
        <p:sp>
          <p:nvSpPr>
            <p:cNvPr id="16" name="Овал 15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1" name="Группа 20"/>
          <p:cNvGrpSpPr/>
          <p:nvPr userDrawn="1"/>
        </p:nvGrpSpPr>
        <p:grpSpPr>
          <a:xfrm>
            <a:off x="357158" y="2317742"/>
            <a:ext cx="928662" cy="214314"/>
            <a:chOff x="2714612" y="3143248"/>
            <a:chExt cx="2857520" cy="928694"/>
          </a:xfrm>
          <a:solidFill>
            <a:srgbClr val="A14D07"/>
          </a:solidFill>
        </p:grpSpPr>
        <p:sp>
          <p:nvSpPr>
            <p:cNvPr id="22" name="Овал 21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7" name="Группа 26"/>
          <p:cNvGrpSpPr/>
          <p:nvPr userDrawn="1"/>
        </p:nvGrpSpPr>
        <p:grpSpPr>
          <a:xfrm>
            <a:off x="357158" y="2976559"/>
            <a:ext cx="928662" cy="214314"/>
            <a:chOff x="2714612" y="3143248"/>
            <a:chExt cx="2857520" cy="928694"/>
          </a:xfrm>
          <a:solidFill>
            <a:srgbClr val="A14D07"/>
          </a:solidFill>
        </p:grpSpPr>
        <p:sp>
          <p:nvSpPr>
            <p:cNvPr id="28" name="Овал 27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3" name="Группа 32"/>
          <p:cNvGrpSpPr/>
          <p:nvPr userDrawn="1"/>
        </p:nvGrpSpPr>
        <p:grpSpPr>
          <a:xfrm>
            <a:off x="357158" y="3635376"/>
            <a:ext cx="928662" cy="214314"/>
            <a:chOff x="2714612" y="3143248"/>
            <a:chExt cx="2857520" cy="928694"/>
          </a:xfrm>
          <a:solidFill>
            <a:srgbClr val="A14D07"/>
          </a:solidFill>
        </p:grpSpPr>
        <p:sp>
          <p:nvSpPr>
            <p:cNvPr id="34" name="Овал 33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9" name="Группа 38"/>
          <p:cNvGrpSpPr/>
          <p:nvPr userDrawn="1"/>
        </p:nvGrpSpPr>
        <p:grpSpPr>
          <a:xfrm>
            <a:off x="357158" y="4294193"/>
            <a:ext cx="928662" cy="214314"/>
            <a:chOff x="2714612" y="3143248"/>
            <a:chExt cx="2857520" cy="928694"/>
          </a:xfrm>
          <a:solidFill>
            <a:srgbClr val="A14D07"/>
          </a:solidFill>
        </p:grpSpPr>
        <p:sp>
          <p:nvSpPr>
            <p:cNvPr id="40" name="Овал 39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45" name="Группа 44"/>
          <p:cNvGrpSpPr/>
          <p:nvPr userDrawn="1"/>
        </p:nvGrpSpPr>
        <p:grpSpPr>
          <a:xfrm>
            <a:off x="357158" y="4953010"/>
            <a:ext cx="928662" cy="214314"/>
            <a:chOff x="2714612" y="3143248"/>
            <a:chExt cx="2857520" cy="928694"/>
          </a:xfrm>
          <a:solidFill>
            <a:srgbClr val="A14D07"/>
          </a:solidFill>
        </p:grpSpPr>
        <p:sp>
          <p:nvSpPr>
            <p:cNvPr id="46" name="Овал 45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51" name="Группа 50"/>
          <p:cNvGrpSpPr/>
          <p:nvPr userDrawn="1"/>
        </p:nvGrpSpPr>
        <p:grpSpPr>
          <a:xfrm>
            <a:off x="357158" y="6270645"/>
            <a:ext cx="928662" cy="214314"/>
            <a:chOff x="2714612" y="3143248"/>
            <a:chExt cx="2857520" cy="928694"/>
          </a:xfrm>
          <a:solidFill>
            <a:srgbClr val="A14D07"/>
          </a:solidFill>
        </p:grpSpPr>
        <p:sp>
          <p:nvSpPr>
            <p:cNvPr id="52" name="Овал 51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57" name="Группа 56"/>
          <p:cNvGrpSpPr/>
          <p:nvPr userDrawn="1"/>
        </p:nvGrpSpPr>
        <p:grpSpPr>
          <a:xfrm>
            <a:off x="357158" y="5611827"/>
            <a:ext cx="928662" cy="214314"/>
            <a:chOff x="2714612" y="3143248"/>
            <a:chExt cx="2857520" cy="928694"/>
          </a:xfrm>
          <a:solidFill>
            <a:srgbClr val="A14D07"/>
          </a:solidFill>
        </p:grpSpPr>
        <p:sp>
          <p:nvSpPr>
            <p:cNvPr id="58" name="Овал 57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2" name="Овал 61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64" name="Группа 63"/>
          <p:cNvGrpSpPr/>
          <p:nvPr userDrawn="1"/>
        </p:nvGrpSpPr>
        <p:grpSpPr>
          <a:xfrm>
            <a:off x="357158" y="341291"/>
            <a:ext cx="928662" cy="214314"/>
            <a:chOff x="2714612" y="3143248"/>
            <a:chExt cx="2857520" cy="928694"/>
          </a:xfrm>
          <a:solidFill>
            <a:srgbClr val="A14D07"/>
          </a:solidFill>
        </p:grpSpPr>
        <p:sp>
          <p:nvSpPr>
            <p:cNvPr id="65" name="Овал 64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7" name="Овал 66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8" name="Овал 67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57" r:id="rId9"/>
  </p:sldLayoutIdLst>
  <p:transition spd="slow">
    <p:cove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3857620" y="0"/>
            <a:ext cx="48958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7200" i="1" dirty="0" err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Дислалия</a:t>
            </a:r>
            <a:endParaRPr lang="ru-RU" sz="7200" i="1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4" descr="%D0%A5%D0%B0%D1%80%D0%B0%D0%BA%D1%82%D0%B5%D1%80%D0%B8%D1%81%D1%82%D0%B8%D0%BA%D0%B0-%D0%B4%D0%B8%D1%81%D0%BB%D0%B0%D0%BB%D0%B8%D0%B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1357297"/>
            <a:ext cx="4514850" cy="5224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-prikusi-1180-7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600559"/>
            <a:ext cx="7286676" cy="565688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user_file_56adcd08745e7_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214290"/>
            <a:ext cx="8056562" cy="642942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285728"/>
            <a:ext cx="7786742" cy="621510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4"/>
          <p:cNvSpPr txBox="1">
            <a:spLocks noChangeArrowheads="1"/>
          </p:cNvSpPr>
          <p:nvPr/>
        </p:nvSpPr>
        <p:spPr bwMode="auto">
          <a:xfrm>
            <a:off x="2771775" y="692150"/>
            <a:ext cx="5184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Причины функциональной дислалии</a:t>
            </a:r>
          </a:p>
        </p:txBody>
      </p:sp>
      <p:sp>
        <p:nvSpPr>
          <p:cNvPr id="19458" name="Line 7"/>
          <p:cNvSpPr>
            <a:spLocks noChangeShapeType="1"/>
          </p:cNvSpPr>
          <p:nvPr/>
        </p:nvSpPr>
        <p:spPr bwMode="auto">
          <a:xfrm flipH="1">
            <a:off x="2124075" y="981075"/>
            <a:ext cx="2232025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59" name="Line 8"/>
          <p:cNvSpPr>
            <a:spLocks noChangeShapeType="1"/>
          </p:cNvSpPr>
          <p:nvPr/>
        </p:nvSpPr>
        <p:spPr bwMode="auto">
          <a:xfrm>
            <a:off x="4356100" y="981075"/>
            <a:ext cx="2520950" cy="935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60" name="Text Box 9"/>
          <p:cNvSpPr txBox="1">
            <a:spLocks noChangeArrowheads="1"/>
          </p:cNvSpPr>
          <p:nvPr/>
        </p:nvSpPr>
        <p:spPr bwMode="auto">
          <a:xfrm>
            <a:off x="1331913" y="2060575"/>
            <a:ext cx="331152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1600" b="1"/>
              <a:t>Биологические:</a:t>
            </a:r>
          </a:p>
          <a:p>
            <a:pPr algn="just">
              <a:spcBef>
                <a:spcPct val="50000"/>
              </a:spcBef>
            </a:pPr>
            <a:r>
              <a:rPr lang="ru-RU" sz="1600"/>
              <a:t>- физическая ослабленность ребенка;</a:t>
            </a:r>
          </a:p>
          <a:p>
            <a:pPr algn="just">
              <a:spcBef>
                <a:spcPct val="50000"/>
              </a:spcBef>
            </a:pPr>
            <a:r>
              <a:rPr lang="ru-RU" sz="1600"/>
              <a:t>- ЗПР;</a:t>
            </a:r>
          </a:p>
          <a:p>
            <a:pPr algn="just">
              <a:spcBef>
                <a:spcPct val="50000"/>
              </a:spcBef>
            </a:pPr>
            <a:r>
              <a:rPr lang="ru-RU" sz="1600"/>
              <a:t>- нарушение фонематического восприятия;</a:t>
            </a:r>
          </a:p>
          <a:p>
            <a:pPr algn="just">
              <a:spcBef>
                <a:spcPct val="50000"/>
              </a:spcBef>
            </a:pPr>
            <a:r>
              <a:rPr lang="ru-RU" sz="1600"/>
              <a:t>- вялость речевой моторики, за счет чего язык становиться ограниченным в движениях.</a:t>
            </a:r>
          </a:p>
        </p:txBody>
      </p:sp>
      <p:sp>
        <p:nvSpPr>
          <p:cNvPr id="19461" name="Text Box 10"/>
          <p:cNvSpPr txBox="1">
            <a:spLocks noChangeArrowheads="1"/>
          </p:cNvSpPr>
          <p:nvPr/>
        </p:nvSpPr>
        <p:spPr bwMode="auto">
          <a:xfrm>
            <a:off x="5183188" y="2060575"/>
            <a:ext cx="3960812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1600" b="1"/>
              <a:t>Социальные:</a:t>
            </a:r>
          </a:p>
          <a:p>
            <a:pPr algn="just">
              <a:spcBef>
                <a:spcPct val="50000"/>
              </a:spcBef>
            </a:pPr>
            <a:r>
              <a:rPr lang="ru-RU" sz="1600"/>
              <a:t>- неправильный образец речи;</a:t>
            </a:r>
          </a:p>
          <a:p>
            <a:pPr algn="just">
              <a:spcBef>
                <a:spcPct val="50000"/>
              </a:spcBef>
            </a:pPr>
            <a:r>
              <a:rPr lang="ru-RU" sz="1600"/>
              <a:t>- «Сюсюканье»;</a:t>
            </a:r>
          </a:p>
          <a:p>
            <a:pPr algn="just">
              <a:spcBef>
                <a:spcPct val="50000"/>
              </a:spcBef>
            </a:pPr>
            <a:r>
              <a:rPr lang="ru-RU" sz="1600"/>
              <a:t>- педагогическая запущенность;</a:t>
            </a:r>
          </a:p>
          <a:p>
            <a:pPr algn="just">
              <a:spcBef>
                <a:spcPct val="50000"/>
              </a:spcBef>
            </a:pPr>
            <a:r>
              <a:rPr lang="ru-RU" sz="1600"/>
              <a:t>- слабое усвоение речевых навыков;</a:t>
            </a:r>
          </a:p>
          <a:p>
            <a:pPr algn="just">
              <a:spcBef>
                <a:spcPct val="50000"/>
              </a:spcBef>
            </a:pPr>
            <a:r>
              <a:rPr lang="ru-RU" sz="1600"/>
              <a:t>- билингвизм.</a:t>
            </a:r>
          </a:p>
          <a:p>
            <a:pPr>
              <a:spcBef>
                <a:spcPct val="50000"/>
              </a:spcBef>
            </a:pPr>
            <a:endParaRPr lang="ru-RU" sz="160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4"/>
          <p:cNvSpPr txBox="1">
            <a:spLocks noChangeArrowheads="1"/>
          </p:cNvSpPr>
          <p:nvPr/>
        </p:nvSpPr>
        <p:spPr bwMode="auto">
          <a:xfrm>
            <a:off x="2124075" y="620713"/>
            <a:ext cx="63357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Формы проявления нарушения звукопроизношения</a:t>
            </a:r>
          </a:p>
        </p:txBody>
      </p:sp>
      <p:sp>
        <p:nvSpPr>
          <p:cNvPr id="20482" name="Line 5"/>
          <p:cNvSpPr>
            <a:spLocks noChangeShapeType="1"/>
          </p:cNvSpPr>
          <p:nvPr/>
        </p:nvSpPr>
        <p:spPr bwMode="auto">
          <a:xfrm>
            <a:off x="2268538" y="908050"/>
            <a:ext cx="0" cy="790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483" name="Line 6"/>
          <p:cNvSpPr>
            <a:spLocks noChangeShapeType="1"/>
          </p:cNvSpPr>
          <p:nvPr/>
        </p:nvSpPr>
        <p:spPr bwMode="auto">
          <a:xfrm>
            <a:off x="4067175" y="908050"/>
            <a:ext cx="0" cy="790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484" name="Line 7"/>
          <p:cNvSpPr>
            <a:spLocks noChangeShapeType="1"/>
          </p:cNvSpPr>
          <p:nvPr/>
        </p:nvSpPr>
        <p:spPr bwMode="auto">
          <a:xfrm>
            <a:off x="5940425" y="908050"/>
            <a:ext cx="0" cy="790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485" name="Line 8"/>
          <p:cNvSpPr>
            <a:spLocks noChangeShapeType="1"/>
          </p:cNvSpPr>
          <p:nvPr/>
        </p:nvSpPr>
        <p:spPr bwMode="auto">
          <a:xfrm>
            <a:off x="7885113" y="908050"/>
            <a:ext cx="0" cy="790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486" name="Rectangle 10"/>
          <p:cNvSpPr>
            <a:spLocks noChangeArrowheads="1"/>
          </p:cNvSpPr>
          <p:nvPr/>
        </p:nvSpPr>
        <p:spPr bwMode="auto">
          <a:xfrm>
            <a:off x="1476375" y="1700213"/>
            <a:ext cx="1584325" cy="9366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Эллизия</a:t>
            </a:r>
          </a:p>
          <a:p>
            <a:pPr algn="ctr"/>
            <a:r>
              <a:rPr lang="ru-RU" b="1"/>
              <a:t>(пропуск)</a:t>
            </a:r>
          </a:p>
        </p:txBody>
      </p:sp>
      <p:sp>
        <p:nvSpPr>
          <p:cNvPr id="20487" name="Rectangle 11"/>
          <p:cNvSpPr>
            <a:spLocks noChangeArrowheads="1"/>
          </p:cNvSpPr>
          <p:nvPr/>
        </p:nvSpPr>
        <p:spPr bwMode="auto">
          <a:xfrm>
            <a:off x="7019925" y="1700213"/>
            <a:ext cx="1584325" cy="9366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Смешение</a:t>
            </a:r>
          </a:p>
        </p:txBody>
      </p:sp>
      <p:sp>
        <p:nvSpPr>
          <p:cNvPr id="20488" name="Rectangle 12"/>
          <p:cNvSpPr>
            <a:spLocks noChangeArrowheads="1"/>
          </p:cNvSpPr>
          <p:nvPr/>
        </p:nvSpPr>
        <p:spPr bwMode="auto">
          <a:xfrm>
            <a:off x="5076825" y="1700213"/>
            <a:ext cx="1728788" cy="9366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Параалалия</a:t>
            </a:r>
          </a:p>
          <a:p>
            <a:pPr algn="ctr"/>
            <a:r>
              <a:rPr lang="ru-RU" b="1"/>
              <a:t>(замена звука)</a:t>
            </a:r>
          </a:p>
        </p:txBody>
      </p:sp>
      <p:sp>
        <p:nvSpPr>
          <p:cNvPr id="20489" name="Rectangle 13"/>
          <p:cNvSpPr>
            <a:spLocks noChangeArrowheads="1"/>
          </p:cNvSpPr>
          <p:nvPr/>
        </p:nvSpPr>
        <p:spPr bwMode="auto">
          <a:xfrm>
            <a:off x="3276600" y="1700213"/>
            <a:ext cx="1584325" cy="9366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Аллофоны</a:t>
            </a:r>
          </a:p>
          <a:p>
            <a:pPr algn="ctr"/>
            <a:r>
              <a:rPr lang="ru-RU" b="1"/>
              <a:t>(искажения)</a:t>
            </a:r>
          </a:p>
        </p:txBody>
      </p:sp>
      <p:sp>
        <p:nvSpPr>
          <p:cNvPr id="20490" name="Text Box 14"/>
          <p:cNvSpPr txBox="1">
            <a:spLocks noChangeArrowheads="1"/>
          </p:cNvSpPr>
          <p:nvPr/>
        </p:nvSpPr>
        <p:spPr bwMode="auto">
          <a:xfrm>
            <a:off x="1547813" y="3429000"/>
            <a:ext cx="28082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Три аспекта звуков</a:t>
            </a:r>
          </a:p>
        </p:txBody>
      </p:sp>
      <p:sp>
        <p:nvSpPr>
          <p:cNvPr id="20491" name="Line 15"/>
          <p:cNvSpPr>
            <a:spLocks noChangeShapeType="1"/>
          </p:cNvSpPr>
          <p:nvPr/>
        </p:nvSpPr>
        <p:spPr bwMode="auto">
          <a:xfrm>
            <a:off x="1692275" y="3716338"/>
            <a:ext cx="0" cy="2665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2" name="Line 16"/>
          <p:cNvSpPr>
            <a:spLocks noChangeShapeType="1"/>
          </p:cNvSpPr>
          <p:nvPr/>
        </p:nvSpPr>
        <p:spPr bwMode="auto">
          <a:xfrm>
            <a:off x="1692275" y="4292600"/>
            <a:ext cx="935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493" name="Line 17"/>
          <p:cNvSpPr>
            <a:spLocks noChangeShapeType="1"/>
          </p:cNvSpPr>
          <p:nvPr/>
        </p:nvSpPr>
        <p:spPr bwMode="auto">
          <a:xfrm>
            <a:off x="1692275" y="5373688"/>
            <a:ext cx="935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494" name="Line 18"/>
          <p:cNvSpPr>
            <a:spLocks noChangeShapeType="1"/>
          </p:cNvSpPr>
          <p:nvPr/>
        </p:nvSpPr>
        <p:spPr bwMode="auto">
          <a:xfrm>
            <a:off x="1692275" y="6381750"/>
            <a:ext cx="935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495" name="Text Box 19"/>
          <p:cNvSpPr txBox="1">
            <a:spLocks noChangeArrowheads="1"/>
          </p:cNvSpPr>
          <p:nvPr/>
        </p:nvSpPr>
        <p:spPr bwMode="auto">
          <a:xfrm>
            <a:off x="2700338" y="4005263"/>
            <a:ext cx="57610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/>
              <a:t>Акустический</a:t>
            </a:r>
            <a:r>
              <a:rPr lang="ru-RU" sz="1600"/>
              <a:t> – звук вызывается органами речи и характеризуется колебанием воздушной струи.</a:t>
            </a:r>
          </a:p>
        </p:txBody>
      </p:sp>
      <p:sp>
        <p:nvSpPr>
          <p:cNvPr id="20496" name="Text Box 20"/>
          <p:cNvSpPr txBox="1">
            <a:spLocks noChangeArrowheads="1"/>
          </p:cNvSpPr>
          <p:nvPr/>
        </p:nvSpPr>
        <p:spPr bwMode="auto">
          <a:xfrm>
            <a:off x="2700338" y="5084763"/>
            <a:ext cx="60483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/>
              <a:t>Артикуляционный</a:t>
            </a:r>
            <a:r>
              <a:rPr lang="ru-RU" sz="1600"/>
              <a:t> – продукт работы артикуляционного аппарата.</a:t>
            </a:r>
          </a:p>
        </p:txBody>
      </p:sp>
      <p:sp>
        <p:nvSpPr>
          <p:cNvPr id="20497" name="Text Box 22"/>
          <p:cNvSpPr txBox="1">
            <a:spLocks noChangeArrowheads="1"/>
          </p:cNvSpPr>
          <p:nvPr/>
        </p:nvSpPr>
        <p:spPr bwMode="auto">
          <a:xfrm>
            <a:off x="2771775" y="6092825"/>
            <a:ext cx="5256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0498" name="Text Box 23"/>
          <p:cNvSpPr txBox="1">
            <a:spLocks noChangeArrowheads="1"/>
          </p:cNvSpPr>
          <p:nvPr/>
        </p:nvSpPr>
        <p:spPr bwMode="auto">
          <a:xfrm>
            <a:off x="2627313" y="6021388"/>
            <a:ext cx="59769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/>
              <a:t>Функциональный (лингвистический)</a:t>
            </a:r>
            <a:r>
              <a:rPr lang="ru-RU" sz="1600"/>
              <a:t> – звук носит смыслоразличиткльную и строительную функцию.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4"/>
          <p:cNvSpPr txBox="1">
            <a:spLocks noChangeArrowheads="1"/>
          </p:cNvSpPr>
          <p:nvPr/>
        </p:nvSpPr>
        <p:spPr bwMode="auto">
          <a:xfrm>
            <a:off x="1403350" y="188913"/>
            <a:ext cx="7489825" cy="875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b="1"/>
              <a:t>Сигматизмы свистящих:</a:t>
            </a:r>
            <a:r>
              <a:rPr lang="ru-RU"/>
              <a:t> межзубный, боковой, носовой, пропуск.</a:t>
            </a:r>
          </a:p>
          <a:p>
            <a:pPr algn="just">
              <a:spcBef>
                <a:spcPct val="50000"/>
              </a:spcBef>
            </a:pPr>
            <a:r>
              <a:rPr lang="ru-RU" b="1"/>
              <a:t>Парасигматизмы свистящих:</a:t>
            </a:r>
            <a:r>
              <a:rPr lang="ru-RU"/>
              <a:t> призубный, шипящий, замены внутри своей группы.</a:t>
            </a:r>
          </a:p>
          <a:p>
            <a:pPr algn="just">
              <a:spcBef>
                <a:spcPct val="50000"/>
              </a:spcBef>
            </a:pPr>
            <a:r>
              <a:rPr lang="ru-RU" b="1"/>
              <a:t>Сигматизмы шипящих:</a:t>
            </a:r>
            <a:r>
              <a:rPr lang="ru-RU"/>
              <a:t> межзубный,боковой, носовой.</a:t>
            </a:r>
          </a:p>
          <a:p>
            <a:pPr algn="just">
              <a:spcBef>
                <a:spcPct val="50000"/>
              </a:spcBef>
            </a:pPr>
            <a:r>
              <a:rPr lang="ru-RU" b="1"/>
              <a:t>Парасигматизмы шипящих:</a:t>
            </a:r>
            <a:r>
              <a:rPr lang="ru-RU"/>
              <a:t> призубный, губно-зубной, шипящий, замены внутри группы.</a:t>
            </a:r>
          </a:p>
          <a:p>
            <a:pPr algn="just">
              <a:spcBef>
                <a:spcPct val="50000"/>
              </a:spcBef>
            </a:pPr>
            <a:r>
              <a:rPr lang="ru-RU" b="1"/>
              <a:t>Ротацизмы:</a:t>
            </a:r>
            <a:r>
              <a:rPr lang="ru-RU"/>
              <a:t> велярный, увулярный, боковой, билабиальный, одноударный, межзубный, лабиодентальный, гортанный, носовой, фарингиальный.</a:t>
            </a:r>
          </a:p>
          <a:p>
            <a:pPr algn="just">
              <a:spcBef>
                <a:spcPct val="50000"/>
              </a:spcBef>
            </a:pPr>
            <a:r>
              <a:rPr lang="ru-RU" b="1"/>
              <a:t>Параротацизмы: </a:t>
            </a:r>
            <a:r>
              <a:rPr lang="ru-RU"/>
              <a:t>замены </a:t>
            </a:r>
            <a:r>
              <a:rPr lang="en-US"/>
              <a:t>[</a:t>
            </a:r>
            <a:r>
              <a:rPr lang="ru-RU"/>
              <a:t>Р</a:t>
            </a:r>
            <a:r>
              <a:rPr lang="en-US"/>
              <a:t>]</a:t>
            </a:r>
            <a:r>
              <a:rPr lang="ru-RU"/>
              <a:t> на </a:t>
            </a:r>
            <a:r>
              <a:rPr lang="en-US"/>
              <a:t>[</a:t>
            </a:r>
            <a:r>
              <a:rPr lang="ru-RU"/>
              <a:t>Л</a:t>
            </a:r>
            <a:r>
              <a:rPr lang="en-US"/>
              <a:t>]</a:t>
            </a:r>
            <a:r>
              <a:rPr lang="ru-RU"/>
              <a:t>, </a:t>
            </a:r>
            <a:r>
              <a:rPr lang="en-US"/>
              <a:t>[</a:t>
            </a:r>
            <a:r>
              <a:rPr lang="ru-RU"/>
              <a:t>В</a:t>
            </a:r>
            <a:r>
              <a:rPr lang="en-US"/>
              <a:t>]</a:t>
            </a:r>
            <a:r>
              <a:rPr lang="ru-RU"/>
              <a:t>, </a:t>
            </a:r>
            <a:r>
              <a:rPr lang="en-US"/>
              <a:t>[</a:t>
            </a:r>
            <a:r>
              <a:rPr lang="ru-RU"/>
              <a:t>Ы</a:t>
            </a:r>
            <a:r>
              <a:rPr lang="en-US"/>
              <a:t>]</a:t>
            </a:r>
            <a:r>
              <a:rPr lang="ru-RU"/>
              <a:t>,</a:t>
            </a:r>
            <a:r>
              <a:rPr lang="en-US"/>
              <a:t> [</a:t>
            </a:r>
            <a:r>
              <a:rPr lang="ru-RU"/>
              <a:t>Й</a:t>
            </a:r>
            <a:r>
              <a:rPr lang="en-US"/>
              <a:t>]</a:t>
            </a:r>
            <a:r>
              <a:rPr lang="ru-RU"/>
              <a:t>,</a:t>
            </a:r>
            <a:r>
              <a:rPr lang="en-US"/>
              <a:t> [</a:t>
            </a:r>
            <a:r>
              <a:rPr lang="ru-RU"/>
              <a:t>Г</a:t>
            </a:r>
            <a:r>
              <a:rPr lang="en-US"/>
              <a:t>]</a:t>
            </a:r>
            <a:r>
              <a:rPr lang="ru-RU"/>
              <a:t>, </a:t>
            </a:r>
            <a:r>
              <a:rPr lang="en-US"/>
              <a:t>[</a:t>
            </a:r>
            <a:r>
              <a:rPr lang="ru-RU"/>
              <a:t>Л</a:t>
            </a:r>
            <a:r>
              <a:rPr lang="en-US"/>
              <a:t>’]</a:t>
            </a:r>
            <a:r>
              <a:rPr lang="ru-RU"/>
              <a:t>, </a:t>
            </a:r>
            <a:r>
              <a:rPr lang="en-US"/>
              <a:t>[</a:t>
            </a:r>
            <a:r>
              <a:rPr lang="ru-RU"/>
              <a:t>Р</a:t>
            </a:r>
            <a:r>
              <a:rPr lang="en-US"/>
              <a:t>’]</a:t>
            </a:r>
            <a:r>
              <a:rPr lang="ru-RU"/>
              <a:t>.</a:t>
            </a:r>
          </a:p>
          <a:p>
            <a:pPr algn="just">
              <a:spcBef>
                <a:spcPct val="50000"/>
              </a:spcBef>
            </a:pPr>
            <a:r>
              <a:rPr lang="ru-RU" b="1"/>
              <a:t>Ламбдацизмы:</a:t>
            </a:r>
            <a:r>
              <a:rPr lang="ru-RU"/>
              <a:t> носовой, боковой, межзубный, пропуск.</a:t>
            </a:r>
          </a:p>
          <a:p>
            <a:pPr algn="just">
              <a:spcBef>
                <a:spcPct val="50000"/>
              </a:spcBef>
            </a:pPr>
            <a:r>
              <a:rPr lang="ru-RU" b="1"/>
              <a:t>Параламбдацизмы: </a:t>
            </a:r>
            <a:r>
              <a:rPr lang="ru-RU"/>
              <a:t>губно-зубной, губно-губной, смягченный, замена </a:t>
            </a:r>
            <a:r>
              <a:rPr lang="en-US"/>
              <a:t>[</a:t>
            </a:r>
            <a:r>
              <a:rPr lang="ru-RU"/>
              <a:t>Л</a:t>
            </a:r>
            <a:r>
              <a:rPr lang="en-US"/>
              <a:t>]</a:t>
            </a:r>
            <a:r>
              <a:rPr lang="ru-RU"/>
              <a:t> на </a:t>
            </a:r>
            <a:r>
              <a:rPr lang="en-US"/>
              <a:t>[</a:t>
            </a:r>
            <a:r>
              <a:rPr lang="ru-RU"/>
              <a:t>Р</a:t>
            </a:r>
            <a:r>
              <a:rPr lang="en-US"/>
              <a:t>]</a:t>
            </a:r>
            <a:r>
              <a:rPr lang="ru-RU"/>
              <a:t>, </a:t>
            </a:r>
            <a:r>
              <a:rPr lang="en-US"/>
              <a:t>[</a:t>
            </a:r>
            <a:r>
              <a:rPr lang="ru-RU"/>
              <a:t>Й</a:t>
            </a:r>
            <a:r>
              <a:rPr lang="en-US"/>
              <a:t>]</a:t>
            </a:r>
            <a:r>
              <a:rPr lang="ru-RU"/>
              <a:t>, </a:t>
            </a:r>
            <a:r>
              <a:rPr lang="en-US"/>
              <a:t>[</a:t>
            </a:r>
            <a:r>
              <a:rPr lang="ru-RU"/>
              <a:t> Г</a:t>
            </a:r>
            <a:r>
              <a:rPr lang="en-US"/>
              <a:t>]</a:t>
            </a:r>
            <a:r>
              <a:rPr lang="ru-RU"/>
              <a:t>, </a:t>
            </a:r>
            <a:r>
              <a:rPr lang="en-US"/>
              <a:t>[</a:t>
            </a:r>
            <a:r>
              <a:rPr lang="ru-RU"/>
              <a:t>Н</a:t>
            </a:r>
            <a:r>
              <a:rPr lang="en-US"/>
              <a:t>]</a:t>
            </a:r>
            <a:r>
              <a:rPr lang="ru-RU"/>
              <a:t>, </a:t>
            </a:r>
            <a:r>
              <a:rPr lang="en-US"/>
              <a:t>[</a:t>
            </a:r>
            <a:r>
              <a:rPr lang="ru-RU"/>
              <a:t>Д</a:t>
            </a:r>
            <a:r>
              <a:rPr lang="en-US"/>
              <a:t>]</a:t>
            </a:r>
            <a:r>
              <a:rPr lang="ru-RU"/>
              <a:t>.</a:t>
            </a:r>
          </a:p>
          <a:p>
            <a:pPr algn="just">
              <a:spcBef>
                <a:spcPct val="50000"/>
              </a:spcBef>
            </a:pPr>
            <a:r>
              <a:rPr lang="ru-RU" b="1"/>
              <a:t>Йотацизмы:</a:t>
            </a:r>
            <a:r>
              <a:rPr lang="ru-RU"/>
              <a:t> носовой, пропуск.</a:t>
            </a:r>
          </a:p>
          <a:p>
            <a:pPr algn="just">
              <a:spcBef>
                <a:spcPct val="50000"/>
              </a:spcBef>
            </a:pPr>
            <a:r>
              <a:rPr lang="ru-RU" b="1"/>
              <a:t>Парайотацизмы: </a:t>
            </a:r>
            <a:r>
              <a:rPr lang="ru-RU"/>
              <a:t>замена </a:t>
            </a:r>
            <a:r>
              <a:rPr lang="en-US"/>
              <a:t>[</a:t>
            </a:r>
            <a:r>
              <a:rPr lang="ru-RU"/>
              <a:t>Й</a:t>
            </a:r>
            <a:r>
              <a:rPr lang="en-US"/>
              <a:t>]</a:t>
            </a:r>
            <a:r>
              <a:rPr lang="ru-RU"/>
              <a:t> на </a:t>
            </a:r>
            <a:r>
              <a:rPr lang="en-US"/>
              <a:t>[</a:t>
            </a:r>
            <a:r>
              <a:rPr lang="ru-RU"/>
              <a:t>Л</a:t>
            </a:r>
            <a:r>
              <a:rPr lang="en-US"/>
              <a:t>]</a:t>
            </a:r>
            <a:r>
              <a:rPr lang="ru-RU"/>
              <a:t>, </a:t>
            </a:r>
            <a:r>
              <a:rPr lang="en-US"/>
              <a:t>[</a:t>
            </a:r>
            <a:r>
              <a:rPr lang="ru-RU"/>
              <a:t>К</a:t>
            </a:r>
            <a:r>
              <a:rPr lang="en-US"/>
              <a:t>]</a:t>
            </a:r>
            <a:r>
              <a:rPr lang="ru-RU"/>
              <a:t>, </a:t>
            </a:r>
            <a:r>
              <a:rPr lang="en-US"/>
              <a:t>[</a:t>
            </a:r>
            <a:r>
              <a:rPr lang="ru-RU"/>
              <a:t>Х</a:t>
            </a:r>
            <a:r>
              <a:rPr lang="en-US"/>
              <a:t>]</a:t>
            </a:r>
            <a:r>
              <a:rPr lang="ru-RU"/>
              <a:t>, </a:t>
            </a:r>
            <a:r>
              <a:rPr lang="en-US"/>
              <a:t>[</a:t>
            </a:r>
            <a:r>
              <a:rPr lang="ru-RU"/>
              <a:t>Г</a:t>
            </a:r>
            <a:r>
              <a:rPr lang="en-US"/>
              <a:t>]</a:t>
            </a:r>
            <a:r>
              <a:rPr lang="ru-RU"/>
              <a:t>, </a:t>
            </a:r>
            <a:r>
              <a:rPr lang="en-US"/>
              <a:t>[</a:t>
            </a:r>
            <a:r>
              <a:rPr lang="ru-RU"/>
              <a:t>Ч</a:t>
            </a:r>
            <a:r>
              <a:rPr lang="en-US"/>
              <a:t>]</a:t>
            </a:r>
            <a:r>
              <a:rPr lang="ru-RU"/>
              <a:t>, </a:t>
            </a:r>
            <a:r>
              <a:rPr lang="en-US"/>
              <a:t>[</a:t>
            </a:r>
            <a:r>
              <a:rPr lang="ru-RU"/>
              <a:t>Ц</a:t>
            </a:r>
            <a:r>
              <a:rPr lang="en-US"/>
              <a:t>]</a:t>
            </a:r>
            <a:r>
              <a:rPr lang="ru-RU"/>
              <a:t>.</a:t>
            </a:r>
          </a:p>
          <a:p>
            <a:pPr algn="just">
              <a:spcBef>
                <a:spcPct val="50000"/>
              </a:spcBef>
            </a:pPr>
            <a:r>
              <a:rPr lang="ru-RU" b="1"/>
              <a:t>Каппацизмы:</a:t>
            </a:r>
            <a:r>
              <a:rPr lang="ru-RU"/>
              <a:t> носовой, пропуск.</a:t>
            </a:r>
          </a:p>
          <a:p>
            <a:pPr algn="just">
              <a:spcBef>
                <a:spcPct val="50000"/>
              </a:spcBef>
            </a:pPr>
            <a:r>
              <a:rPr lang="ru-RU" b="1"/>
              <a:t>Паракаппацизмы:</a:t>
            </a:r>
            <a:r>
              <a:rPr lang="ru-RU"/>
              <a:t> замена </a:t>
            </a:r>
            <a:r>
              <a:rPr lang="en-US"/>
              <a:t>[</a:t>
            </a:r>
            <a:r>
              <a:rPr lang="ru-RU"/>
              <a:t>К</a:t>
            </a:r>
            <a:r>
              <a:rPr lang="en-US"/>
              <a:t>]</a:t>
            </a:r>
            <a:r>
              <a:rPr lang="ru-RU"/>
              <a:t> на </a:t>
            </a:r>
            <a:r>
              <a:rPr lang="en-US"/>
              <a:t>[</a:t>
            </a:r>
            <a:r>
              <a:rPr lang="ru-RU"/>
              <a:t>К</a:t>
            </a:r>
            <a:r>
              <a:rPr lang="en-US"/>
              <a:t>’]</a:t>
            </a:r>
            <a:r>
              <a:rPr lang="ru-RU"/>
              <a:t>, </a:t>
            </a:r>
            <a:r>
              <a:rPr lang="en-US"/>
              <a:t>[</a:t>
            </a:r>
            <a:r>
              <a:rPr lang="ru-RU"/>
              <a:t>Х</a:t>
            </a:r>
            <a:r>
              <a:rPr lang="en-US"/>
              <a:t>]</a:t>
            </a:r>
            <a:r>
              <a:rPr lang="ru-RU"/>
              <a:t>, </a:t>
            </a:r>
            <a:r>
              <a:rPr lang="en-US"/>
              <a:t>[</a:t>
            </a:r>
            <a:r>
              <a:rPr lang="ru-RU"/>
              <a:t>Г</a:t>
            </a:r>
            <a:r>
              <a:rPr lang="en-US"/>
              <a:t>]</a:t>
            </a:r>
            <a:r>
              <a:rPr lang="ru-RU"/>
              <a:t>, </a:t>
            </a:r>
            <a:r>
              <a:rPr lang="en-US"/>
              <a:t>[</a:t>
            </a:r>
            <a:r>
              <a:rPr lang="ru-RU"/>
              <a:t>Й</a:t>
            </a:r>
            <a:r>
              <a:rPr lang="en-US"/>
              <a:t>]</a:t>
            </a:r>
            <a:r>
              <a:rPr lang="ru-RU"/>
              <a:t>.</a:t>
            </a:r>
          </a:p>
          <a:p>
            <a:pPr algn="just">
              <a:spcBef>
                <a:spcPct val="50000"/>
              </a:spcBef>
            </a:pPr>
            <a:endParaRPr lang="ru-RU"/>
          </a:p>
          <a:p>
            <a:pPr algn="just">
              <a:spcBef>
                <a:spcPct val="50000"/>
              </a:spcBef>
            </a:pPr>
            <a:endParaRPr lang="ru-RU"/>
          </a:p>
          <a:p>
            <a:pPr algn="just">
              <a:spcBef>
                <a:spcPct val="50000"/>
              </a:spcBef>
            </a:pPr>
            <a:endParaRPr lang="ru-RU"/>
          </a:p>
          <a:p>
            <a:pPr algn="just">
              <a:spcBef>
                <a:spcPct val="50000"/>
              </a:spcBef>
            </a:pPr>
            <a:endParaRPr lang="ru-RU"/>
          </a:p>
          <a:p>
            <a:pPr algn="just">
              <a:spcBef>
                <a:spcPct val="50000"/>
              </a:spcBef>
            </a:pPr>
            <a:endParaRPr lang="ru-RU"/>
          </a:p>
          <a:p>
            <a:pPr algn="just"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4"/>
          <p:cNvSpPr txBox="1">
            <a:spLocks noChangeArrowheads="1"/>
          </p:cNvSpPr>
          <p:nvPr/>
        </p:nvSpPr>
        <p:spPr bwMode="auto">
          <a:xfrm>
            <a:off x="1403350" y="476250"/>
            <a:ext cx="7345363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Гаммацизмы:</a:t>
            </a:r>
            <a:r>
              <a:rPr lang="ru-RU"/>
              <a:t> носовой, пропуск.</a:t>
            </a:r>
          </a:p>
          <a:p>
            <a:pPr>
              <a:spcBef>
                <a:spcPct val="50000"/>
              </a:spcBef>
            </a:pPr>
            <a:r>
              <a:rPr lang="ru-RU" b="1"/>
              <a:t>Парагаммацизмы:</a:t>
            </a:r>
            <a:r>
              <a:rPr lang="ru-RU"/>
              <a:t> замена </a:t>
            </a:r>
            <a:r>
              <a:rPr lang="en-US"/>
              <a:t>[</a:t>
            </a:r>
            <a:r>
              <a:rPr lang="ru-RU"/>
              <a:t>Г</a:t>
            </a:r>
            <a:r>
              <a:rPr lang="en-US"/>
              <a:t>]</a:t>
            </a:r>
            <a:r>
              <a:rPr lang="ru-RU"/>
              <a:t> на </a:t>
            </a:r>
            <a:r>
              <a:rPr lang="en-US"/>
              <a:t>[</a:t>
            </a:r>
            <a:r>
              <a:rPr lang="ru-RU"/>
              <a:t>К</a:t>
            </a:r>
            <a:r>
              <a:rPr lang="en-US"/>
              <a:t>’]</a:t>
            </a:r>
            <a:r>
              <a:rPr lang="ru-RU"/>
              <a:t>, </a:t>
            </a:r>
            <a:r>
              <a:rPr lang="en-US"/>
              <a:t>[</a:t>
            </a:r>
            <a:r>
              <a:rPr lang="ru-RU"/>
              <a:t>Х</a:t>
            </a:r>
            <a:r>
              <a:rPr lang="en-US"/>
              <a:t>]</a:t>
            </a:r>
            <a:r>
              <a:rPr lang="ru-RU"/>
              <a:t>, </a:t>
            </a:r>
            <a:r>
              <a:rPr lang="en-US"/>
              <a:t>[</a:t>
            </a:r>
            <a:r>
              <a:rPr lang="ru-RU"/>
              <a:t>Г</a:t>
            </a:r>
            <a:r>
              <a:rPr lang="en-US"/>
              <a:t>’]</a:t>
            </a:r>
            <a:r>
              <a:rPr lang="ru-RU"/>
              <a:t>, </a:t>
            </a:r>
            <a:r>
              <a:rPr lang="en-US"/>
              <a:t>[</a:t>
            </a:r>
            <a:r>
              <a:rPr lang="ru-RU"/>
              <a:t>Й</a:t>
            </a:r>
            <a:r>
              <a:rPr lang="en-US"/>
              <a:t>], [</a:t>
            </a:r>
            <a:r>
              <a:rPr lang="uk-UA"/>
              <a:t>Д</a:t>
            </a:r>
            <a:r>
              <a:rPr lang="en-US"/>
              <a:t>]</a:t>
            </a:r>
            <a:r>
              <a:rPr lang="uk-UA"/>
              <a:t>.</a:t>
            </a:r>
          </a:p>
          <a:p>
            <a:pPr>
              <a:spcBef>
                <a:spcPct val="50000"/>
              </a:spcBef>
            </a:pPr>
            <a:r>
              <a:rPr lang="uk-UA" b="1"/>
              <a:t>Хитизм</a:t>
            </a:r>
            <a:r>
              <a:rPr lang="ru-RU" b="1"/>
              <a:t>ы:</a:t>
            </a:r>
            <a:r>
              <a:rPr lang="ru-RU"/>
              <a:t> носовой, пропуск.</a:t>
            </a:r>
          </a:p>
          <a:p>
            <a:pPr>
              <a:spcBef>
                <a:spcPct val="50000"/>
              </a:spcBef>
            </a:pPr>
            <a:r>
              <a:rPr lang="ru-RU" b="1"/>
              <a:t>Парахитизмы:</a:t>
            </a:r>
            <a:r>
              <a:rPr lang="ru-RU"/>
              <a:t> замена </a:t>
            </a:r>
            <a:r>
              <a:rPr lang="en-US"/>
              <a:t>[</a:t>
            </a:r>
            <a:r>
              <a:rPr lang="ru-RU"/>
              <a:t>Х</a:t>
            </a:r>
            <a:r>
              <a:rPr lang="en-US"/>
              <a:t>]</a:t>
            </a:r>
            <a:r>
              <a:rPr lang="ru-RU"/>
              <a:t> на </a:t>
            </a:r>
            <a:r>
              <a:rPr lang="en-US"/>
              <a:t>[</a:t>
            </a:r>
            <a:r>
              <a:rPr lang="uk-UA"/>
              <a:t>Т</a:t>
            </a:r>
            <a:r>
              <a:rPr lang="en-US"/>
              <a:t>]</a:t>
            </a:r>
            <a:r>
              <a:rPr lang="ru-RU"/>
              <a:t>, </a:t>
            </a:r>
            <a:r>
              <a:rPr lang="en-US"/>
              <a:t>[</a:t>
            </a:r>
            <a:r>
              <a:rPr lang="ru-RU"/>
              <a:t>К</a:t>
            </a:r>
            <a:r>
              <a:rPr lang="en-US"/>
              <a:t>]</a:t>
            </a:r>
            <a:r>
              <a:rPr lang="ru-RU"/>
              <a:t>, </a:t>
            </a:r>
            <a:r>
              <a:rPr lang="en-US"/>
              <a:t>[</a:t>
            </a:r>
            <a:r>
              <a:rPr lang="ru-RU"/>
              <a:t>Г</a:t>
            </a:r>
            <a:r>
              <a:rPr lang="en-US"/>
              <a:t>]</a:t>
            </a:r>
            <a:r>
              <a:rPr lang="ru-RU"/>
              <a:t>, </a:t>
            </a:r>
            <a:r>
              <a:rPr lang="en-US"/>
              <a:t>[</a:t>
            </a:r>
            <a:r>
              <a:rPr lang="ru-RU"/>
              <a:t>Й</a:t>
            </a:r>
            <a:r>
              <a:rPr lang="en-US"/>
              <a:t>], [</a:t>
            </a:r>
            <a:r>
              <a:rPr lang="ru-RU"/>
              <a:t>Х</a:t>
            </a:r>
            <a:r>
              <a:rPr lang="en-US"/>
              <a:t>’]</a:t>
            </a:r>
            <a:r>
              <a:rPr lang="ru-RU"/>
              <a:t>.</a:t>
            </a:r>
          </a:p>
          <a:p>
            <a:pPr>
              <a:spcBef>
                <a:spcPct val="50000"/>
              </a:spcBef>
            </a:pPr>
            <a:r>
              <a:rPr lang="ru-RU" b="1"/>
              <a:t>Дефекты смягчения и твердости согласных звуков:</a:t>
            </a:r>
            <a:r>
              <a:rPr lang="ru-RU"/>
              <a:t> тотальное нарушение смягчения, тотальное нарушение твердости, смешивание твердых и мягких звуков.</a:t>
            </a:r>
          </a:p>
          <a:p>
            <a:pPr>
              <a:spcBef>
                <a:spcPct val="50000"/>
              </a:spcBef>
            </a:pPr>
            <a:r>
              <a:rPr lang="ru-RU" b="1"/>
              <a:t>Дефекты озвончения и оглушения:</a:t>
            </a:r>
            <a:r>
              <a:rPr lang="ru-RU"/>
              <a:t> тотальное нарушение озвончения, тотальное нарушение смягчения, смешение звонких и глухих звуков. 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4"/>
          <p:cNvSpPr txBox="1">
            <a:spLocks noChangeArrowheads="1"/>
          </p:cNvSpPr>
          <p:nvPr/>
        </p:nvSpPr>
        <p:spPr bwMode="auto">
          <a:xfrm>
            <a:off x="971550" y="549275"/>
            <a:ext cx="79930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Коррекционная работа по преодолению нарушений звукопроизношения</a:t>
            </a:r>
          </a:p>
        </p:txBody>
      </p:sp>
      <p:sp>
        <p:nvSpPr>
          <p:cNvPr id="23554" name="Text Box 5"/>
          <p:cNvSpPr txBox="1">
            <a:spLocks noChangeArrowheads="1"/>
          </p:cNvSpPr>
          <p:nvPr/>
        </p:nvSpPr>
        <p:spPr bwMode="auto">
          <a:xfrm>
            <a:off x="1476375" y="1484313"/>
            <a:ext cx="734377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Первый этап: подготовительный.</a:t>
            </a:r>
          </a:p>
          <a:p>
            <a:pPr>
              <a:spcBef>
                <a:spcPct val="50000"/>
              </a:spcBef>
            </a:pPr>
            <a:r>
              <a:rPr lang="ru-RU"/>
              <a:t>Цель: подготовить дыхательный, голосовой и артикуляционный аппарат к постановке звуков.</a:t>
            </a:r>
          </a:p>
          <a:p>
            <a:pPr>
              <a:spcBef>
                <a:spcPct val="50000"/>
              </a:spcBef>
            </a:pPr>
            <a:r>
              <a:rPr lang="ru-RU"/>
              <a:t>1) артикуляционная гимнастика:</a:t>
            </a:r>
          </a:p>
        </p:txBody>
      </p:sp>
      <p:pic>
        <p:nvPicPr>
          <p:cNvPr id="23555" name="Picture 9" descr="sm_fu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2997200"/>
            <a:ext cx="30861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11" descr="b45d89ee9fcbdbc46cce50364240b06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2924175"/>
            <a:ext cx="3168650" cy="359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4"/>
          <p:cNvSpPr txBox="1">
            <a:spLocks noChangeArrowheads="1"/>
          </p:cNvSpPr>
          <p:nvPr/>
        </p:nvSpPr>
        <p:spPr bwMode="auto">
          <a:xfrm>
            <a:off x="1476375" y="549275"/>
            <a:ext cx="6264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2) развитие фонационного дыхания:</a:t>
            </a:r>
          </a:p>
        </p:txBody>
      </p:sp>
      <p:pic>
        <p:nvPicPr>
          <p:cNvPr id="24578" name="Picture 6" descr="46769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1125538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12" descr="46769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8400" y="1125538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22" descr="360739_1_w_570_l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275" y="4292600"/>
            <a:ext cx="1008063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Line 27"/>
          <p:cNvSpPr>
            <a:spLocks noChangeShapeType="1"/>
          </p:cNvSpPr>
          <p:nvPr/>
        </p:nvSpPr>
        <p:spPr bwMode="auto">
          <a:xfrm>
            <a:off x="2700338" y="1484313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582" name="Line 28"/>
          <p:cNvSpPr>
            <a:spLocks noChangeShapeType="1"/>
          </p:cNvSpPr>
          <p:nvPr/>
        </p:nvSpPr>
        <p:spPr bwMode="auto">
          <a:xfrm>
            <a:off x="2843213" y="3573463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583" name="Line 29"/>
          <p:cNvSpPr>
            <a:spLocks noChangeShapeType="1"/>
          </p:cNvSpPr>
          <p:nvPr/>
        </p:nvSpPr>
        <p:spPr bwMode="auto">
          <a:xfrm>
            <a:off x="2916238" y="4797425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584" name="Line 30"/>
          <p:cNvSpPr>
            <a:spLocks noChangeShapeType="1"/>
          </p:cNvSpPr>
          <p:nvPr/>
        </p:nvSpPr>
        <p:spPr bwMode="auto">
          <a:xfrm>
            <a:off x="2771775" y="25654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24585" name="Picture 31" descr="46769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2205038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32" descr="46769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3141663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Picture 33" descr="360739_1_w_570_l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4221163"/>
            <a:ext cx="1008062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8" name="Picture 34" descr="360739_1_w_570_l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3213100"/>
            <a:ext cx="1008063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9" name="Picture 35" descr="360739_1_w_570_l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2205038"/>
            <a:ext cx="1008063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0" name="Picture 38" descr="Результат пошуку зображень за запитом &quot;упражнения развития для дыхания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9563" y="4508500"/>
            <a:ext cx="1871662" cy="169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1" name="Picture 40" descr="Результат пошуку зображень за запитом &quot;упражнения развития для дыхания&quot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59563" y="2420938"/>
            <a:ext cx="1890712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2" name="Picture 42" descr="Результат пошуку зображень за запитом &quot;упражнения развития для дыхания&quot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32588" y="620713"/>
            <a:ext cx="1827212" cy="157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3" name="Text Box 46"/>
          <p:cNvSpPr txBox="1">
            <a:spLocks noChangeArrowheads="1"/>
          </p:cNvSpPr>
          <p:nvPr/>
        </p:nvSpPr>
        <p:spPr bwMode="auto">
          <a:xfrm>
            <a:off x="1258888" y="5805488"/>
            <a:ext cx="54721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3) развитие качественных характеристик голоса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4"/>
          <p:cNvSpPr txBox="1">
            <a:spLocks noChangeArrowheads="1"/>
          </p:cNvSpPr>
          <p:nvPr/>
        </p:nvSpPr>
        <p:spPr bwMode="auto">
          <a:xfrm>
            <a:off x="2268538" y="549275"/>
            <a:ext cx="56880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Развитие фонематических процессов</a:t>
            </a:r>
          </a:p>
        </p:txBody>
      </p:sp>
      <p:sp>
        <p:nvSpPr>
          <p:cNvPr id="25602" name="Text Box 6"/>
          <p:cNvSpPr txBox="1">
            <a:spLocks noChangeArrowheads="1"/>
          </p:cNvSpPr>
          <p:nvPr/>
        </p:nvSpPr>
        <p:spPr bwMode="auto">
          <a:xfrm>
            <a:off x="1692275" y="1341438"/>
            <a:ext cx="6911975" cy="24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1. Различение неречевых звуков.</a:t>
            </a:r>
          </a:p>
          <a:p>
            <a:pPr>
              <a:spcBef>
                <a:spcPct val="50000"/>
              </a:spcBef>
            </a:pPr>
            <a:r>
              <a:rPr lang="ru-RU"/>
              <a:t>2. Различение звуков речи по тембру, силе и высоте.</a:t>
            </a:r>
          </a:p>
          <a:p>
            <a:pPr>
              <a:spcBef>
                <a:spcPct val="50000"/>
              </a:spcBef>
            </a:pPr>
            <a:r>
              <a:rPr lang="ru-RU"/>
              <a:t>3. Различение слов, сходных по звучанию.</a:t>
            </a:r>
          </a:p>
          <a:p>
            <a:pPr>
              <a:spcBef>
                <a:spcPct val="50000"/>
              </a:spcBef>
            </a:pPr>
            <a:r>
              <a:rPr lang="ru-RU"/>
              <a:t>4. Различение слогов.</a:t>
            </a:r>
          </a:p>
          <a:p>
            <a:pPr>
              <a:spcBef>
                <a:spcPct val="50000"/>
              </a:spcBef>
            </a:pPr>
            <a:r>
              <a:rPr lang="ru-RU"/>
              <a:t>5. Различение звуков.</a:t>
            </a:r>
          </a:p>
          <a:p>
            <a:pPr>
              <a:spcBef>
                <a:spcPct val="50000"/>
              </a:spcBef>
            </a:pPr>
            <a:r>
              <a:rPr lang="ru-RU"/>
              <a:t>6. Освоение навыков анализа и синтеза.</a:t>
            </a:r>
          </a:p>
        </p:txBody>
      </p:sp>
      <p:pic>
        <p:nvPicPr>
          <p:cNvPr id="25603" name="Picture 10" descr="3-medvedya-3god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3860800"/>
            <a:ext cx="5327650" cy="253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2"/>
          <p:cNvSpPr txBox="1">
            <a:spLocks noChangeArrowheads="1"/>
          </p:cNvSpPr>
          <p:nvPr/>
        </p:nvSpPr>
        <p:spPr bwMode="auto">
          <a:xfrm>
            <a:off x="1692275" y="981075"/>
            <a:ext cx="6840538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400">
                <a:solidFill>
                  <a:schemeClr val="folHlink"/>
                </a:solidFill>
              </a:rPr>
              <a:t>Дислалия</a:t>
            </a:r>
            <a:r>
              <a:rPr lang="ru-RU">
                <a:solidFill>
                  <a:schemeClr val="folHlink"/>
                </a:solidFill>
              </a:rPr>
              <a:t> </a:t>
            </a:r>
          </a:p>
          <a:p>
            <a:pPr algn="just">
              <a:spcBef>
                <a:spcPct val="50000"/>
              </a:spcBef>
            </a:pPr>
            <a:r>
              <a:rPr lang="ru-RU"/>
              <a:t>– нарушение звукопроизношения при нормальном слухе и сохранной иннервации речевого аппарата.</a:t>
            </a:r>
          </a:p>
          <a:p>
            <a:pPr algn="just">
              <a:spcBef>
                <a:spcPct val="50000"/>
              </a:spcBef>
            </a:pPr>
            <a:endParaRPr lang="ru-RU"/>
          </a:p>
        </p:txBody>
      </p:sp>
      <p:pic>
        <p:nvPicPr>
          <p:cNvPr id="12290" name="Picture 4" descr="Joseph Frank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2565400"/>
            <a:ext cx="2381250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4284663" y="2492375"/>
            <a:ext cx="4176712" cy="338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/>
              <a:t>Термин «дислалия» впервые был употреблен Иосифом Франком в 1827г. в обобщенном значении (все речевые нарушения).</a:t>
            </a:r>
          </a:p>
          <a:p>
            <a:pPr algn="just">
              <a:spcBef>
                <a:spcPct val="50000"/>
              </a:spcBef>
            </a:pPr>
            <a:endParaRPr lang="ru-RU"/>
          </a:p>
          <a:p>
            <a:pPr algn="just">
              <a:spcBef>
                <a:spcPct val="50000"/>
              </a:spcBef>
            </a:pPr>
            <a:r>
              <a:rPr lang="ru-RU"/>
              <a:t>В 1830г. Анатоль Куссмауль стал употреблять термин в более узком значении. Он говорил: «Дислалики – это те, кто имеет неправильное строение периферической части речевого аппарата».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4"/>
          <p:cNvSpPr txBox="1">
            <a:spLocks noChangeArrowheads="1"/>
          </p:cNvSpPr>
          <p:nvPr/>
        </p:nvSpPr>
        <p:spPr bwMode="auto">
          <a:xfrm>
            <a:off x="1619250" y="476250"/>
            <a:ext cx="6913563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Второй этап: постановка звуков.</a:t>
            </a:r>
          </a:p>
          <a:p>
            <a:pPr>
              <a:spcBef>
                <a:spcPct val="50000"/>
              </a:spcBef>
            </a:pPr>
            <a:r>
              <a:rPr lang="ru-RU"/>
              <a:t>Цель: сформировать артикуляционный уклад определенного звука.</a:t>
            </a:r>
          </a:p>
          <a:p>
            <a:pPr>
              <a:spcBef>
                <a:spcPct val="50000"/>
              </a:spcBef>
            </a:pPr>
            <a:r>
              <a:rPr lang="ru-RU"/>
              <a:t>1. Механический способ.</a:t>
            </a:r>
          </a:p>
        </p:txBody>
      </p:sp>
      <p:pic>
        <p:nvPicPr>
          <p:cNvPr id="26626" name="Picture 8" descr="5_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428736"/>
            <a:ext cx="3960813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9"/>
          <p:cNvSpPr txBox="1">
            <a:spLocks noChangeArrowheads="1"/>
          </p:cNvSpPr>
          <p:nvPr/>
        </p:nvSpPr>
        <p:spPr bwMode="auto">
          <a:xfrm>
            <a:off x="1619250" y="3716338"/>
            <a:ext cx="6624638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2. Постановка по подражанию.</a:t>
            </a:r>
          </a:p>
          <a:p>
            <a:pPr>
              <a:spcBef>
                <a:spcPct val="50000"/>
              </a:spcBef>
            </a:pPr>
            <a:r>
              <a:rPr lang="ru-RU"/>
              <a:t>Жук: ж-ж-ж-ж-ж			    Комар: з-з-з-з-з-з-з</a:t>
            </a:r>
          </a:p>
        </p:txBody>
      </p:sp>
      <p:pic>
        <p:nvPicPr>
          <p:cNvPr id="26628" name="Picture 11" descr="Leptinotarsa_fg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4652963"/>
            <a:ext cx="187325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13" descr="%D0%9A%D0%B0%D0%BA-%D1%80%D0%B8%D1%81%D0%BE%D0%B2%D0%B0%D1%82%D1%8C-%D0%BA%D0%BE%D0%BC%D0%B0%D1%80%D0%B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5963" y="4508500"/>
            <a:ext cx="1785937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 Box 14"/>
          <p:cNvSpPr txBox="1">
            <a:spLocks noChangeArrowheads="1"/>
          </p:cNvSpPr>
          <p:nvPr/>
        </p:nvSpPr>
        <p:spPr bwMode="auto">
          <a:xfrm>
            <a:off x="1619250" y="6021388"/>
            <a:ext cx="4968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3. Смешанный способ постановки.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4"/>
          <p:cNvSpPr txBox="1">
            <a:spLocks noChangeArrowheads="1"/>
          </p:cNvSpPr>
          <p:nvPr/>
        </p:nvSpPr>
        <p:spPr bwMode="auto">
          <a:xfrm>
            <a:off x="1331913" y="188913"/>
            <a:ext cx="7488237" cy="664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Третий этап: автоматизация звуков.</a:t>
            </a:r>
          </a:p>
          <a:p>
            <a:pPr algn="just">
              <a:spcBef>
                <a:spcPct val="50000"/>
              </a:spcBef>
            </a:pPr>
            <a:r>
              <a:rPr lang="ru-RU"/>
              <a:t>Цель: автоматизировать поставленный звук:</a:t>
            </a:r>
          </a:p>
          <a:p>
            <a:pPr algn="just">
              <a:spcBef>
                <a:spcPct val="50000"/>
              </a:spcBef>
            </a:pPr>
            <a:r>
              <a:rPr lang="ru-RU" sz="1600"/>
              <a:t>- изолированной позиции;</a:t>
            </a:r>
          </a:p>
          <a:p>
            <a:pPr algn="just">
              <a:spcBef>
                <a:spcPct val="50000"/>
              </a:spcBef>
            </a:pPr>
            <a:r>
              <a:rPr lang="ru-RU" sz="1600"/>
              <a:t>- в прямых слогах;</a:t>
            </a:r>
          </a:p>
          <a:p>
            <a:pPr algn="just">
              <a:spcBef>
                <a:spcPct val="50000"/>
              </a:spcBef>
            </a:pPr>
            <a:r>
              <a:rPr lang="ru-RU" sz="1600"/>
              <a:t>- в обратных слогах;</a:t>
            </a:r>
          </a:p>
          <a:p>
            <a:pPr algn="just">
              <a:spcBef>
                <a:spcPct val="50000"/>
              </a:spcBef>
            </a:pPr>
            <a:r>
              <a:rPr lang="ru-RU" sz="1600"/>
              <a:t>- в слогах со стечением согласных;</a:t>
            </a:r>
          </a:p>
          <a:p>
            <a:pPr algn="just">
              <a:spcBef>
                <a:spcPct val="50000"/>
              </a:spcBef>
            </a:pPr>
            <a:r>
              <a:rPr lang="ru-RU" sz="1600"/>
              <a:t>- в односложных словах;</a:t>
            </a:r>
          </a:p>
          <a:p>
            <a:pPr algn="just">
              <a:spcBef>
                <a:spcPct val="50000"/>
              </a:spcBef>
            </a:pPr>
            <a:r>
              <a:rPr lang="ru-RU" sz="1600"/>
              <a:t>- в двусложных словах;</a:t>
            </a:r>
          </a:p>
          <a:p>
            <a:pPr algn="just">
              <a:spcBef>
                <a:spcPct val="50000"/>
              </a:spcBef>
            </a:pPr>
            <a:r>
              <a:rPr lang="ru-RU" sz="1600"/>
              <a:t>- в двусложных словах со стечением согласных;</a:t>
            </a:r>
          </a:p>
          <a:p>
            <a:pPr algn="just">
              <a:spcBef>
                <a:spcPct val="50000"/>
              </a:spcBef>
            </a:pPr>
            <a:r>
              <a:rPr lang="ru-RU" sz="1600"/>
              <a:t>- в трехсложных и сложных по конструкции словах;</a:t>
            </a:r>
          </a:p>
          <a:p>
            <a:pPr algn="just">
              <a:spcBef>
                <a:spcPct val="50000"/>
              </a:spcBef>
            </a:pPr>
            <a:r>
              <a:rPr lang="ru-RU" sz="1600"/>
              <a:t>- в словосочетаниях;</a:t>
            </a:r>
          </a:p>
          <a:p>
            <a:pPr algn="just">
              <a:spcBef>
                <a:spcPct val="50000"/>
              </a:spcBef>
            </a:pPr>
            <a:r>
              <a:rPr lang="ru-RU" sz="1600"/>
              <a:t>- в предложениях;</a:t>
            </a:r>
          </a:p>
          <a:p>
            <a:pPr algn="just">
              <a:spcBef>
                <a:spcPct val="50000"/>
              </a:spcBef>
            </a:pPr>
            <a:r>
              <a:rPr lang="ru-RU" sz="1600"/>
              <a:t>- в самостоятельной речи.</a:t>
            </a:r>
          </a:p>
          <a:p>
            <a:pPr algn="just">
              <a:spcBef>
                <a:spcPct val="50000"/>
              </a:spcBef>
            </a:pPr>
            <a:r>
              <a:rPr lang="ru-RU" b="1"/>
              <a:t>Четвертый этап: дифференциация звуков.</a:t>
            </a:r>
          </a:p>
          <a:p>
            <a:pPr algn="just">
              <a:spcBef>
                <a:spcPct val="50000"/>
              </a:spcBef>
            </a:pPr>
            <a:r>
              <a:rPr lang="ru-RU"/>
              <a:t>Цель: отдифференцировать звуки, смешиваемые по акустическому и артикуляционному признакам.</a:t>
            </a:r>
          </a:p>
          <a:p>
            <a:pPr algn="just">
              <a:spcBef>
                <a:spcPct val="50000"/>
              </a:spcBef>
            </a:pPr>
            <a:r>
              <a:rPr lang="ru-RU" sz="1600"/>
              <a:t>Алгоритм дифференциации такой же, как и при автоматизации.</a:t>
            </a:r>
          </a:p>
          <a:p>
            <a:pPr algn="just">
              <a:spcBef>
                <a:spcPct val="50000"/>
              </a:spcBef>
            </a:pPr>
            <a:endParaRPr lang="ru-RU" sz="160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5" name="Picture 9" descr="MylKZiVsl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549275"/>
            <a:ext cx="3849688" cy="5753100"/>
          </a:xfrm>
          <a:prstGeom prst="rect">
            <a:avLst/>
          </a:prstGeom>
          <a:noFill/>
        </p:spPr>
      </p:pic>
      <p:pic>
        <p:nvPicPr>
          <p:cNvPr id="34827" name="Picture 11" descr="dmQEPcyo0x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549275"/>
            <a:ext cx="3994150" cy="57531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5" name="Picture 5" descr="oSvN2gXkpO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404813"/>
            <a:ext cx="3816350" cy="5753100"/>
          </a:xfrm>
          <a:prstGeom prst="rect">
            <a:avLst/>
          </a:prstGeom>
          <a:noFill/>
        </p:spPr>
      </p:pic>
      <p:pic>
        <p:nvPicPr>
          <p:cNvPr id="35847" name="Picture 7" descr="gXJaIDVeh4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404813"/>
            <a:ext cx="3635375" cy="57531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9" name="Picture 5" descr="o4KZwPPN2B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404813"/>
            <a:ext cx="3673475" cy="5753100"/>
          </a:xfrm>
          <a:prstGeom prst="rect">
            <a:avLst/>
          </a:prstGeom>
          <a:noFill/>
        </p:spPr>
      </p:pic>
      <p:pic>
        <p:nvPicPr>
          <p:cNvPr id="36871" name="Picture 7" descr="j5axjMAS1r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404813"/>
            <a:ext cx="3616325" cy="57531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3" name="Picture 5" descr="n4GECFeLcG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549275"/>
            <a:ext cx="3816350" cy="5753100"/>
          </a:xfrm>
          <a:prstGeom prst="rect">
            <a:avLst/>
          </a:prstGeom>
          <a:noFill/>
        </p:spPr>
      </p:pic>
      <p:pic>
        <p:nvPicPr>
          <p:cNvPr id="37895" name="Picture 7" descr="po-BaxXdWE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549275"/>
            <a:ext cx="3778250" cy="57531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7" name="Picture 5" descr="SFbjDWA_m6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476250"/>
            <a:ext cx="3887788" cy="5753100"/>
          </a:xfrm>
          <a:prstGeom prst="rect">
            <a:avLst/>
          </a:prstGeom>
          <a:noFill/>
        </p:spPr>
      </p:pic>
      <p:pic>
        <p:nvPicPr>
          <p:cNvPr id="38919" name="Picture 7" descr="2CTW13pdJ5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476250"/>
            <a:ext cx="3778250" cy="57531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1" name="Picture 5" descr="DWR5J9ifOt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404813"/>
            <a:ext cx="3960813" cy="5753100"/>
          </a:xfrm>
          <a:prstGeom prst="rect">
            <a:avLst/>
          </a:prstGeom>
          <a:noFill/>
        </p:spPr>
      </p:pic>
      <p:pic>
        <p:nvPicPr>
          <p:cNvPr id="39943" name="Picture 7" descr="tanuJkpPYF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404813"/>
            <a:ext cx="3744912" cy="57531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5" name="Picture 5" descr="DGqEAgMJDm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404813"/>
            <a:ext cx="4319587" cy="57531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9" name="Picture 5" descr="up2GbuROL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692150"/>
            <a:ext cx="3889375" cy="5753100"/>
          </a:xfrm>
          <a:prstGeom prst="rect">
            <a:avLst/>
          </a:prstGeom>
          <a:noFill/>
        </p:spPr>
      </p:pic>
      <p:pic>
        <p:nvPicPr>
          <p:cNvPr id="41991" name="Picture 7" descr="V22T3zKZZd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692150"/>
            <a:ext cx="3922712" cy="57531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4"/>
          <p:cNvSpPr txBox="1">
            <a:spLocks noChangeArrowheads="1"/>
          </p:cNvSpPr>
          <p:nvPr/>
        </p:nvSpPr>
        <p:spPr bwMode="auto">
          <a:xfrm>
            <a:off x="1887538" y="496888"/>
            <a:ext cx="6572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1547813" y="476250"/>
            <a:ext cx="698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3315" name="Text Box 6"/>
          <p:cNvSpPr txBox="1">
            <a:spLocks noChangeArrowheads="1"/>
          </p:cNvSpPr>
          <p:nvPr/>
        </p:nvSpPr>
        <p:spPr bwMode="auto">
          <a:xfrm>
            <a:off x="1476375" y="549275"/>
            <a:ext cx="72723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/>
              <a:t>В том же году Шультес поддержал термин Куссмауля и ввел свою классификацию.</a:t>
            </a:r>
          </a:p>
        </p:txBody>
      </p:sp>
      <p:sp>
        <p:nvSpPr>
          <p:cNvPr id="13316" name="Rectangle 7"/>
          <p:cNvSpPr>
            <a:spLocks noChangeArrowheads="1"/>
          </p:cNvSpPr>
          <p:nvPr/>
        </p:nvSpPr>
        <p:spPr bwMode="auto">
          <a:xfrm>
            <a:off x="1476375" y="1484313"/>
            <a:ext cx="727233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/>
              <a:t>В начале ХХв. польский профессор Олтушевский ввел термин «функциональная дислалия». Он трактовал ее как последствия снижения слуха.</a:t>
            </a:r>
          </a:p>
        </p:txBody>
      </p:sp>
      <p:pic>
        <p:nvPicPr>
          <p:cNvPr id="13317" name="Picture 9" descr="i_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2565400"/>
            <a:ext cx="23336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ext Box 10"/>
          <p:cNvSpPr txBox="1">
            <a:spLocks noChangeArrowheads="1"/>
          </p:cNvSpPr>
          <p:nvPr/>
        </p:nvSpPr>
        <p:spPr bwMode="auto">
          <a:xfrm>
            <a:off x="4356100" y="2636838"/>
            <a:ext cx="41767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3319" name="Text Box 11"/>
          <p:cNvSpPr txBox="1">
            <a:spLocks noChangeArrowheads="1"/>
          </p:cNvSpPr>
          <p:nvPr/>
        </p:nvSpPr>
        <p:spPr bwMode="auto">
          <a:xfrm>
            <a:off x="3924300" y="2565400"/>
            <a:ext cx="4895850" cy="311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/>
              <a:t>М. Е. Хватцев в 30-е годы разработал классификацию дислалии и распределил всех дислаликов на три группы:</a:t>
            </a:r>
          </a:p>
          <a:p>
            <a:pPr algn="just">
              <a:spcBef>
                <a:spcPct val="50000"/>
              </a:spcBef>
            </a:pPr>
            <a:r>
              <a:rPr lang="ru-RU"/>
              <a:t>- люди с анатомическим дефектом периферической части речевого аппарата;</a:t>
            </a:r>
          </a:p>
          <a:p>
            <a:pPr algn="just">
              <a:spcBef>
                <a:spcPct val="50000"/>
              </a:spcBef>
            </a:pPr>
            <a:r>
              <a:rPr lang="ru-RU"/>
              <a:t>- органическая дислалия, обусловленная тугоухостью;</a:t>
            </a:r>
          </a:p>
          <a:p>
            <a:pPr algn="just">
              <a:spcBef>
                <a:spcPct val="50000"/>
              </a:spcBef>
            </a:pPr>
            <a:r>
              <a:rPr lang="ru-RU"/>
              <a:t>- функциональная дислалия.</a:t>
            </a:r>
          </a:p>
          <a:p>
            <a:pPr algn="just"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3" name="Picture 5" descr="NOwK22WNF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476250"/>
            <a:ext cx="3816350" cy="5753100"/>
          </a:xfrm>
          <a:prstGeom prst="rect">
            <a:avLst/>
          </a:prstGeom>
          <a:noFill/>
        </p:spPr>
      </p:pic>
      <p:pic>
        <p:nvPicPr>
          <p:cNvPr id="43015" name="Picture 7" descr="bWMXQmoo6M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476250"/>
            <a:ext cx="3816350" cy="5753100"/>
          </a:xfrm>
          <a:prstGeom prst="rect">
            <a:avLst/>
          </a:prstGeom>
          <a:noFill/>
        </p:spPr>
      </p:pic>
      <p:pic>
        <p:nvPicPr>
          <p:cNvPr id="43016" name="Picture 8" descr="Безымянны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3713" y="1412875"/>
            <a:ext cx="3295650" cy="31686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7" name="Picture 5" descr="6NRsl_I2vA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404813"/>
            <a:ext cx="3816350" cy="5753100"/>
          </a:xfrm>
          <a:prstGeom prst="rect">
            <a:avLst/>
          </a:prstGeom>
          <a:noFill/>
        </p:spPr>
      </p:pic>
      <p:pic>
        <p:nvPicPr>
          <p:cNvPr id="44039" name="Picture 7" descr="GYq-Am3E-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404813"/>
            <a:ext cx="3905250" cy="57531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1" name="Picture 5" descr="Bz8K9B7ERe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476250"/>
            <a:ext cx="3889375" cy="5753100"/>
          </a:xfrm>
          <a:prstGeom prst="rect">
            <a:avLst/>
          </a:prstGeom>
          <a:noFill/>
        </p:spPr>
      </p:pic>
      <p:pic>
        <p:nvPicPr>
          <p:cNvPr id="45063" name="Picture 7" descr="M5Za7kEde-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476250"/>
            <a:ext cx="3887788" cy="57531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4"/>
          <p:cNvSpPr txBox="1">
            <a:spLocks noChangeArrowheads="1"/>
          </p:cNvSpPr>
          <p:nvPr/>
        </p:nvSpPr>
        <p:spPr bwMode="auto">
          <a:xfrm>
            <a:off x="1331913" y="549275"/>
            <a:ext cx="73437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/>
              <a:t>Спасибо за внимание!</a:t>
            </a:r>
          </a:p>
        </p:txBody>
      </p:sp>
      <p:pic>
        <p:nvPicPr>
          <p:cNvPr id="28674" name="Picture 8" descr="80c16745435-kukly-igrushki-figurka-malenkaya-sova-s-knigoj-n5877"/>
          <p:cNvPicPr>
            <a:picLocks noChangeAspect="1" noChangeArrowheads="1"/>
          </p:cNvPicPr>
          <p:nvPr/>
        </p:nvPicPr>
        <p:blipFill>
          <a:blip r:embed="rId2"/>
          <a:srcRect l="6352" r="2382"/>
          <a:stretch>
            <a:fillRect/>
          </a:stretch>
        </p:blipFill>
        <p:spPr bwMode="auto">
          <a:xfrm>
            <a:off x="2916238" y="1268413"/>
            <a:ext cx="415607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5" descr="lyapidevski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404813"/>
            <a:ext cx="2973387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ext Box 6"/>
          <p:cNvSpPr txBox="1">
            <a:spLocks noChangeArrowheads="1"/>
          </p:cNvSpPr>
          <p:nvPr/>
        </p:nvSpPr>
        <p:spPr bwMode="auto">
          <a:xfrm>
            <a:off x="1619250" y="5084763"/>
            <a:ext cx="2232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Ляпидеский С. С.</a:t>
            </a:r>
          </a:p>
        </p:txBody>
      </p:sp>
      <p:sp>
        <p:nvSpPr>
          <p:cNvPr id="14339" name="Text Box 7"/>
          <p:cNvSpPr txBox="1">
            <a:spLocks noChangeArrowheads="1"/>
          </p:cNvSpPr>
          <p:nvPr/>
        </p:nvSpPr>
        <p:spPr bwMode="auto">
          <a:xfrm>
            <a:off x="4643438" y="476250"/>
            <a:ext cx="4176712" cy="435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/>
              <a:t>В 50-е годы ЧЧ. Правдина исключает из состава дислалии нарушения, связанные с тугоухостью.</a:t>
            </a:r>
          </a:p>
          <a:p>
            <a:pPr algn="just">
              <a:spcBef>
                <a:spcPct val="50000"/>
              </a:spcBef>
            </a:pPr>
            <a:endParaRPr lang="ru-RU"/>
          </a:p>
          <a:p>
            <a:pPr algn="just">
              <a:spcBef>
                <a:spcPct val="50000"/>
              </a:spcBef>
            </a:pPr>
            <a:endParaRPr lang="ru-RU"/>
          </a:p>
          <a:p>
            <a:pPr algn="just">
              <a:spcBef>
                <a:spcPct val="50000"/>
              </a:spcBef>
            </a:pPr>
            <a:endParaRPr lang="ru-RU"/>
          </a:p>
          <a:p>
            <a:pPr algn="just">
              <a:spcBef>
                <a:spcPct val="50000"/>
              </a:spcBef>
            </a:pPr>
            <a:endParaRPr lang="ru-RU"/>
          </a:p>
          <a:p>
            <a:pPr algn="just">
              <a:spcBef>
                <a:spcPct val="50000"/>
              </a:spcBef>
            </a:pPr>
            <a:endParaRPr lang="ru-RU"/>
          </a:p>
          <a:p>
            <a:pPr algn="just">
              <a:spcBef>
                <a:spcPct val="50000"/>
              </a:spcBef>
            </a:pPr>
            <a:endParaRPr lang="ru-RU"/>
          </a:p>
          <a:p>
            <a:pPr algn="just">
              <a:spcBef>
                <a:spcPct val="50000"/>
              </a:spcBef>
            </a:pPr>
            <a:r>
              <a:rPr lang="ru-RU"/>
              <a:t>Гриншпун и Ляпидевский исключают из состава дислалии дизартрию и ринолалию.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6"/>
          <p:cNvSpPr txBox="1">
            <a:spLocks noChangeArrowheads="1"/>
          </p:cNvSpPr>
          <p:nvPr/>
        </p:nvSpPr>
        <p:spPr bwMode="auto">
          <a:xfrm>
            <a:off x="1476375" y="692150"/>
            <a:ext cx="73437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В конце Х</a:t>
            </a:r>
            <a:r>
              <a:rPr lang="uk-UA"/>
              <a:t>І</a:t>
            </a:r>
            <a:r>
              <a:rPr lang="ru-RU"/>
              <a:t>Х в. Хватцев, Токарева и Правдина классифицируют дислалию таким образом:</a:t>
            </a:r>
          </a:p>
        </p:txBody>
      </p:sp>
      <p:pic>
        <p:nvPicPr>
          <p:cNvPr id="15362" name="Picture 8" descr="uh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2420938"/>
            <a:ext cx="132715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9"/>
          <p:cNvSpPr txBox="1">
            <a:spLocks noChangeArrowheads="1"/>
          </p:cNvSpPr>
          <p:nvPr/>
        </p:nvSpPr>
        <p:spPr bwMode="auto">
          <a:xfrm>
            <a:off x="1403350" y="1773238"/>
            <a:ext cx="33131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Акустико- фонематическая</a:t>
            </a:r>
          </a:p>
        </p:txBody>
      </p:sp>
      <p:pic>
        <p:nvPicPr>
          <p:cNvPr id="15364" name="Picture 12" descr="uh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4797425"/>
            <a:ext cx="132715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14" descr="6672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4724400"/>
            <a:ext cx="2520950" cy="172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Text Box 15"/>
          <p:cNvSpPr txBox="1">
            <a:spLocks noChangeArrowheads="1"/>
          </p:cNvSpPr>
          <p:nvPr/>
        </p:nvSpPr>
        <p:spPr bwMode="auto">
          <a:xfrm>
            <a:off x="4211638" y="5084763"/>
            <a:ext cx="865187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600"/>
              <a:t>+</a:t>
            </a:r>
          </a:p>
        </p:txBody>
      </p:sp>
      <p:sp>
        <p:nvSpPr>
          <p:cNvPr id="15367" name="Text Box 16"/>
          <p:cNvSpPr txBox="1">
            <a:spLocks noChangeArrowheads="1"/>
          </p:cNvSpPr>
          <p:nvPr/>
        </p:nvSpPr>
        <p:spPr bwMode="auto">
          <a:xfrm>
            <a:off x="3203575" y="4437063"/>
            <a:ext cx="3816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Артикуляторно-фонематическая</a:t>
            </a:r>
          </a:p>
        </p:txBody>
      </p:sp>
      <p:pic>
        <p:nvPicPr>
          <p:cNvPr id="15368" name="Picture 19" descr="6672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2349500"/>
            <a:ext cx="2520950" cy="172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9" name="Text Box 20"/>
          <p:cNvSpPr txBox="1">
            <a:spLocks noChangeArrowheads="1"/>
          </p:cNvSpPr>
          <p:nvPr/>
        </p:nvSpPr>
        <p:spPr bwMode="auto">
          <a:xfrm>
            <a:off x="5364163" y="1844675"/>
            <a:ext cx="25923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5370" name="Text Box 21"/>
          <p:cNvSpPr txBox="1">
            <a:spLocks noChangeArrowheads="1"/>
          </p:cNvSpPr>
          <p:nvPr/>
        </p:nvSpPr>
        <p:spPr bwMode="auto">
          <a:xfrm>
            <a:off x="5003800" y="1773238"/>
            <a:ext cx="3600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Артикуляторно-фонетическая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Oval 4"/>
          <p:cNvSpPr>
            <a:spLocks noChangeArrowheads="1"/>
          </p:cNvSpPr>
          <p:nvPr/>
        </p:nvSpPr>
        <p:spPr bwMode="auto">
          <a:xfrm>
            <a:off x="3851275" y="765175"/>
            <a:ext cx="2160588" cy="11509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Дислалия</a:t>
            </a:r>
          </a:p>
        </p:txBody>
      </p:sp>
      <p:sp>
        <p:nvSpPr>
          <p:cNvPr id="16386" name="Line 8"/>
          <p:cNvSpPr>
            <a:spLocks noChangeShapeType="1"/>
          </p:cNvSpPr>
          <p:nvPr/>
        </p:nvSpPr>
        <p:spPr bwMode="auto">
          <a:xfrm flipH="1">
            <a:off x="3419475" y="1700213"/>
            <a:ext cx="64770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387" name="Line 10"/>
          <p:cNvSpPr>
            <a:spLocks noChangeShapeType="1"/>
          </p:cNvSpPr>
          <p:nvPr/>
        </p:nvSpPr>
        <p:spPr bwMode="auto">
          <a:xfrm>
            <a:off x="5795963" y="1700213"/>
            <a:ext cx="64770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388" name="Text Box 11"/>
          <p:cNvSpPr txBox="1">
            <a:spLocks noChangeArrowheads="1"/>
          </p:cNvSpPr>
          <p:nvPr/>
        </p:nvSpPr>
        <p:spPr bwMode="auto">
          <a:xfrm>
            <a:off x="1331913" y="2349500"/>
            <a:ext cx="324008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b="1"/>
              <a:t>Функциональная</a:t>
            </a:r>
            <a:r>
              <a:rPr lang="ru-RU"/>
              <a:t> – связана с нарушением подвижности органов артикуляции</a:t>
            </a:r>
          </a:p>
        </p:txBody>
      </p:sp>
      <p:sp>
        <p:nvSpPr>
          <p:cNvPr id="16389" name="Text Box 12"/>
          <p:cNvSpPr txBox="1">
            <a:spLocks noChangeArrowheads="1"/>
          </p:cNvSpPr>
          <p:nvPr/>
        </p:nvSpPr>
        <p:spPr bwMode="auto">
          <a:xfrm>
            <a:off x="5435600" y="2349500"/>
            <a:ext cx="302418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b="1"/>
              <a:t>Механическая</a:t>
            </a:r>
            <a:r>
              <a:rPr lang="ru-RU"/>
              <a:t> – связана с аномальным строением речевого аппарата</a:t>
            </a:r>
          </a:p>
        </p:txBody>
      </p:sp>
      <p:pic>
        <p:nvPicPr>
          <p:cNvPr id="16390" name="Picture 8" descr="zvukoproiznoshenie-300x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3933825"/>
            <a:ext cx="2857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0" descr="dislaliya-narushenie-rech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3933825"/>
            <a:ext cx="3176588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4"/>
          <p:cNvSpPr txBox="1">
            <a:spLocks noChangeArrowheads="1"/>
          </p:cNvSpPr>
          <p:nvPr/>
        </p:nvSpPr>
        <p:spPr bwMode="auto">
          <a:xfrm>
            <a:off x="1763713" y="765175"/>
            <a:ext cx="6337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Причины механической дислалии</a:t>
            </a:r>
          </a:p>
        </p:txBody>
      </p:sp>
      <p:pic>
        <p:nvPicPr>
          <p:cNvPr id="17410" name="Picture 6" descr="image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412875"/>
            <a:ext cx="2447925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8" descr="B206_06_0ae2ee7eb7"/>
          <p:cNvPicPr>
            <a:picLocks noChangeAspect="1" noChangeArrowheads="1"/>
          </p:cNvPicPr>
          <p:nvPr/>
        </p:nvPicPr>
        <p:blipFill>
          <a:blip r:embed="rId3"/>
          <a:srcRect l="4921" b="13358"/>
          <a:stretch>
            <a:fillRect/>
          </a:stretch>
        </p:blipFill>
        <p:spPr bwMode="auto">
          <a:xfrm>
            <a:off x="3924300" y="1412875"/>
            <a:ext cx="22320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10" descr="%D0%BE%D1%82%D0%BA%D1%80%D1%8B%D1%82%D1%8B%D0%B9-%D0%BF%D0%B5%D1%80%D0%B5%D0%B4%D0%BD%D0%B8%D0%B9-%D0%BF%D1%80%D0%B8%D0%BA%D1%83%D1%8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7763" y="1412875"/>
            <a:ext cx="23844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2" descr="%D0%9E%D1%82%D0%BA%D1%80%D1%8B%D1%82%D1%8B%D0%B9-%D0%B1%D0%BE%D0%BA%D0%BE%D0%B2%D0%BE%D0%B9-%D0%BF%D1%80%D0%B8%D0%BA%D1%83%D1%8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03350" y="3068638"/>
            <a:ext cx="24479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4" descr="glubokij-priku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4300" y="3068638"/>
            <a:ext cx="22320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6" descr="%D0%B4%D0%BE10"/>
          <p:cNvPicPr>
            <a:picLocks noChangeAspect="1" noChangeArrowheads="1"/>
          </p:cNvPicPr>
          <p:nvPr/>
        </p:nvPicPr>
        <p:blipFill>
          <a:blip r:embed="rId7"/>
          <a:srcRect l="9448" t="13852" r="3543" b="21767"/>
          <a:stretch>
            <a:fillRect/>
          </a:stretch>
        </p:blipFill>
        <p:spPr bwMode="auto">
          <a:xfrm>
            <a:off x="6197600" y="3068638"/>
            <a:ext cx="240665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8" descr="5e9028848f3d4c38a9e165458c85-280-157-outbound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03350" y="4724400"/>
            <a:ext cx="244792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20" descr="zubi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24300" y="4724400"/>
            <a:ext cx="2232025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22" descr="diastema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27763" y="4724400"/>
            <a:ext cx="2376487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785918" y="2571744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5" descr="HTnSPvQI9JE"/>
          <p:cNvPicPr>
            <a:picLocks noChangeAspect="1" noChangeArrowheads="1"/>
          </p:cNvPicPr>
          <p:nvPr/>
        </p:nvPicPr>
        <p:blipFill>
          <a:blip r:embed="rId2"/>
          <a:srcRect l="11122" t="15889" r="11122"/>
          <a:stretch>
            <a:fillRect/>
          </a:stretch>
        </p:blipFill>
        <p:spPr bwMode="auto">
          <a:xfrm>
            <a:off x="1476375" y="692150"/>
            <a:ext cx="2160588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7" descr="%D0%B3%D0%BB%D0%BE%D1%81%D1%81%D0%B8%D1%8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692150"/>
            <a:ext cx="2089150" cy="195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9" descr="Korotkaya-uzdechka-yazyka-u-grudnogo-rebenk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692150"/>
            <a:ext cx="2519362" cy="195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11" descr="main-12091-66ba1d776842fc04a451ee3c55e16de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76375" y="2997200"/>
            <a:ext cx="2232025" cy="169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13" descr="365"/>
          <p:cNvPicPr>
            <a:picLocks noChangeAspect="1" noChangeArrowheads="1"/>
          </p:cNvPicPr>
          <p:nvPr/>
        </p:nvPicPr>
        <p:blipFill>
          <a:blip r:embed="rId6"/>
          <a:srcRect t="12906"/>
          <a:stretch>
            <a:fillRect/>
          </a:stretch>
        </p:blipFill>
        <p:spPr bwMode="auto">
          <a:xfrm>
            <a:off x="3851275" y="2997200"/>
            <a:ext cx="2160588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15" descr="220px-Bifid_uvul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56325" y="2997200"/>
            <a:ext cx="2519363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5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142852"/>
            <a:ext cx="7143800" cy="614226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2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4806"/>
      </a:hlink>
      <a:folHlink>
        <a:srgbClr val="E36C0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863</Words>
  <Application>Microsoft Office PowerPoint</Application>
  <PresentationFormat>Экран (4:3)</PresentationFormat>
  <Paragraphs>112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31</cp:revision>
  <dcterms:created xsi:type="dcterms:W3CDTF">2014-11-07T17:01:55Z</dcterms:created>
  <dcterms:modified xsi:type="dcterms:W3CDTF">2020-10-12T19:47:38Z</dcterms:modified>
</cp:coreProperties>
</file>