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истратор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C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86381" autoAdjust="0"/>
  </p:normalViewPr>
  <p:slideViewPr>
    <p:cSldViewPr>
      <p:cViewPr varScale="1">
        <p:scale>
          <a:sx n="60" d="100"/>
          <a:sy n="60" d="100"/>
        </p:scale>
        <p:origin x="-13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3669108450315555"/>
          <c:y val="0.17446255971558716"/>
          <c:w val="0.78195182985089262"/>
          <c:h val="0.729837312174187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EC200"/>
              </a:solidFill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EC200"/>
                </a:solidFill>
              </a:ln>
            </c:spPr>
          </c:dPt>
          <c:dPt>
            <c:idx val="1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FEC200"/>
                </a:solidFill>
              </a:ln>
            </c:spPr>
          </c:dPt>
          <c:dPt>
            <c:idx val="2"/>
            <c:spPr>
              <a:solidFill>
                <a:schemeClr val="accent5">
                  <a:lumMod val="50000"/>
                </a:schemeClr>
              </a:solidFill>
              <a:ln>
                <a:solidFill>
                  <a:srgbClr val="FEC200"/>
                </a:solidFill>
              </a:ln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FEC200"/>
                </a:solidFill>
              </a:ln>
            </c:spPr>
          </c:dPt>
          <c:dPt>
            <c:idx val="4"/>
            <c:spPr>
              <a:solidFill>
                <a:schemeClr val="tx1">
                  <a:lumMod val="50000"/>
                </a:schemeClr>
              </a:solidFill>
              <a:ln>
                <a:solidFill>
                  <a:srgbClr val="FEC200"/>
                </a:solidFill>
              </a:ln>
            </c:spPr>
          </c:dPt>
          <c:dPt>
            <c:idx val="5"/>
            <c:spPr>
              <a:solidFill>
                <a:srgbClr val="FFC000"/>
              </a:solidFill>
              <a:ln>
                <a:solidFill>
                  <a:srgbClr val="FEC200"/>
                </a:solidFill>
              </a:ln>
            </c:spPr>
          </c:dPt>
          <c:dLbls>
            <c:dLbl>
              <c:idx val="0"/>
              <c:layout>
                <c:manualLayout>
                  <c:x val="-2.5706384916171208E-3"/>
                  <c:y val="4.1842807817916369E-2"/>
                </c:manualLayout>
              </c:layout>
              <c:showVal val="1"/>
            </c:dLbl>
            <c:dLbl>
              <c:idx val="1"/>
              <c:layout>
                <c:manualLayout>
                  <c:x val="1.5945618404842262E-2"/>
                  <c:y val="-5.1301126412213301E-2"/>
                </c:manualLayout>
              </c:layout>
              <c:showVal val="1"/>
            </c:dLbl>
            <c:dLbl>
              <c:idx val="2"/>
              <c:layout>
                <c:manualLayout>
                  <c:x val="2.1199916974663904E-2"/>
                  <c:y val="5.4460233103982562E-2"/>
                </c:manualLayout>
              </c:layout>
              <c:showVal val="1"/>
            </c:dLbl>
            <c:dLbl>
              <c:idx val="3"/>
              <c:layout>
                <c:manualLayout>
                  <c:x val="1.1785982109379185E-2"/>
                  <c:y val="1.564551013784251E-2"/>
                </c:manualLayout>
              </c:layout>
              <c:showVal val="1"/>
            </c:dLbl>
            <c:dLbl>
              <c:idx val="4"/>
              <c:layout>
                <c:manualLayout>
                  <c:x val="1.0212250254432486E-2"/>
                  <c:y val="1.5695886157266421E-2"/>
                </c:manualLayout>
              </c:layout>
              <c:showVal val="1"/>
            </c:dLbl>
            <c:dLbl>
              <c:idx val="5"/>
              <c:layout>
                <c:manualLayout>
                  <c:x val="3.1355053832556642E-2"/>
                  <c:y val="1.2261699885748071E-2"/>
                </c:manualLayout>
              </c:layout>
              <c:showVal val="1"/>
            </c:dLbl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4"/>
                <c:pt idx="3">
                  <c:v>иолриошр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0.56000000000000005</c:v>
                </c:pt>
                <c:pt idx="1">
                  <c:v>0.18000000000000008</c:v>
                </c:pt>
                <c:pt idx="2">
                  <c:v>0.16000000000000009</c:v>
                </c:pt>
                <c:pt idx="3">
                  <c:v>5.0000000000000031E-2</c:v>
                </c:pt>
                <c:pt idx="4">
                  <c:v>3.0000000000000016E-2</c:v>
                </c:pt>
                <c:pt idx="5">
                  <c:v>2.0000000000000014E-2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E71DF-5D64-4D87-9F06-33C146EA03F5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E6455-14D7-43CE-9C66-65A39F60D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6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E6455-14D7-43CE-9C66-65A39F60D6B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73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E6455-14D7-43CE-9C66-65A39F60D6B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14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990656" cy="2187674"/>
          </a:xfrm>
        </p:spPr>
        <p:txBody>
          <a:bodyPr>
            <a:normAutofit/>
          </a:bodyPr>
          <a:lstStyle/>
          <a:p>
            <a:pPr marL="0" indent="0"/>
            <a:r>
              <a:rPr lang="uk-UA" sz="6600" dirty="0" err="1" smtClean="0">
                <a:latin typeface="Times New Roman" pitchFamily="18" charset="0"/>
                <a:cs typeface="Times New Roman" pitchFamily="18" charset="0"/>
              </a:rPr>
              <a:t>Ринолалія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81400"/>
            <a:ext cx="6584776" cy="212940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Підготувала викладач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кафедри соціальної педагогіки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спеціальної освіти ЗНУ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Соха Н.В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82244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3888432" cy="1944216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Лівобічне наскрізне незрощення верхньої губи, коміркового відростка,твердого і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якого піднебіння.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81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3672408" cy="406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04864"/>
            <a:ext cx="3812282" cy="3956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7" y="692696"/>
            <a:ext cx="3812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Двобічне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симетричне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наскрізне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незрощення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верхньої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губи, ком.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ідростка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піднебінь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03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 </a:t>
            </a:r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ринолалії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dirty="0" smtClean="0"/>
              <a:t> </a:t>
            </a: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І. Закрита  </a:t>
            </a:r>
            <a:r>
              <a:rPr lang="uk-UA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ринолалія</a:t>
            </a: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це порушення фонаційної сторони мовлення.</a:t>
            </a:r>
          </a:p>
          <a:p>
            <a:pPr marL="36576" indent="0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ІІ. Відкрита </a:t>
            </a:r>
            <a:r>
              <a:rPr lang="uk-UA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ринолалія</a:t>
            </a: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це порушення як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звуковимовної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так і фонаційної сторони мовлення.</a:t>
            </a:r>
          </a:p>
          <a:p>
            <a:pPr marL="36576" indent="0">
              <a:buNone/>
            </a:pPr>
            <a:endParaRPr lang="uk-UA" sz="2800" dirty="0" smtClean="0">
              <a:solidFill>
                <a:schemeClr val="accent6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ІІІ. Змішана </a:t>
            </a:r>
            <a:r>
              <a:rPr lang="uk-UA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ринолалія</a:t>
            </a: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це стан мовлення,що характеризується низьким носовим резонансом під час вимови носових звуків та наявністю назального тембру голосу.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53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       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Симптоматика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001000" cy="5638800"/>
          </a:xfrm>
        </p:spPr>
        <p:txBody>
          <a:bodyPr>
            <a:no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ГОЛОС – ГЛУХИЙ, ТИХИЙ, СЛАБКИЙ,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ИСНАЖЕНИЙ,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ПРИГЛУШЕНИЙ, ЗДАВЛЕНИЙ;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lnSpc>
                <a:spcPct val="15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ПОРУШЕН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 ІНТОНАЦІЯ, ТЕМП, РИТМ;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МОВЛЕННЯ РОЗВИВАЄТЬСЯ ІЗ ЗАПІЗНЕННЯМ  (СКЛАДИ, СЛОВА, ФРАЗИ);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ДИХАННЯ – ПОВЕРХНЕВЕ, НЕРИТМІЧНЕ, КОРОТКЕ;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ВСІ ЗВУКИ НАБУВАЮТЬ ЗАДНЬОЯЗИКОВОГО ЗВУЧАННЯ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4974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90000"/>
                  </a:schemeClr>
                </a:solidFill>
              </a:rPr>
              <a:t>Особливості раннього мовлення у дітей з ВНГП</a:t>
            </a:r>
            <a:endParaRPr lang="ru-RU" sz="3600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1.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 smtClean="0"/>
              <a:t>Крик – тихий, слабкий, хрипкий з носовим відтінком;</a:t>
            </a:r>
          </a:p>
          <a:p>
            <a:pPr marL="36576" indent="0">
              <a:buNone/>
            </a:pPr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2.</a:t>
            </a:r>
            <a:r>
              <a:rPr lang="uk-UA" dirty="0" smtClean="0"/>
              <a:t> Пізня поява «комплексу пожвавлення»;</a:t>
            </a:r>
          </a:p>
          <a:p>
            <a:pPr marL="36576" indent="0">
              <a:buNone/>
            </a:pPr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3.</a:t>
            </a:r>
            <a:r>
              <a:rPr lang="uk-UA" dirty="0" smtClean="0"/>
              <a:t> Емоційна «змазаність» реакцій;</a:t>
            </a:r>
          </a:p>
          <a:p>
            <a:pPr marL="36576" indent="0">
              <a:buNone/>
            </a:pPr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4. </a:t>
            </a:r>
            <a:r>
              <a:rPr lang="uk-UA" dirty="0" err="1" smtClean="0"/>
              <a:t>Лепіт</a:t>
            </a:r>
            <a:r>
              <a:rPr lang="uk-UA" dirty="0" smtClean="0"/>
              <a:t> характеризується  бідністю, відсутністю основних  звуків п,б,т,д, або їх заміною на м,н,х,к,г;</a:t>
            </a:r>
          </a:p>
          <a:p>
            <a:pPr marL="36576" indent="0">
              <a:buNone/>
            </a:pPr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5. </a:t>
            </a:r>
            <a:r>
              <a:rPr lang="uk-UA" dirty="0" err="1" smtClean="0"/>
              <a:t>Паталогічна</a:t>
            </a:r>
            <a:r>
              <a:rPr lang="uk-UA" dirty="0" smtClean="0"/>
              <a:t> позиція язика.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09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54461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FF00"/>
                </a:solidFill>
              </a:rPr>
              <a:t>Діагностика </a:t>
            </a:r>
            <a:r>
              <a:rPr lang="uk-UA" sz="3200" dirty="0" err="1" smtClean="0">
                <a:solidFill>
                  <a:srgbClr val="FFFF00"/>
                </a:solidFill>
              </a:rPr>
              <a:t>психомовленнєвого</a:t>
            </a:r>
            <a:r>
              <a:rPr lang="uk-UA" sz="3200" dirty="0" smtClean="0">
                <a:solidFill>
                  <a:srgbClr val="FFFF00"/>
                </a:solidFill>
              </a:rPr>
              <a:t> розвитку дітей з ВНГП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type="body" idx="2"/>
          </p:nvPr>
        </p:nvSpPr>
        <p:spPr>
          <a:xfrm>
            <a:off x="395536" y="3124200"/>
            <a:ext cx="8138864" cy="3276600"/>
          </a:xfrm>
        </p:spPr>
        <p:txBody>
          <a:bodyPr>
            <a:normAutofit fontScale="92500" lnSpcReduction="20000"/>
          </a:bodyPr>
          <a:lstStyle/>
          <a:p>
            <a:r>
              <a:rPr lang="uk-UA" sz="2600" dirty="0" smtClean="0">
                <a:solidFill>
                  <a:srgbClr val="FFFF00"/>
                </a:solidFill>
              </a:rPr>
              <a:t>                       - Основний етап:</a:t>
            </a:r>
          </a:p>
          <a:p>
            <a:pPr marL="36576" indent="0">
              <a:buNone/>
            </a:pPr>
            <a:r>
              <a:rPr lang="uk-UA" sz="2200" dirty="0" smtClean="0"/>
              <a:t>1. </a:t>
            </a:r>
            <a:r>
              <a:rPr lang="uk-UA" sz="2200" dirty="0" err="1" smtClean="0"/>
              <a:t>Лінгво-патологічне</a:t>
            </a:r>
            <a:r>
              <a:rPr lang="uk-UA" sz="2200" dirty="0" smtClean="0"/>
              <a:t> обстеження;                              </a:t>
            </a:r>
          </a:p>
          <a:p>
            <a:pPr marL="36576" indent="0">
              <a:buNone/>
            </a:pPr>
            <a:r>
              <a:rPr lang="uk-UA" sz="2200" dirty="0" smtClean="0"/>
              <a:t>2. Дрібна моторика;</a:t>
            </a:r>
          </a:p>
          <a:p>
            <a:pPr marL="36576" indent="0">
              <a:buNone/>
            </a:pPr>
            <a:r>
              <a:rPr lang="uk-UA" sz="2200" dirty="0" smtClean="0"/>
              <a:t>3. Будова і функції артикуляційного апарату;</a:t>
            </a:r>
          </a:p>
          <a:p>
            <a:pPr marL="36576" indent="0">
              <a:buNone/>
            </a:pPr>
            <a:r>
              <a:rPr lang="uk-UA" sz="2200" dirty="0" smtClean="0"/>
              <a:t>4. Звукова сторона мовлення;</a:t>
            </a:r>
          </a:p>
          <a:p>
            <a:pPr marL="36576" indent="0">
              <a:buNone/>
            </a:pPr>
            <a:r>
              <a:rPr lang="uk-UA" sz="2200" dirty="0"/>
              <a:t>5</a:t>
            </a:r>
            <a:r>
              <a:rPr lang="uk-UA" sz="2200" dirty="0" smtClean="0"/>
              <a:t>. Лексична сторона мовлення;</a:t>
            </a:r>
          </a:p>
          <a:p>
            <a:pPr marL="36576" indent="0">
              <a:buNone/>
            </a:pPr>
            <a:r>
              <a:rPr lang="uk-UA" sz="2200" dirty="0"/>
              <a:t>6</a:t>
            </a:r>
            <a:r>
              <a:rPr lang="uk-UA" sz="2200" dirty="0" smtClean="0"/>
              <a:t>. Граматична сторона мовлення;</a:t>
            </a:r>
          </a:p>
          <a:p>
            <a:pPr marL="36576" indent="0">
              <a:buNone/>
            </a:pPr>
            <a:r>
              <a:rPr lang="uk-UA" sz="2200" dirty="0" smtClean="0"/>
              <a:t>7. Стан синтаксичної сторони мовлення;</a:t>
            </a:r>
          </a:p>
          <a:p>
            <a:pPr marL="36576" indent="0">
              <a:buNone/>
            </a:pPr>
            <a:r>
              <a:rPr lang="uk-UA" sz="2200" dirty="0" smtClean="0"/>
              <a:t>8. Стан фонематичних процесів;</a:t>
            </a:r>
          </a:p>
          <a:p>
            <a:pPr marL="36576" indent="0">
              <a:buNone/>
            </a:pPr>
            <a:r>
              <a:rPr lang="uk-UA" sz="2200" dirty="0" smtClean="0"/>
              <a:t>9.Стан писемного мовлення;</a:t>
            </a:r>
          </a:p>
          <a:p>
            <a:pPr marL="36576" indent="0">
              <a:buNone/>
            </a:pPr>
            <a:endParaRPr lang="uk-UA" sz="2200" dirty="0" smtClean="0"/>
          </a:p>
          <a:p>
            <a:pPr marL="550926" indent="-514350">
              <a:buAutoNum type="arabicPeriod"/>
            </a:pP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8215064" cy="1224136"/>
          </a:xfrm>
        </p:spPr>
        <p:txBody>
          <a:bodyPr>
            <a:normAutofit fontScale="92500" lnSpcReduction="10000"/>
          </a:bodyPr>
          <a:lstStyle/>
          <a:p>
            <a:pPr marL="1517904" lvl="5" indent="0">
              <a:buNone/>
            </a:pP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uk-UA" sz="2400" dirty="0" smtClean="0">
                <a:solidFill>
                  <a:srgbClr val="FFFF00"/>
                </a:solidFill>
              </a:rPr>
              <a:t>Підготовчий етап:</a:t>
            </a:r>
          </a:p>
          <a:p>
            <a:pPr marL="36576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Клінічний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скрінінг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Психолого-педагогічний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скрінінг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" indent="0">
              <a:buNone/>
            </a:pPr>
            <a:endParaRPr lang="uk-UA" sz="2000" dirty="0" smtClean="0"/>
          </a:p>
          <a:p>
            <a:pPr marL="36576" indent="0">
              <a:buNone/>
            </a:pPr>
            <a:endParaRPr lang="uk-UA" sz="2400" dirty="0" smtClean="0"/>
          </a:p>
          <a:p>
            <a:pPr marL="36576" indent="0">
              <a:buNone/>
            </a:pPr>
            <a:endParaRPr lang="uk-UA" sz="2000" dirty="0" smtClean="0"/>
          </a:p>
          <a:p>
            <a:pPr marL="3657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2913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Корекційна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робота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uk-UA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Система комплексної корекції складається з 4 блоків:</a:t>
            </a:r>
          </a:p>
          <a:p>
            <a:pPr marL="36576" indent="0" algn="ctr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dirty="0" smtClean="0"/>
              <a:t>1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концептуально-стратегічного;</a:t>
            </a:r>
          </a:p>
          <a:p>
            <a:pPr marL="36576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оганізаційно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стратегічного;</a:t>
            </a:r>
          </a:p>
          <a:p>
            <a:pPr marL="36576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 – основного,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корекційно-технологічного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 – контрольно-оцінювального.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524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r>
              <a:rPr lang="uk-UA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Дитина до і після операції.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13900470_3PREOPERATION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278262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150px-10-month-old_girl_showing_scar_from_facial_reconstruction_surgery_for_cleft_l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273630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8-year-old_girl_showing_scar_from_infantile_facial_reconstruction_surge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32856"/>
            <a:ext cx="2448272" cy="347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267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Люди в дорослому віці, після операції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4" name="Picture 2" descr="G:\HelpB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816424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:\evt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39604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203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108012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Відомі та сучасні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098" name="Picture 2" descr="G:\f8a3b6ad4d5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94" y="1628800"/>
            <a:ext cx="365474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:\Joaquin-Phoenix-358254-1-4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397306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299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43192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Діти – наше майбутнє, а майбутнє у наших </a:t>
            </a:r>
            <a:r>
              <a:rPr lang="uk-UA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руках</a:t>
            </a:r>
            <a:r>
              <a:rPr lang="uk-UA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uk-UA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3400" y="3200400"/>
            <a:ext cx="4419600" cy="29257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Дякую</a:t>
            </a:r>
          </a:p>
          <a:p>
            <a:pPr marL="36576" indent="0" algn="ctr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marL="36576" indent="0" algn="ctr">
              <a:buNone/>
            </a:pPr>
            <a:r>
              <a:rPr lang="uk-UA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вагу!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МАЛЮНКИ\ЗАСТАВКА\163 (22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4248472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77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idx="1"/>
          </p:nvPr>
        </p:nvSpPr>
        <p:spPr>
          <a:xfrm>
            <a:off x="467544" y="476672"/>
            <a:ext cx="7457256" cy="5649491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uk-UA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6576" indent="0">
              <a:buNone/>
            </a:pPr>
            <a:r>
              <a:rPr lang="uk-UA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Ринолалія</a:t>
            </a:r>
            <a:r>
              <a:rPr lang="uk-UA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– це порушення тембру голосу і </a:t>
            </a:r>
            <a:r>
              <a:rPr lang="uk-UA" sz="3200" b="1" cap="all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звуковимови</a:t>
            </a:r>
            <a:r>
              <a:rPr lang="uk-UA" sz="3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зумовлене анатомо-фізіологічними вадами  артикуляційного апарату.(ВНГП)</a:t>
            </a:r>
            <a:endParaRPr lang="ru-RU" sz="32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366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Історія вивчення ВНГП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800" y="1340768"/>
            <a:ext cx="8382000" cy="4741987"/>
          </a:xfrm>
          <a:effectLst/>
        </p:spPr>
        <p:txBody>
          <a:bodyPr/>
          <a:lstStyle/>
          <a:p>
            <a:pPr marL="36576" indent="0" algn="just">
              <a:buNone/>
            </a:pPr>
            <a:r>
              <a:rPr lang="uk-UA" sz="3200" dirty="0" smtClean="0">
                <a:solidFill>
                  <a:schemeClr val="accent6">
                    <a:lumMod val="90000"/>
                  </a:schemeClr>
                </a:solidFill>
              </a:rPr>
              <a:t>                    </a:t>
            </a:r>
            <a:r>
              <a:rPr lang="uk-UA" sz="3200" b="1" dirty="0" smtClean="0">
                <a:ln w="1905"/>
                <a:solidFill>
                  <a:schemeClr val="accent6">
                    <a:lumMod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Виділяють 3 школи</a:t>
            </a:r>
          </a:p>
          <a:p>
            <a:pPr marL="36576" indent="0" algn="just">
              <a:buNone/>
            </a:pPr>
            <a:endParaRPr lang="uk-UA" sz="3200" dirty="0" smtClean="0">
              <a:cs typeface="Aharoni" pitchFamily="2" charset="-79"/>
            </a:endParaRPr>
          </a:p>
          <a:p>
            <a:pPr marL="36576" indent="0" algn="just">
              <a:buNone/>
            </a:pPr>
            <a:r>
              <a:rPr lang="uk-UA" sz="2600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Німецька :                Французька:            </a:t>
            </a:r>
            <a:r>
              <a:rPr lang="uk-UA" sz="2600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Радянська </a:t>
            </a:r>
            <a:r>
              <a:rPr lang="uk-UA" sz="2600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" indent="0" algn="just"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Гуцман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(1924);            Ф.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Рау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(1931-1959);     Сучасні дослідження </a:t>
            </a:r>
          </a:p>
          <a:p>
            <a:pPr marL="36576" indent="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Г. Арнольд (1959);          Т. Воронцова (1966);   Коноплястої С. Ю.</a:t>
            </a:r>
          </a:p>
          <a:p>
            <a:pPr marL="36576" indent="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Хватцев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(1931-1959). А.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Іпполітова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(1983).</a:t>
            </a:r>
          </a:p>
          <a:p>
            <a:pPr marL="36576" indent="0" algn="just">
              <a:buNone/>
            </a:pPr>
            <a:endParaRPr lang="ru-RU" sz="22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90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Причини незрощень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1484783"/>
            <a:ext cx="3911352" cy="4641379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6">
                    <a:lumMod val="90000"/>
                  </a:schemeClr>
                </a:solidFill>
              </a:rPr>
              <a:t>      </a:t>
            </a:r>
            <a:r>
              <a:rPr lang="uk-UA" b="1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Екзогенні</a:t>
            </a:r>
          </a:p>
          <a:p>
            <a:pPr marL="36576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екологічний вплив;</a:t>
            </a:r>
          </a:p>
          <a:p>
            <a:pPr marL="36576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іонізуюча радіація;</a:t>
            </a:r>
          </a:p>
          <a:p>
            <a:pPr marL="36576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шкідливі звички батьків;        </a:t>
            </a:r>
          </a:p>
          <a:p>
            <a:pPr marL="36576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хімічні мутагени; </a:t>
            </a:r>
          </a:p>
          <a:p>
            <a:pPr marL="36576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необґрунтована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медикаментозна терапія;</a:t>
            </a:r>
          </a:p>
          <a:p>
            <a:pPr marL="36576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професії батьків, що мають шкідливі впливи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3886200" cy="464137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b="1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Ендогенні</a:t>
            </a:r>
            <a:r>
              <a:rPr lang="uk-UA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захворювання матері в перші два місяці вагітності;</a:t>
            </a:r>
          </a:p>
          <a:p>
            <a:pPr marL="3657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хронічні захворювання;</a:t>
            </a:r>
          </a:p>
          <a:p>
            <a:pPr marL="3657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ендокринні захворювання матері;           </a:t>
            </a:r>
          </a:p>
          <a:p>
            <a:pPr marL="3657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гінекологічна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паталогія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захворювання серця та судин.</a:t>
            </a:r>
          </a:p>
        </p:txBody>
      </p:sp>
    </p:spTree>
    <p:extLst>
      <p:ext uri="{BB962C8B-B14F-4D97-AF65-F5344CB8AC3E}">
        <p14:creationId xmlns:p14="http://schemas.microsoft.com/office/powerpoint/2010/main" xmlns="" val="402326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Класифікація ВНГП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uk-UA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Природжені незрощення верхньої губи</a:t>
            </a:r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dirty="0" smtClean="0"/>
              <a:t>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однобічні (праві та ліві);</a:t>
            </a:r>
          </a:p>
          <a:p>
            <a:pPr marL="36576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двобічні (симетричні і несиметричні);</a:t>
            </a:r>
          </a:p>
          <a:p>
            <a:pPr marL="36576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серединні (приблизно 1%).</a:t>
            </a:r>
          </a:p>
          <a:p>
            <a:pPr marL="36576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Всі види поділяються на </a:t>
            </a:r>
            <a:r>
              <a:rPr lang="uk-UA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приховані</a:t>
            </a:r>
            <a:r>
              <a:rPr lang="uk-UA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   наявні: повні і неповні.</a:t>
            </a:r>
          </a:p>
          <a:p>
            <a:pPr marL="36576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Крім того вони є </a:t>
            </a:r>
            <a:r>
              <a:rPr lang="uk-UA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ізольовані або комбіновані.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6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/>
          <a:lstStyle/>
          <a:p>
            <a:pPr marL="36576" indent="0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Природжені незрощення піднебінь: </a:t>
            </a:r>
          </a:p>
          <a:p>
            <a:pPr marL="36576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</a:t>
            </a:r>
          </a:p>
          <a:p>
            <a:pPr marL="36576" indent="0">
              <a:buNone/>
            </a:pPr>
            <a:r>
              <a:rPr lang="uk-UA" dirty="0" smtClean="0"/>
              <a:t>  </a:t>
            </a:r>
            <a:r>
              <a:rPr lang="uk-UA" dirty="0" smtClean="0">
                <a:solidFill>
                  <a:srgbClr val="FFFF00"/>
                </a:solidFill>
              </a:rPr>
              <a:t>Однобічні  </a:t>
            </a:r>
            <a:r>
              <a:rPr lang="uk-UA" dirty="0" smtClean="0"/>
              <a:t>                        </a:t>
            </a:r>
            <a:r>
              <a:rPr lang="uk-UA" dirty="0" smtClean="0">
                <a:solidFill>
                  <a:srgbClr val="FFFF00"/>
                </a:solidFill>
              </a:rPr>
              <a:t>Двобічні </a:t>
            </a:r>
          </a:p>
          <a:p>
            <a:pPr marL="36576" indent="0">
              <a:buNone/>
            </a:pPr>
            <a:r>
              <a:rPr lang="uk-UA" dirty="0" smtClean="0"/>
              <a:t>   </a:t>
            </a:r>
            <a:endParaRPr lang="ru-RU" dirty="0" smtClean="0"/>
          </a:p>
          <a:p>
            <a:pPr marL="36576" indent="0">
              <a:buNone/>
            </a:pPr>
            <a:r>
              <a:rPr lang="uk-UA" dirty="0" smtClean="0"/>
              <a:t>    Вони бувають </a:t>
            </a:r>
            <a:r>
              <a:rPr lang="uk-UA" dirty="0" smtClean="0">
                <a:solidFill>
                  <a:srgbClr val="FFC000"/>
                </a:solidFill>
              </a:rPr>
              <a:t>наявні та приховані </a:t>
            </a:r>
            <a:r>
              <a:rPr lang="uk-UA" dirty="0" smtClean="0"/>
              <a:t>твердого або м</a:t>
            </a:r>
            <a:r>
              <a:rPr lang="en-US" dirty="0" smtClean="0"/>
              <a:t>’</a:t>
            </a:r>
            <a:r>
              <a:rPr lang="uk-UA" dirty="0" smtClean="0"/>
              <a:t>якого піднебіння; </a:t>
            </a:r>
            <a:r>
              <a:rPr lang="uk-UA" dirty="0" smtClean="0">
                <a:solidFill>
                  <a:srgbClr val="FFC000"/>
                </a:solidFill>
              </a:rPr>
              <a:t>наскрізні(повні) та не наскрізні (неповні).</a:t>
            </a:r>
          </a:p>
          <a:p>
            <a:pPr marL="36576" indent="0">
              <a:buNone/>
            </a:pPr>
            <a:r>
              <a:rPr lang="uk-UA" dirty="0"/>
              <a:t> </a:t>
            </a:r>
            <a:r>
              <a:rPr lang="uk-UA" dirty="0" smtClean="0"/>
              <a:t>   Незрощення піднебіння можуть бути  </a:t>
            </a:r>
            <a:r>
              <a:rPr lang="uk-UA" dirty="0" smtClean="0">
                <a:solidFill>
                  <a:srgbClr val="FFC000"/>
                </a:solidFill>
              </a:rPr>
              <a:t>ізольованими і поєднаними.</a:t>
            </a:r>
          </a:p>
          <a:p>
            <a:pPr marL="36576" indent="0">
              <a:buNone/>
            </a:pPr>
            <a:endParaRPr lang="uk-UA" dirty="0">
              <a:solidFill>
                <a:schemeClr val="accent6">
                  <a:lumMod val="90000"/>
                </a:schemeClr>
              </a:solidFill>
            </a:endParaRPr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endParaRPr lang="uk-UA" dirty="0"/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endParaRPr lang="uk-UA" dirty="0"/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endParaRPr lang="uk-UA" dirty="0"/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endParaRPr lang="uk-UA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403648" y="1052736"/>
            <a:ext cx="1512168" cy="565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44008" y="1052736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739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16633"/>
            <a:ext cx="4320480" cy="1800200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Діаграма розподілу дітей з ВНГП за характером незрощення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xmlns="" val="2530445212"/>
              </p:ext>
            </p:extLst>
          </p:nvPr>
        </p:nvGraphicFramePr>
        <p:xfrm>
          <a:off x="179512" y="188640"/>
          <a:ext cx="50405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179512" y="4005064"/>
            <a:ext cx="7704856" cy="2852936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uk-UA" sz="1800" dirty="0" smtClean="0"/>
              <a:t>Вроджене наскрізне однобічне незрощення верхньої губи, ком. відростка, тв. та м</a:t>
            </a:r>
            <a:r>
              <a:rPr lang="en-US" sz="1800" dirty="0" smtClean="0"/>
              <a:t>’</a:t>
            </a:r>
            <a:r>
              <a:rPr lang="uk-UA" sz="1800" dirty="0" smtClean="0"/>
              <a:t>як. піднебіння.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uk-UA" sz="1800" dirty="0" smtClean="0"/>
              <a:t>Вроджене наскрізне двобічне незрощення </a:t>
            </a:r>
            <a:r>
              <a:rPr lang="uk-UA" sz="1800" dirty="0"/>
              <a:t>в</a:t>
            </a:r>
            <a:r>
              <a:rPr lang="uk-UA" sz="1800" dirty="0" smtClean="0"/>
              <a:t>ерхньої губи, ком. відростка, тв. та м</a:t>
            </a:r>
            <a:r>
              <a:rPr lang="en-US" sz="1800" dirty="0" smtClean="0"/>
              <a:t>’</a:t>
            </a:r>
            <a:r>
              <a:rPr lang="uk-UA" sz="1800" dirty="0" smtClean="0"/>
              <a:t>як. піднебіння.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uk-UA" sz="1800" dirty="0" smtClean="0"/>
              <a:t>Вроджене </a:t>
            </a:r>
            <a:r>
              <a:rPr lang="uk-UA" sz="1800" dirty="0"/>
              <a:t>і</a:t>
            </a:r>
            <a:r>
              <a:rPr lang="uk-UA" sz="1800" dirty="0" smtClean="0"/>
              <a:t>зольоване та наскрізне незрощення  верхньої  </a:t>
            </a:r>
            <a:r>
              <a:rPr lang="uk-UA" sz="1800" dirty="0"/>
              <a:t>г</a:t>
            </a:r>
            <a:r>
              <a:rPr lang="uk-UA" sz="1800" dirty="0" smtClean="0"/>
              <a:t>уби.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uk-UA" sz="1800" dirty="0" smtClean="0"/>
              <a:t>Вроджене </a:t>
            </a:r>
            <a:r>
              <a:rPr lang="uk-UA" sz="1800" dirty="0"/>
              <a:t>і</a:t>
            </a:r>
            <a:r>
              <a:rPr lang="uk-UA" sz="1800" dirty="0" smtClean="0"/>
              <a:t>зольоване незрощення тв. та м</a:t>
            </a:r>
            <a:r>
              <a:rPr lang="en-US" sz="1800" dirty="0" smtClean="0"/>
              <a:t>’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піднебіння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marL="685800" indent="-685800">
              <a:buFont typeface="Wingdings" pitchFamily="2" charset="2"/>
              <a:buChar char="q"/>
            </a:pPr>
            <a:r>
              <a:rPr lang="uk-UA" sz="1800" dirty="0" smtClean="0"/>
              <a:t>Вроджене ізольоване незрощення  м</a:t>
            </a:r>
            <a:r>
              <a:rPr lang="en-US" sz="1800" dirty="0" smtClean="0"/>
              <a:t>‘</a:t>
            </a:r>
            <a:r>
              <a:rPr lang="uk-UA" sz="1800" dirty="0" smtClean="0"/>
              <a:t>якого піднебіння.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uk-UA" sz="1800" dirty="0" smtClean="0"/>
              <a:t>Вроджене приховане незрощення  твердого та м</a:t>
            </a:r>
            <a:r>
              <a:rPr lang="en-US" sz="1800" dirty="0" smtClean="0"/>
              <a:t>’</a:t>
            </a:r>
            <a:r>
              <a:rPr lang="uk-UA" sz="1800" dirty="0" smtClean="0"/>
              <a:t>якого піднебіння.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endParaRPr lang="uk-UA" sz="1800" dirty="0" smtClean="0"/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73404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20880" cy="223224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   </a:t>
            </a:r>
            <a:br>
              <a:rPr lang="ru-RU" sz="4000" dirty="0" smtClean="0"/>
            </a:br>
            <a:r>
              <a:rPr lang="ru-RU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ід</a:t>
            </a:r>
            <a:r>
              <a:rPr lang="uk-UA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ступеня тяжкості  виконують такі операції: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6120680" cy="4137323"/>
          </a:xfrm>
        </p:spPr>
        <p:txBody>
          <a:bodyPr/>
          <a:lstStyle/>
          <a:p>
            <a:pPr marL="36576" indent="0">
              <a:buNone/>
            </a:pPr>
            <a:r>
              <a:rPr lang="uk-UA" dirty="0" smtClean="0"/>
              <a:t> </a:t>
            </a:r>
          </a:p>
          <a:p>
            <a:pPr marL="36576" indent="0">
              <a:buNone/>
            </a:pPr>
            <a:endParaRPr lang="uk-UA" sz="4000" dirty="0" smtClean="0"/>
          </a:p>
          <a:p>
            <a:pPr marL="36576" indent="0">
              <a:buNone/>
            </a:pPr>
            <a:r>
              <a:rPr lang="uk-UA" sz="4000" dirty="0" smtClean="0"/>
              <a:t> </a:t>
            </a:r>
            <a:r>
              <a:rPr lang="uk-UA" sz="3200" dirty="0" smtClean="0"/>
              <a:t>-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хейлопластика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ураностафілопластика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велопластика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00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4536504" cy="187220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Лівобічне наскрізне незрощення верхньої губи, коміркового відростка, твердого і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якого піднебіння.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zd_25012011_patalogii_2_0x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4290899" cy="34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0273" y="135037"/>
            <a:ext cx="4320480" cy="429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2303" y="4449490"/>
            <a:ext cx="4140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Ізольоване лівобічне неповне незрощення верхньої губи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14764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>
        <p:wipe/>
      </p:transition>
    </mc:Choice>
    <mc:Fallback>
      <p:transition spd="slow" advTm="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730</Words>
  <Application>Microsoft Office PowerPoint</Application>
  <PresentationFormat>Экран (4:3)</PresentationFormat>
  <Paragraphs>125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Ринолалія</vt:lpstr>
      <vt:lpstr>Слайд 2</vt:lpstr>
      <vt:lpstr>      Історія вивчення ВНГП</vt:lpstr>
      <vt:lpstr>        Причини незрощень</vt:lpstr>
      <vt:lpstr>        Класифікація ВНГП</vt:lpstr>
      <vt:lpstr>Слайд 6</vt:lpstr>
      <vt:lpstr>Діаграма розподілу дітей з ВНГП за характером незрощення</vt:lpstr>
      <vt:lpstr>    Залежно від ступеня тяжкості  виконують такі операції:</vt:lpstr>
      <vt:lpstr>Лівобічне наскрізне незрощення верхньої губи, коміркового відростка, твердого і м’якого піднебіння.</vt:lpstr>
      <vt:lpstr>Лівобічне наскрізне незрощення верхньої губи, коміркового відростка,твердого і м’якого піднебіння.</vt:lpstr>
      <vt:lpstr>        Форми ринолалії:</vt:lpstr>
      <vt:lpstr>           Симптоматика</vt:lpstr>
      <vt:lpstr>Особливості раннього мовлення у дітей з ВНГП</vt:lpstr>
      <vt:lpstr>Діагностика психомовленнєвого розвитку дітей з ВНГП.</vt:lpstr>
      <vt:lpstr>Корекційна робота</vt:lpstr>
      <vt:lpstr>   Дитина до і після операції.</vt:lpstr>
      <vt:lpstr>Люди в дорослому віці, після операції</vt:lpstr>
      <vt:lpstr>Відомі та сучасні</vt:lpstr>
      <vt:lpstr>Діти – наше майбутнє, а майбутнє у наших руках!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Ринолалія</dc:title>
  <dc:creator>Администратор</dc:creator>
  <cp:lastModifiedBy>User</cp:lastModifiedBy>
  <cp:revision>52</cp:revision>
  <dcterms:created xsi:type="dcterms:W3CDTF">2013-03-12T16:36:39Z</dcterms:created>
  <dcterms:modified xsi:type="dcterms:W3CDTF">2020-10-13T09:01:05Z</dcterms:modified>
</cp:coreProperties>
</file>