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39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C0A9356-56A3-490E-92C9-F93C4F3F98CF}" type="datetimeFigureOut">
              <a:rPr lang="ru-RU"/>
              <a:pPr>
                <a:defRPr/>
              </a:pPr>
              <a:t>15.10.2020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32A9630-92E2-4EA3-862A-0CFC8137F36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Образ слайда 1"/>
          <p:cNvSpPr>
            <a:spLocks noGrp="1" noRot="1" noChangeAspect="1"/>
          </p:cNvSpPr>
          <p:nvPr>
            <p:ph type="sldImg"/>
          </p:nvPr>
        </p:nvSpPr>
        <p:spPr bwMode="auto">
          <a:noFill/>
          <a:ln>
            <a:solidFill>
              <a:srgbClr val="000000"/>
            </a:solidFill>
            <a:miter lim="800000"/>
            <a:headEnd/>
            <a:tailEnd/>
          </a:ln>
        </p:spPr>
      </p:sp>
      <p:sp>
        <p:nvSpPr>
          <p:cNvPr id="25602"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4579"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48F454-6300-436A-88A3-3F3649FD3D12}" type="slidenum">
              <a:rPr lang="ru-RU"/>
              <a:pPr fontAlgn="base">
                <a:spcBef>
                  <a:spcPct val="0"/>
                </a:spcBef>
                <a:spcAft>
                  <a:spcPct val="0"/>
                </a:spcAft>
                <a:defRPr/>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A7D49014-35BF-4A6E-915C-ABE7AB20267C}" type="datetimeFigureOut">
              <a:rPr lang="ru-RU"/>
              <a:pPr>
                <a:defRPr/>
              </a:pPr>
              <a:t>15.10.2020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862CC0-A9BF-4F6B-B123-AD972AB7DA1F}" type="slidenum">
              <a:rPr lang="ru-RU"/>
              <a:pPr>
                <a:defRPr/>
              </a:pPr>
              <a:t>‹#›</a:t>
            </a:fld>
            <a:endParaRPr lang="ru-RU"/>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D3B8A1B-9ABE-45E4-B2C0-92A10D04038A}" type="datetimeFigureOut">
              <a:rPr lang="ru-RU"/>
              <a:pPr>
                <a:defRPr/>
              </a:pPr>
              <a:t>15.10.2020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F187DDD-D7CC-41AC-840F-BEE5320DA220}" type="slidenum">
              <a:rPr lang="ru-RU"/>
              <a:pPr>
                <a:defRPr/>
              </a:pPr>
              <a:t>‹#›</a:t>
            </a:fld>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B641326F-63A9-4D2E-80C8-325C5AB81301}" type="datetimeFigureOut">
              <a:rPr lang="ru-RU"/>
              <a:pPr>
                <a:defRPr/>
              </a:pPr>
              <a:t>15.10.2020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402C01-A442-44ED-83B5-92FD35FA8D77}" type="slidenum">
              <a:rPr lang="ru-RU"/>
              <a:pPr>
                <a:defRPr/>
              </a:pPr>
              <a:t>‹#›</a:t>
            </a:fld>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6355F202-12AB-4F8A-8B02-C47FEEDE46B7}" type="datetimeFigureOut">
              <a:rPr lang="ru-RU"/>
              <a:pPr>
                <a:defRPr/>
              </a:pPr>
              <a:t>15.10.2020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544E87C-DF64-4A3D-938E-C25C3437C9C7}" type="slidenum">
              <a:rPr lang="ru-RU"/>
              <a:pPr>
                <a:defRPr/>
              </a:pPr>
              <a:t>‹#›</a:t>
            </a:fld>
            <a:endParaRPr lang="ru-RU"/>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B245E433-8E96-435C-84D3-FB77F9CFF29D}" type="datetimeFigureOut">
              <a:rPr lang="ru-RU"/>
              <a:pPr>
                <a:defRPr/>
              </a:pPr>
              <a:t>15.10.2020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EDB24BC-EABA-40B7-A949-D5FDFFA6D103}" type="slidenum">
              <a:rPr lang="ru-RU"/>
              <a:pPr>
                <a:defRPr/>
              </a:pPr>
              <a:t>‹#›</a:t>
            </a:fld>
            <a:endParaRPr lang="ru-RU"/>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27E5C5E0-2A52-4E10-9539-94EC82EF0CF4}" type="datetimeFigureOut">
              <a:rPr lang="ru-RU"/>
              <a:pPr>
                <a:defRPr/>
              </a:pPr>
              <a:t>15.10.2020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2505BF8-5C4E-4B0D-9DBA-B3502FCFBE7B}" type="slidenum">
              <a:rPr lang="ru-RU"/>
              <a:pPr>
                <a:defRPr/>
              </a:pPr>
              <a:t>‹#›</a:t>
            </a:fld>
            <a:endParaRPr lang="ru-RU"/>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22057CB4-6A6C-477D-97A6-DEAFEE10E7B0}" type="datetimeFigureOut">
              <a:rPr lang="ru-RU"/>
              <a:pPr>
                <a:defRPr/>
              </a:pPr>
              <a:t>15.10.2020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F7A6E62-8C62-4BEF-A72F-2B80F58BCEB7}" type="slidenum">
              <a:rPr lang="ru-RU"/>
              <a:pPr>
                <a:defRPr/>
              </a:pPr>
              <a:t>‹#›</a:t>
            </a:fld>
            <a:endParaRPr lang="ru-RU"/>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6FD20929-C97A-4C35-9B13-770B3F45D4C6}" type="datetimeFigureOut">
              <a:rPr lang="ru-RU"/>
              <a:pPr>
                <a:defRPr/>
              </a:pPr>
              <a:t>15.10.2020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86E8D8E-5CD8-4EFE-ADC8-603B14BF8EEE}" type="slidenum">
              <a:rPr lang="ru-RU"/>
              <a:pPr>
                <a:defRPr/>
              </a:pPr>
              <a:t>‹#›</a:t>
            </a:fld>
            <a:endParaRPr lang="ru-RU"/>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DD53510-7092-4DDD-B7F1-A950975CD087}" type="datetimeFigureOut">
              <a:rPr lang="ru-RU"/>
              <a:pPr>
                <a:defRPr/>
              </a:pPr>
              <a:t>15.10.2020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3D1345C-6C8C-4F01-855A-AA4AAEF8BAF3}" type="slidenum">
              <a:rPr lang="ru-RU"/>
              <a:pPr>
                <a:defRPr/>
              </a:pPr>
              <a:t>‹#›</a:t>
            </a:fld>
            <a:endParaRPr lang="ru-RU"/>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23DBB1FD-B0B6-4696-AF89-11D161A6CC4E}" type="datetimeFigureOut">
              <a:rPr lang="ru-RU"/>
              <a:pPr>
                <a:defRPr/>
              </a:pPr>
              <a:t>15.10.2020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2712919-58C5-402C-8AB1-20865D3F2410}" type="slidenum">
              <a:rPr lang="ru-RU"/>
              <a:pPr>
                <a:defRPr/>
              </a:pPr>
              <a:t>‹#›</a:t>
            </a:fld>
            <a:endParaRPr lang="ru-RU"/>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93292853-8D96-4DF3-BE18-5804EAFB76D2}" type="datetimeFigureOut">
              <a:rPr lang="ru-RU"/>
              <a:pPr>
                <a:defRPr/>
              </a:pPr>
              <a:t>15.10.2020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8EAFF09-5770-4E65-8C3D-90379F57503C}" type="slidenum">
              <a:rPr lang="ru-RU"/>
              <a:pPr>
                <a:defRPr/>
              </a:pPr>
              <a:t>‹#›</a:t>
            </a:fld>
            <a:endParaRPr lang="ru-RU"/>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37B302F-959B-488E-B3BC-50DAB8F2F43C}" type="datetimeFigureOut">
              <a:rPr lang="ru-RU"/>
              <a:pPr>
                <a:defRPr/>
              </a:pPr>
              <a:t>15.10.2020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6F540B3-540C-4CE5-8EB0-636B93F79A5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6.xml"/><Relationship Id="rId4" Type="http://schemas.openxmlformats.org/officeDocument/2006/relationships/image" Target="../media/image12.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gi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a:xfrm>
            <a:off x="468313" y="260350"/>
            <a:ext cx="8435975" cy="6249988"/>
          </a:xfrm>
        </p:spPr>
        <p:txBody>
          <a:bodyPr/>
          <a:lstStyle/>
          <a:p>
            <a:pPr eaLnBrk="1" hangingPunct="1"/>
            <a:r>
              <a:rPr lang="ru-RU" b="1" smtClean="0">
                <a:solidFill>
                  <a:srgbClr val="FF0000"/>
                </a:solidFill>
                <a:latin typeface="Arial" charset="0"/>
                <a:cs typeface="Arial" charset="0"/>
              </a:rPr>
              <a:t>Антибіотики </a:t>
            </a:r>
            <a:br>
              <a:rPr lang="ru-RU" b="1" smtClean="0">
                <a:solidFill>
                  <a:srgbClr val="FF0000"/>
                </a:solidFill>
                <a:latin typeface="Arial" charset="0"/>
                <a:cs typeface="Arial" charset="0"/>
              </a:rPr>
            </a:br>
            <a:r>
              <a:rPr lang="ru-RU" b="1" smtClean="0">
                <a:solidFill>
                  <a:srgbClr val="FF0000"/>
                </a:solidFill>
                <a:latin typeface="Arial" charset="0"/>
                <a:cs typeface="Arial" charset="0"/>
              </a:rPr>
              <a:t/>
            </a:r>
            <a:br>
              <a:rPr lang="ru-RU" b="1" smtClean="0">
                <a:solidFill>
                  <a:srgbClr val="FF0000"/>
                </a:solidFill>
                <a:latin typeface="Arial" charset="0"/>
                <a:cs typeface="Arial" charset="0"/>
              </a:rPr>
            </a:br>
            <a:r>
              <a:rPr lang="ru-RU" b="1" smtClean="0">
                <a:solidFill>
                  <a:srgbClr val="FF0000"/>
                </a:solidFill>
                <a:latin typeface="Arial" charset="0"/>
                <a:cs typeface="Arial" charset="0"/>
              </a:rPr>
              <a:t/>
            </a:r>
            <a:br>
              <a:rPr lang="ru-RU" b="1" smtClean="0">
                <a:solidFill>
                  <a:srgbClr val="FF0000"/>
                </a:solidFill>
                <a:latin typeface="Arial" charset="0"/>
                <a:cs typeface="Arial" charset="0"/>
              </a:rPr>
            </a:br>
            <a:r>
              <a:rPr lang="ru-RU" b="1" smtClean="0">
                <a:solidFill>
                  <a:srgbClr val="FF0000"/>
                </a:solidFill>
                <a:latin typeface="Arial" charset="0"/>
                <a:cs typeface="Arial" charset="0"/>
              </a:rPr>
              <a:t>           </a:t>
            </a:r>
            <a:r>
              <a:rPr lang="ru-RU" smtClean="0"/>
              <a:t/>
            </a:r>
            <a:br>
              <a:rPr lang="ru-RU" smtClean="0"/>
            </a:br>
            <a:endParaRPr lang="ru-RU" smtClean="0">
              <a:latin typeface="Arial" charset="0"/>
              <a:cs typeface="Arial"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57200" y="274638"/>
            <a:ext cx="8229600" cy="5962650"/>
          </a:xfrm>
        </p:spPr>
        <p:txBody>
          <a:bodyPr/>
          <a:lstStyle/>
          <a:p>
            <a:pPr algn="l" eaLnBrk="1" hangingPunct="1"/>
            <a:r>
              <a:rPr lang="ru-RU" sz="2200" b="1" smtClean="0">
                <a:solidFill>
                  <a:srgbClr val="FF0000"/>
                </a:solidFill>
                <a:latin typeface="Arial" charset="0"/>
                <a:cs typeface="Arial" charset="0"/>
              </a:rPr>
              <a:t>Зберігання.</a:t>
            </a:r>
            <a:r>
              <a:rPr lang="ru-RU" sz="2200" b="1" smtClean="0">
                <a:latin typeface="Arial" charset="0"/>
                <a:cs typeface="Arial" charset="0"/>
              </a:rPr>
              <a:t> </a:t>
            </a:r>
            <a:r>
              <a:rPr lang="ru-RU" sz="2200" smtClean="0">
                <a:latin typeface="Arial" charset="0"/>
                <a:cs typeface="Arial" charset="0"/>
              </a:rPr>
              <a:t>У сухому, захищеному від світла місці при кімнатній температурі, в склянках із темного скла.</a:t>
            </a:r>
            <a:br>
              <a:rPr lang="ru-RU" sz="2200" smtClean="0">
                <a:latin typeface="Arial" charset="0"/>
                <a:cs typeface="Arial" charset="0"/>
              </a:rPr>
            </a:br>
            <a:r>
              <a:rPr lang="ru-RU" sz="2200" smtClean="0">
                <a:latin typeface="Arial" charset="0"/>
                <a:cs typeface="Arial" charset="0"/>
              </a:rPr>
              <a:t>При зберіганні антибіотиків групи тетрацикліну спостерігається зміна</a:t>
            </a:r>
            <a:br>
              <a:rPr lang="ru-RU" sz="2200" smtClean="0">
                <a:latin typeface="Arial" charset="0"/>
                <a:cs typeface="Arial" charset="0"/>
              </a:rPr>
            </a:br>
            <a:r>
              <a:rPr lang="ru-RU" sz="2200" smtClean="0">
                <a:latin typeface="Arial" charset="0"/>
                <a:cs typeface="Arial" charset="0"/>
              </a:rPr>
              <a:t>кольору - потемніння в результаті утворення домішок ангідротетрацикліну і 4-епіангідротетрацикліну та продуктів їх перетворення. Ці речовини більш токсичні, ніж вихідні лікарські засоби.</a:t>
            </a:r>
            <a:br>
              <a:rPr lang="ru-RU" sz="2200" smtClean="0">
                <a:latin typeface="Arial" charset="0"/>
                <a:cs typeface="Arial" charset="0"/>
              </a:rPr>
            </a:br>
            <a:r>
              <a:rPr lang="ru-RU" sz="2200" smtClean="0">
                <a:latin typeface="Arial" charset="0"/>
                <a:cs typeface="Arial" charset="0"/>
              </a:rPr>
              <a:t>Водні розчини солей лікарських речовин тетрациклінового ряду поступово мутніють внаслідок випадіння основ.</a:t>
            </a:r>
            <a:br>
              <a:rPr lang="ru-RU" sz="2200" smtClean="0">
                <a:latin typeface="Arial" charset="0"/>
                <a:cs typeface="Arial" charset="0"/>
              </a:rPr>
            </a:br>
            <a:r>
              <a:rPr lang="ru-RU" sz="2200" smtClean="0">
                <a:latin typeface="Arial" charset="0"/>
                <a:cs typeface="Arial" charset="0"/>
              </a:rPr>
              <a:t>У слабокислому середовищі розчини гідрохлоридів відносно стійкі, але в розчинах кислот і лугів вони легко руйнуються. Наприклад, у лужному середовищі утворюються ізотетрациклінові похідні:</a:t>
            </a:r>
            <a:r>
              <a:rPr lang="ru-RU" smtClean="0"/>
              <a:t/>
            </a:r>
            <a:br>
              <a:rPr lang="ru-RU" smtClean="0"/>
            </a:br>
            <a:endParaRPr lang="ru-RU" smtClean="0"/>
          </a:p>
        </p:txBody>
      </p:sp>
      <p:pic>
        <p:nvPicPr>
          <p:cNvPr id="23554" name="Picture 1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14.gif"/>
          <p:cNvPicPr>
            <a:picLocks noChangeAspect="1" noChangeArrowheads="1"/>
          </p:cNvPicPr>
          <p:nvPr/>
        </p:nvPicPr>
        <p:blipFill>
          <a:blip r:embed="rId2"/>
          <a:srcRect/>
          <a:stretch>
            <a:fillRect/>
          </a:stretch>
        </p:blipFill>
        <p:spPr bwMode="auto">
          <a:xfrm>
            <a:off x="3348038" y="5310188"/>
            <a:ext cx="5257800" cy="1562100"/>
          </a:xfrm>
          <a:prstGeom prst="rect">
            <a:avLst/>
          </a:prstGeom>
          <a:noFill/>
          <a:ln w="9525">
            <a:noFill/>
            <a:miter lim="800000"/>
            <a:headEnd/>
            <a:tailEnd/>
          </a:ln>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457200" y="274638"/>
            <a:ext cx="8229600" cy="6034087"/>
          </a:xfrm>
        </p:spPr>
        <p:txBody>
          <a:bodyPr/>
          <a:lstStyle/>
          <a:p>
            <a:pPr algn="l" eaLnBrk="1" hangingPunct="1"/>
            <a:r>
              <a:rPr lang="ru-RU" sz="3200" b="1" smtClean="0">
                <a:solidFill>
                  <a:srgbClr val="FF0000"/>
                </a:solidFill>
                <a:latin typeface="Arial" charset="0"/>
                <a:cs typeface="Arial" charset="0"/>
              </a:rPr>
              <a:t>Застосування. </a:t>
            </a:r>
            <a:r>
              <a:rPr lang="ru-RU" sz="3200" smtClean="0">
                <a:latin typeface="Arial" charset="0"/>
                <a:cs typeface="Arial" charset="0"/>
              </a:rPr>
              <a:t>Лікарські засоби тетрациклінового ряду використовуються як антибіотики широкого спектру дії при пневмонії, дизентерії, гонореї, тифі та інших інфекційних захворювань.</a:t>
            </a:r>
            <a:br>
              <a:rPr lang="ru-RU" sz="3200" smtClean="0">
                <a:latin typeface="Arial" charset="0"/>
                <a:cs typeface="Arial" charset="0"/>
              </a:rPr>
            </a:br>
            <a:r>
              <a:rPr lang="ru-RU" sz="3200" smtClean="0">
                <a:latin typeface="Arial" charset="0"/>
                <a:cs typeface="Arial" charset="0"/>
              </a:rPr>
              <a:t>Призначають зазвичай всередину у вигляді таблеток, капсул, суспензій, рідше для внутрішньом'язових ін'єкцій. Зовнішньо — у вигляді мазей для лікування опіків, флегмон і очних захворюваннях.</a:t>
            </a:r>
            <a:r>
              <a:rPr lang="ru-RU" sz="4000" smtClean="0"/>
              <a:t/>
            </a:r>
            <a:br>
              <a:rPr lang="ru-RU" sz="4000" smtClean="0"/>
            </a:br>
            <a:endParaRPr lang="ru-RU" sz="4000" smtClean="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457200" y="274638"/>
            <a:ext cx="8229600" cy="6107112"/>
          </a:xfrm>
        </p:spPr>
        <p:txBody>
          <a:bodyPr/>
          <a:lstStyle/>
          <a:p>
            <a:pPr algn="l" eaLnBrk="1" hangingPunct="1"/>
            <a:r>
              <a:rPr lang="ru-RU" sz="2800" b="1" i="1" smtClean="0">
                <a:solidFill>
                  <a:srgbClr val="FF0000"/>
                </a:solidFill>
                <a:latin typeface="Arial" charset="0"/>
                <a:cs typeface="Arial" charset="0"/>
              </a:rPr>
              <a:t>Побічна дія.</a:t>
            </a:r>
            <a:r>
              <a:rPr lang="ru-RU" sz="2800" b="1" i="1" smtClean="0">
                <a:latin typeface="Arial" charset="0"/>
                <a:cs typeface="Arial" charset="0"/>
              </a:rPr>
              <a:t> </a:t>
            </a:r>
            <a:r>
              <a:rPr lang="ru-RU" sz="2800" smtClean="0">
                <a:latin typeface="Arial" charset="0"/>
                <a:cs typeface="Arial" charset="0"/>
              </a:rPr>
              <a:t>Утворюють комплекси з іонами Кальцію, Феруму і тому можуть відкладатися в кістках, емалі зубів. Через це не рекомендують прийом тетрациклінів дітям і вагітним жінкам.</a:t>
            </a:r>
            <a:br>
              <a:rPr lang="ru-RU" sz="2800" smtClean="0">
                <a:latin typeface="Arial" charset="0"/>
                <a:cs typeface="Arial" charset="0"/>
              </a:rPr>
            </a:br>
            <a:r>
              <a:rPr lang="ru-RU" sz="2800" smtClean="0">
                <a:latin typeface="Arial" charset="0"/>
                <a:cs typeface="Arial" charset="0"/>
              </a:rPr>
              <a:t>При прийомі цих лікарських засобів не слід вживати молочні продукти, препарати Феруму й антациди, які містять солі Алюмінію, Магнію, Кальцію.</a:t>
            </a:r>
            <a:br>
              <a:rPr lang="ru-RU" sz="2800" smtClean="0">
                <a:latin typeface="Arial" charset="0"/>
                <a:cs typeface="Arial" charset="0"/>
              </a:rPr>
            </a:br>
            <a:r>
              <a:rPr lang="ru-RU" sz="2800" smtClean="0">
                <a:latin typeface="Arial" charset="0"/>
                <a:cs typeface="Arial" charset="0"/>
              </a:rPr>
              <a:t>Напівсинтетичні тетрацикліни менш токсичні, бо швидше всмоктуються і швидше виводяться з організму.</a:t>
            </a:r>
            <a:r>
              <a:rPr lang="ru-RU" smtClean="0"/>
              <a:t/>
            </a:r>
            <a:br>
              <a:rPr lang="ru-RU" smtClean="0"/>
            </a:br>
            <a:endParaRPr lang="ru-RU" smtClean="0"/>
          </a:p>
        </p:txBody>
      </p:sp>
      <p:pic>
        <p:nvPicPr>
          <p:cNvPr id="26626" name="Picture 16"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22.jpg"/>
          <p:cNvPicPr>
            <a:picLocks noChangeAspect="1" noChangeArrowheads="1"/>
          </p:cNvPicPr>
          <p:nvPr/>
        </p:nvPicPr>
        <p:blipFill>
          <a:blip r:embed="rId2"/>
          <a:srcRect/>
          <a:stretch>
            <a:fillRect/>
          </a:stretch>
        </p:blipFill>
        <p:spPr bwMode="auto">
          <a:xfrm>
            <a:off x="395288" y="5084763"/>
            <a:ext cx="1485900" cy="1485900"/>
          </a:xfrm>
          <a:prstGeom prst="rect">
            <a:avLst/>
          </a:prstGeom>
          <a:noFill/>
          <a:ln w="9525">
            <a:noFill/>
            <a:miter lim="800000"/>
            <a:headEnd/>
            <a:tailEnd/>
          </a:ln>
        </p:spPr>
      </p:pic>
      <p:pic>
        <p:nvPicPr>
          <p:cNvPr id="26627" name="Picture 18"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21.jpg"/>
          <p:cNvPicPr>
            <a:picLocks noChangeAspect="1" noChangeArrowheads="1"/>
          </p:cNvPicPr>
          <p:nvPr/>
        </p:nvPicPr>
        <p:blipFill>
          <a:blip r:embed="rId3"/>
          <a:srcRect/>
          <a:stretch>
            <a:fillRect/>
          </a:stretch>
        </p:blipFill>
        <p:spPr bwMode="auto">
          <a:xfrm>
            <a:off x="6875463" y="5059363"/>
            <a:ext cx="1600200" cy="1600200"/>
          </a:xfrm>
          <a:prstGeom prst="rect">
            <a:avLst/>
          </a:prstGeom>
          <a:noFill/>
          <a:ln w="9525">
            <a:noFill/>
            <a:miter lim="800000"/>
            <a:headEnd/>
            <a:tailEnd/>
          </a:ln>
        </p:spPr>
      </p:pic>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457200" y="274638"/>
            <a:ext cx="8229600" cy="6178550"/>
          </a:xfrm>
        </p:spPr>
        <p:txBody>
          <a:bodyPr/>
          <a:lstStyle/>
          <a:p>
            <a:pPr algn="l" eaLnBrk="1" hangingPunct="1"/>
            <a:r>
              <a:rPr lang="ru-RU" sz="3600" b="1" smtClean="0">
                <a:solidFill>
                  <a:srgbClr val="C00000"/>
                </a:solidFill>
                <a:latin typeface="Arial" charset="0"/>
                <a:cs typeface="Arial" charset="0"/>
              </a:rPr>
              <a:t>Антибіотики ароматичного ряду</a:t>
            </a: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У медичній практиці з антибіотиків, які мають ароматичну структуру, застосовуюється левоміцетин, або хлорамфенікол, який було виділено в 1947 році з культуральної рідини актиноміцета </a:t>
            </a:r>
            <a:r>
              <a:rPr lang="ru-RU" sz="2000" i="1" smtClean="0">
                <a:latin typeface="Arial" charset="0"/>
                <a:cs typeface="Arial" charset="0"/>
              </a:rPr>
              <a:t>Streptomyces</a:t>
            </a:r>
            <a:r>
              <a:rPr lang="ru-RU" sz="2000" smtClean="0">
                <a:latin typeface="Arial" charset="0"/>
                <a:cs typeface="Arial" charset="0"/>
              </a:rPr>
              <a:t> </a:t>
            </a:r>
            <a:r>
              <a:rPr lang="ru-RU" sz="2000" i="1" smtClean="0">
                <a:latin typeface="Arial" charset="0"/>
                <a:cs typeface="Arial" charset="0"/>
              </a:rPr>
              <a:t>venezuelae, </a:t>
            </a:r>
            <a:r>
              <a:rPr lang="ru-RU" sz="2000" smtClean="0">
                <a:latin typeface="Arial" charset="0"/>
                <a:cs typeface="Arial" charset="0"/>
              </a:rPr>
              <a:t>а в 1949 році встановлено його хімічну структуру.</a:t>
            </a:r>
            <a:br>
              <a:rPr lang="ru-RU" sz="2000" smtClean="0">
                <a:latin typeface="Arial" charset="0"/>
                <a:cs typeface="Arial" charset="0"/>
              </a:rPr>
            </a:br>
            <a:r>
              <a:rPr lang="ru-RU" sz="2000" smtClean="0">
                <a:latin typeface="Arial" charset="0"/>
                <a:cs typeface="Arial" charset="0"/>
              </a:rPr>
              <a:t>Левоміцетин був першим антибіотиком, який почали добувати хімічним синтезом, у той час як більшість антибіотиків добувають біосинтезом. Як лікарські засоби використовують левоміцетин, левоміцетину стеарат, левоміцетину сукцинат розчинний.</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4000" smtClean="0"/>
              <a:t/>
            </a:r>
            <a:br>
              <a:rPr lang="ru-RU" sz="4000" smtClean="0"/>
            </a:br>
            <a:endParaRPr lang="ru-RU" sz="4000" smtClean="0"/>
          </a:p>
        </p:txBody>
      </p:sp>
      <p:pic>
        <p:nvPicPr>
          <p:cNvPr id="27650" name="Picture 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42.gif"/>
          <p:cNvPicPr>
            <a:picLocks noChangeAspect="1" noChangeArrowheads="1"/>
          </p:cNvPicPr>
          <p:nvPr/>
        </p:nvPicPr>
        <p:blipFill>
          <a:blip r:embed="rId2"/>
          <a:srcRect/>
          <a:stretch>
            <a:fillRect/>
          </a:stretch>
        </p:blipFill>
        <p:spPr bwMode="auto">
          <a:xfrm>
            <a:off x="1844675" y="4508500"/>
            <a:ext cx="5486400" cy="1905000"/>
          </a:xfrm>
          <a:prstGeom prst="rect">
            <a:avLst/>
          </a:prstGeom>
          <a:noFill/>
          <a:ln w="9525">
            <a:noFill/>
            <a:miter lim="800000"/>
            <a:headEnd/>
            <a:tailEnd/>
          </a:ln>
        </p:spPr>
      </p:pic>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457200" y="274638"/>
            <a:ext cx="8229600" cy="6323012"/>
          </a:xfrm>
        </p:spPr>
        <p:txBody>
          <a:bodyPr/>
          <a:lstStyle/>
          <a:p>
            <a:pPr eaLnBrk="1" hangingPunct="1"/>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Молекула левоміцетину має 2 асиметричних атоми </a:t>
            </a:r>
            <a:r>
              <a:rPr lang="uk-UA" sz="2000" smtClean="0">
                <a:latin typeface="Arial" charset="0"/>
                <a:cs typeface="Arial" charset="0"/>
              </a:rPr>
              <a:t>Карбону</a:t>
            </a:r>
            <a:r>
              <a:rPr lang="ru-RU" sz="2000" smtClean="0">
                <a:latin typeface="Arial" charset="0"/>
                <a:cs typeface="Arial" charset="0"/>
              </a:rPr>
              <a:t>, і тому можливо існування чотирьох ізомерів: D- і </a:t>
            </a:r>
            <a:r>
              <a:rPr lang="ru-RU" sz="2000" i="1" smtClean="0">
                <a:latin typeface="Arial" charset="0"/>
                <a:cs typeface="Arial" charset="0"/>
              </a:rPr>
              <a:t>L-mpeo-, </a:t>
            </a:r>
            <a:r>
              <a:rPr lang="ru-RU" sz="2000" smtClean="0">
                <a:latin typeface="Arial" charset="0"/>
                <a:cs typeface="Arial" charset="0"/>
              </a:rPr>
              <a:t>D- і </a:t>
            </a:r>
            <a:r>
              <a:rPr lang="ru-RU" sz="2000" i="1" smtClean="0">
                <a:latin typeface="Arial" charset="0"/>
                <a:cs typeface="Arial" charset="0"/>
              </a:rPr>
              <a:t>L-epumpo-,</a:t>
            </a:r>
            <a:br>
              <a:rPr lang="ru-RU" sz="2000" i="1" smtClean="0">
                <a:latin typeface="Arial" charset="0"/>
                <a:cs typeface="Arial" charset="0"/>
              </a:rPr>
            </a:br>
            <a:r>
              <a:rPr lang="ru-RU" sz="2000" i="1" smtClean="0">
                <a:latin typeface="Arial" charset="0"/>
                <a:cs typeface="Arial" charset="0"/>
              </a:rPr>
              <a:t> </a:t>
            </a:r>
            <a:r>
              <a:rPr lang="ru-RU" sz="2000" smtClean="0">
                <a:latin typeface="Arial" charset="0"/>
                <a:cs typeface="Arial" charset="0"/>
              </a:rPr>
              <a:t>які відрізняються просторовим розташуванням функціональних груп: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Цей вид ізомерії спостерігається також в ефедрині.</a:t>
            </a:r>
            <a:br>
              <a:rPr lang="ru-RU" sz="2000" smtClean="0">
                <a:latin typeface="Arial" charset="0"/>
                <a:cs typeface="Arial" charset="0"/>
              </a:rPr>
            </a:br>
            <a:r>
              <a:rPr lang="ru-RU" sz="2000" smtClean="0">
                <a:latin typeface="Arial" charset="0"/>
                <a:cs typeface="Arial" charset="0"/>
              </a:rPr>
              <a:t>Левоміцетин є лівообертальним </a:t>
            </a:r>
            <a:r>
              <a:rPr lang="ru-RU" sz="2000" i="1" smtClean="0">
                <a:latin typeface="Arial" charset="0"/>
                <a:cs typeface="Arial" charset="0"/>
              </a:rPr>
              <a:t>трео</a:t>
            </a:r>
            <a:r>
              <a:rPr lang="ru-RU" sz="2000" smtClean="0">
                <a:latin typeface="Arial" charset="0"/>
                <a:cs typeface="Arial" charset="0"/>
              </a:rPr>
              <a:t>-ізомером D ряду. Суміш D(-) і L(+) трео-ізомерів левоміцетину - це рацемат, оптично неактивна речовина, відома під назвою синтоміцин (має 50 % фізіологічної активності левоміцетину).</a:t>
            </a:r>
            <a:br>
              <a:rPr lang="ru-RU" sz="2000" smtClean="0">
                <a:latin typeface="Arial" charset="0"/>
                <a:cs typeface="Arial" charset="0"/>
              </a:rPr>
            </a:br>
            <a:r>
              <a:rPr lang="ru-RU" sz="2000" i="1" smtClean="0">
                <a:latin typeface="Arial" charset="0"/>
                <a:cs typeface="Arial" charset="0"/>
              </a:rPr>
              <a:t>Еритроформи </a:t>
            </a:r>
            <a:r>
              <a:rPr lang="ru-RU" sz="2000" smtClean="0">
                <a:latin typeface="Arial" charset="0"/>
                <a:cs typeface="Arial" charset="0"/>
              </a:rPr>
              <a:t>в медицині не використовуються, оскільки є токсичними речовинами.</a:t>
            </a:r>
            <a:r>
              <a:rPr lang="ru-RU" sz="4000" smtClean="0"/>
              <a:t/>
            </a:r>
            <a:br>
              <a:rPr lang="ru-RU" sz="4000" smtClean="0"/>
            </a:br>
            <a:r>
              <a:rPr lang="ru-RU" sz="4000" smtClean="0"/>
              <a:t/>
            </a:r>
            <a:br>
              <a:rPr lang="ru-RU" sz="4000" smtClean="0"/>
            </a:br>
            <a:endParaRPr lang="ru-RU" sz="4000" smtClean="0"/>
          </a:p>
        </p:txBody>
      </p:sp>
      <p:pic>
        <p:nvPicPr>
          <p:cNvPr id="28674" name="Picture 10"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48.gif"/>
          <p:cNvPicPr>
            <a:picLocks noChangeAspect="1" noChangeArrowheads="1"/>
          </p:cNvPicPr>
          <p:nvPr/>
        </p:nvPicPr>
        <p:blipFill>
          <a:blip r:embed="rId2"/>
          <a:srcRect/>
          <a:stretch>
            <a:fillRect/>
          </a:stretch>
        </p:blipFill>
        <p:spPr bwMode="auto">
          <a:xfrm>
            <a:off x="2114550" y="1628775"/>
            <a:ext cx="5049838" cy="1800225"/>
          </a:xfrm>
          <a:prstGeom prst="rect">
            <a:avLst/>
          </a:prstGeom>
          <a:noFill/>
          <a:ln w="9525">
            <a:noFill/>
            <a:miter lim="800000"/>
            <a:headEnd/>
            <a:tailEnd/>
          </a:ln>
        </p:spPr>
      </p:pic>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a:xfrm>
            <a:off x="457200" y="274638"/>
            <a:ext cx="8229600" cy="5026025"/>
          </a:xfrm>
        </p:spPr>
        <p:txBody>
          <a:bodyPr/>
          <a:lstStyle/>
          <a:p>
            <a:pPr eaLnBrk="1" hangingPunct="1"/>
            <a:r>
              <a:rPr lang="ru-RU" sz="2400" b="1" smtClean="0">
                <a:solidFill>
                  <a:srgbClr val="C00000"/>
                </a:solidFill>
                <a:latin typeface="Arial" charset="0"/>
                <a:cs typeface="Arial" charset="0"/>
              </a:rPr>
              <a:t>Добування.</a:t>
            </a:r>
            <a:r>
              <a:rPr lang="ru-RU" sz="2400" smtClean="0">
                <a:latin typeface="Arial" charset="0"/>
                <a:cs typeface="Arial" charset="0"/>
              </a:rPr>
              <a:t> Левоміцетин синтезують з п-нітроацетофенону, виділяючи на певних етапах синтезу необхідні ізомери:</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z="2400" smtClean="0">
                <a:latin typeface="Arial" charset="0"/>
                <a:cs typeface="Arial" charset="0"/>
              </a:rPr>
              <a:t/>
            </a:r>
            <a:br>
              <a:rPr lang="ru-RU" sz="2400" smtClean="0">
                <a:latin typeface="Arial" charset="0"/>
                <a:cs typeface="Arial" charset="0"/>
              </a:rPr>
            </a:br>
            <a:r>
              <a:rPr lang="ru-RU" smtClean="0"/>
              <a:t/>
            </a:r>
            <a:br>
              <a:rPr lang="ru-RU" smtClean="0"/>
            </a:br>
            <a:endParaRPr lang="ru-RU" smtClean="0"/>
          </a:p>
        </p:txBody>
      </p:sp>
      <p:pic>
        <p:nvPicPr>
          <p:cNvPr id="29698" name="Picture 12"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50.gif"/>
          <p:cNvPicPr>
            <a:picLocks noChangeAspect="1" noChangeArrowheads="1"/>
          </p:cNvPicPr>
          <p:nvPr/>
        </p:nvPicPr>
        <p:blipFill>
          <a:blip r:embed="rId2"/>
          <a:srcRect/>
          <a:stretch>
            <a:fillRect/>
          </a:stretch>
        </p:blipFill>
        <p:spPr bwMode="auto">
          <a:xfrm>
            <a:off x="250825" y="1550988"/>
            <a:ext cx="3744913" cy="2347912"/>
          </a:xfrm>
          <a:prstGeom prst="rect">
            <a:avLst/>
          </a:prstGeom>
          <a:noFill/>
          <a:ln w="9525">
            <a:noFill/>
            <a:miter lim="800000"/>
            <a:headEnd/>
            <a:tailEnd/>
          </a:ln>
        </p:spPr>
      </p:pic>
      <p:pic>
        <p:nvPicPr>
          <p:cNvPr id="29699" name="Picture 1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52.gif"/>
          <p:cNvPicPr>
            <a:picLocks noChangeAspect="1" noChangeArrowheads="1"/>
          </p:cNvPicPr>
          <p:nvPr/>
        </p:nvPicPr>
        <p:blipFill>
          <a:blip r:embed="rId3"/>
          <a:srcRect/>
          <a:stretch>
            <a:fillRect/>
          </a:stretch>
        </p:blipFill>
        <p:spPr bwMode="auto">
          <a:xfrm>
            <a:off x="4284663" y="1628775"/>
            <a:ext cx="4175125" cy="2447925"/>
          </a:xfrm>
          <a:prstGeom prst="rect">
            <a:avLst/>
          </a:prstGeom>
          <a:noFill/>
          <a:ln w="9525">
            <a:noFill/>
            <a:miter lim="800000"/>
            <a:headEnd/>
            <a:tailEnd/>
          </a:ln>
        </p:spPr>
      </p:pic>
      <p:pic>
        <p:nvPicPr>
          <p:cNvPr id="29700" name="Picture 16"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54.gif"/>
          <p:cNvPicPr>
            <a:picLocks noChangeAspect="1" noChangeArrowheads="1"/>
          </p:cNvPicPr>
          <p:nvPr/>
        </p:nvPicPr>
        <p:blipFill>
          <a:blip r:embed="rId4"/>
          <a:srcRect/>
          <a:stretch>
            <a:fillRect/>
          </a:stretch>
        </p:blipFill>
        <p:spPr bwMode="auto">
          <a:xfrm>
            <a:off x="3394075" y="4292600"/>
            <a:ext cx="3194050" cy="2305050"/>
          </a:xfrm>
          <a:prstGeom prst="rect">
            <a:avLst/>
          </a:prstGeom>
          <a:noFill/>
          <a:ln w="9525">
            <a:noFill/>
            <a:miter lim="800000"/>
            <a:headEnd/>
            <a:tailEnd/>
          </a:ln>
        </p:spPr>
      </p:pic>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a:xfrm>
            <a:off x="457200" y="274638"/>
            <a:ext cx="8229600" cy="6034087"/>
          </a:xfrm>
        </p:spPr>
        <p:txBody>
          <a:bodyPr/>
          <a:lstStyle/>
          <a:p>
            <a:pPr algn="l" eaLnBrk="1" hangingPunct="1"/>
            <a:r>
              <a:rPr lang="ru-RU" sz="2000" b="1" smtClean="0">
                <a:solidFill>
                  <a:srgbClr val="C00000"/>
                </a:solidFill>
                <a:latin typeface="Arial" charset="0"/>
                <a:cs typeface="Arial" charset="0"/>
              </a:rPr>
              <a:t>Властивості.</a:t>
            </a:r>
            <a:r>
              <a:rPr lang="ru-RU" sz="2000" b="1" smtClean="0">
                <a:latin typeface="Arial" charset="0"/>
                <a:cs typeface="Arial" charset="0"/>
              </a:rPr>
              <a:t> </a:t>
            </a:r>
            <a:r>
              <a:rPr lang="ru-RU" sz="2000" smtClean="0">
                <a:latin typeface="Arial" charset="0"/>
                <a:cs typeface="Arial" charset="0"/>
              </a:rPr>
              <a:t>Левоміцетин і його стеарат - це білі з жовтуватим або жовтувато-зеленим відтінком кристалічні речовини без запаху. Левоміцетину сукцинат розчинний - біла або з ледь жовтуватим відтінком пориста маса зі слабким специфічним запахом. Левоміцетин гіркий на смак. Малорозчинний у воді, легкорозчинний у спирті.</a:t>
            </a:r>
            <a:br>
              <a:rPr lang="ru-RU" sz="2000" smtClean="0">
                <a:latin typeface="Arial" charset="0"/>
                <a:cs typeface="Arial" charset="0"/>
              </a:rPr>
            </a:br>
            <a:r>
              <a:rPr lang="ru-RU" sz="2000" smtClean="0">
                <a:latin typeface="Arial" charset="0"/>
                <a:cs typeface="Arial" charset="0"/>
              </a:rPr>
              <a:t>Левоміцетину сукцинат розчинний - гіркий на смак. Дуже легко розчинний у воді, малорозчинний у спирті, гігроскопічний.</a:t>
            </a:r>
            <a:br>
              <a:rPr lang="ru-RU" sz="2000" smtClean="0">
                <a:latin typeface="Arial" charset="0"/>
                <a:cs typeface="Arial" charset="0"/>
              </a:rPr>
            </a:br>
            <a:r>
              <a:rPr lang="ru-RU" sz="2000" smtClean="0">
                <a:latin typeface="Arial" charset="0"/>
                <a:cs typeface="Arial" charset="0"/>
              </a:rPr>
              <a:t>Левоміцетину стеарат не має смаку. Практично нерозчинний у воді, важкорозчинний у спирті, у всіх розчинниках утворює мутні розчини.</a:t>
            </a:r>
            <a:br>
              <a:rPr lang="ru-RU" sz="2000" smtClean="0">
                <a:latin typeface="Arial" charset="0"/>
                <a:cs typeface="Arial" charset="0"/>
              </a:rPr>
            </a:br>
            <a:r>
              <a:rPr lang="ru-RU" sz="2000" smtClean="0">
                <a:latin typeface="Arial" charset="0"/>
                <a:cs typeface="Arial" charset="0"/>
              </a:rPr>
              <a:t>5 %-ні розчини в спирті мають питоме обертання: від +18° до + 21° (левоміцетин) і від +15° до +20° (левоміцетину стеарат), від             -11 до -12,6° (левоміцетину сукцинат у суміші метанолу, води і кислоти хлоридної).</a:t>
            </a:r>
            <a:r>
              <a:rPr lang="ru-RU" smtClean="0"/>
              <a:t/>
            </a:r>
            <a:br>
              <a:rPr lang="ru-RU" smtClean="0"/>
            </a:br>
            <a:endParaRPr lang="ru-RU" smtClean="0"/>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457200" y="274638"/>
            <a:ext cx="8229600" cy="6178550"/>
          </a:xfrm>
        </p:spPr>
        <p:txBody>
          <a:bodyPr/>
          <a:lstStyle/>
          <a:p>
            <a:pPr eaLnBrk="1" hangingPunct="1"/>
            <a:r>
              <a:rPr lang="ru-RU" sz="2800" b="1" smtClean="0">
                <a:solidFill>
                  <a:srgbClr val="C00000"/>
                </a:solidFill>
                <a:latin typeface="Arial" charset="0"/>
                <a:cs typeface="Arial" charset="0"/>
              </a:rPr>
              <a:t>Ідентифікація:</a:t>
            </a: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1. За фізико-хімічними константами: температура плавлення, ІЧ- та УФ-спектроскопія, тонкошарова хроматографія.</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2. Використовують реакції гідролітичного розщеплення в кислому або лужному середовищі з подальшою ідентифікацією утворених продуктів. Так, при нагріванні левоміцетину з розчином натрію гідроксиду спочатку виникає жовте забарвлення, що переходить у червоно-оранжеве (внаслідок утворення ацинітроформи), а при подальшому нагріванні утворюється цегляно-червоний осад і з'являється запах амоніаку:</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z="2000" smtClean="0">
                <a:latin typeface="Arial" charset="0"/>
                <a:cs typeface="Arial" charset="0"/>
              </a:rPr>
              <a:t/>
            </a:r>
            <a:br>
              <a:rPr lang="ru-RU" sz="2000" smtClean="0">
                <a:latin typeface="Arial" charset="0"/>
                <a:cs typeface="Arial" charset="0"/>
              </a:rPr>
            </a:br>
            <a:r>
              <a:rPr lang="ru-RU" smtClean="0"/>
              <a:t/>
            </a:r>
            <a:br>
              <a:rPr lang="ru-RU" smtClean="0"/>
            </a:br>
            <a:endParaRPr lang="ru-RU" smtClean="0"/>
          </a:p>
        </p:txBody>
      </p:sp>
      <p:pic>
        <p:nvPicPr>
          <p:cNvPr id="31746" name="Picture 18"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58.gif"/>
          <p:cNvPicPr>
            <a:picLocks noChangeAspect="1" noChangeArrowheads="1"/>
          </p:cNvPicPr>
          <p:nvPr/>
        </p:nvPicPr>
        <p:blipFill>
          <a:blip r:embed="rId2"/>
          <a:srcRect/>
          <a:stretch>
            <a:fillRect/>
          </a:stretch>
        </p:blipFill>
        <p:spPr bwMode="auto">
          <a:xfrm>
            <a:off x="1809750" y="4149725"/>
            <a:ext cx="6362700" cy="2303463"/>
          </a:xfrm>
          <a:prstGeom prst="rect">
            <a:avLst/>
          </a:prstGeom>
          <a:noFill/>
          <a:ln w="9525">
            <a:noFill/>
            <a:miter lim="800000"/>
            <a:headEnd/>
            <a:tailEnd/>
          </a:ln>
        </p:spPr>
      </p:pic>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457200" y="274638"/>
            <a:ext cx="8229600" cy="5746750"/>
          </a:xfrm>
        </p:spPr>
        <p:txBody>
          <a:bodyPr/>
          <a:lstStyle/>
          <a:p>
            <a:pPr algn="l" eaLnBrk="1" hangingPunct="1"/>
            <a:r>
              <a:rPr lang="ru-RU" sz="4800" smtClean="0"/>
              <a:t>        </a:t>
            </a:r>
            <a:r>
              <a:rPr lang="ru-RU" sz="3200" smtClean="0">
                <a:latin typeface="Arial" charset="0"/>
                <a:cs typeface="Arial" charset="0"/>
              </a:rPr>
              <a:t>3. Левоміцетину стеарат при нагріванні з кислотою хлоридною концентрованою гідролізується - утворюється стеаринова кислота, яка спливає на поверхню у вигляді маслянистих крапель, які тверднуть при охолодженні:</a:t>
            </a:r>
            <a:br>
              <a:rPr lang="ru-RU" sz="3200" smtClean="0">
                <a:latin typeface="Arial" charset="0"/>
                <a:cs typeface="Arial" charset="0"/>
              </a:rPr>
            </a:br>
            <a:r>
              <a:rPr lang="ru-RU" sz="3500" smtClean="0">
                <a:latin typeface="Arial" charset="0"/>
                <a:cs typeface="Arial" charset="0"/>
              </a:rPr>
              <a:t/>
            </a:r>
            <a:br>
              <a:rPr lang="ru-RU" sz="3500" smtClean="0">
                <a:latin typeface="Arial" charset="0"/>
                <a:cs typeface="Arial" charset="0"/>
              </a:rPr>
            </a:br>
            <a:r>
              <a:rPr lang="ru-RU" sz="4800" smtClean="0"/>
              <a:t/>
            </a:r>
            <a:br>
              <a:rPr lang="ru-RU" sz="4800" smtClean="0"/>
            </a:br>
            <a:endParaRPr lang="ru-RU" sz="4800" smtClean="0"/>
          </a:p>
        </p:txBody>
      </p:sp>
      <p:pic>
        <p:nvPicPr>
          <p:cNvPr id="32770" name="Picture 20"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60.gif"/>
          <p:cNvPicPr>
            <a:picLocks noChangeAspect="1" noChangeArrowheads="1"/>
          </p:cNvPicPr>
          <p:nvPr/>
        </p:nvPicPr>
        <p:blipFill>
          <a:blip r:embed="rId2"/>
          <a:srcRect/>
          <a:stretch>
            <a:fillRect/>
          </a:stretch>
        </p:blipFill>
        <p:spPr bwMode="auto">
          <a:xfrm>
            <a:off x="1868488" y="4292600"/>
            <a:ext cx="5381625" cy="2327275"/>
          </a:xfrm>
          <a:prstGeom prst="rect">
            <a:avLst/>
          </a:prstGeom>
          <a:noFill/>
          <a:ln w="9525">
            <a:noFill/>
            <a:miter lim="800000"/>
            <a:headEnd/>
            <a:tailEnd/>
          </a:ln>
        </p:spPr>
      </p:pic>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457200" y="274638"/>
            <a:ext cx="8229600" cy="6178550"/>
          </a:xfrm>
        </p:spPr>
        <p:txBody>
          <a:bodyPr/>
          <a:lstStyle/>
          <a:p>
            <a:pPr algn="l" eaLnBrk="1" hangingPunct="1"/>
            <a:r>
              <a:rPr lang="ru-RU" sz="2800" smtClean="0">
                <a:latin typeface="Arial" charset="0"/>
                <a:cs typeface="Arial" charset="0"/>
              </a:rPr>
              <a:t>4. За реакцією утворення азобарвника червоного кольору, після відновлення нітрогрупи до аміногрупи з подальшим діазотуванням і азо- сполученням:</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z="2800" smtClean="0">
                <a:latin typeface="Arial" charset="0"/>
                <a:cs typeface="Arial" charset="0"/>
              </a:rPr>
              <a:t/>
            </a:r>
            <a:br>
              <a:rPr lang="ru-RU" sz="2800" smtClean="0">
                <a:latin typeface="Arial" charset="0"/>
                <a:cs typeface="Arial" charset="0"/>
              </a:rPr>
            </a:br>
            <a:r>
              <a:rPr lang="ru-RU" smtClean="0"/>
              <a:t/>
            </a:r>
            <a:br>
              <a:rPr lang="ru-RU" smtClean="0"/>
            </a:br>
            <a:endParaRPr lang="ru-RU" smtClean="0"/>
          </a:p>
        </p:txBody>
      </p:sp>
      <p:pic>
        <p:nvPicPr>
          <p:cNvPr id="33794" name="Picture 22"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62.gif"/>
          <p:cNvPicPr>
            <a:picLocks noChangeAspect="1" noChangeArrowheads="1"/>
          </p:cNvPicPr>
          <p:nvPr/>
        </p:nvPicPr>
        <p:blipFill>
          <a:blip r:embed="rId2"/>
          <a:srcRect/>
          <a:stretch>
            <a:fillRect/>
          </a:stretch>
        </p:blipFill>
        <p:spPr bwMode="auto">
          <a:xfrm>
            <a:off x="2268538" y="2565400"/>
            <a:ext cx="5472112" cy="3887788"/>
          </a:xfrm>
          <a:prstGeom prst="rect">
            <a:avLst/>
          </a:prstGeom>
          <a:noFill/>
          <a:ln w="9525">
            <a:noFill/>
            <a:miter lim="800000"/>
            <a:headEnd/>
            <a:tailEnd/>
          </a:ln>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pPr eaLnBrk="1" hangingPunct="1"/>
            <a:r>
              <a:rPr lang="uk-UA" b="1" smtClean="0">
                <a:latin typeface="Arial" charset="0"/>
              </a:rPr>
              <a:t>План</a:t>
            </a:r>
            <a:endParaRPr lang="ru-RU" b="1" smtClean="0">
              <a:latin typeface="Arial" charset="0"/>
            </a:endParaRPr>
          </a:p>
        </p:txBody>
      </p:sp>
      <p:sp>
        <p:nvSpPr>
          <p:cNvPr id="15362" name="Rectangle 3"/>
          <p:cNvSpPr>
            <a:spLocks noGrp="1"/>
          </p:cNvSpPr>
          <p:nvPr>
            <p:ph type="body" idx="1"/>
          </p:nvPr>
        </p:nvSpPr>
        <p:spPr/>
        <p:txBody>
          <a:bodyPr/>
          <a:lstStyle/>
          <a:p>
            <a:pPr eaLnBrk="1" hangingPunct="1"/>
            <a:r>
              <a:rPr lang="uk-UA" smtClean="0">
                <a:latin typeface="Arial" charset="0"/>
              </a:rPr>
              <a:t>1. Загальна характеристика антибіотиків. Роботи вчених.</a:t>
            </a:r>
          </a:p>
          <a:p>
            <a:pPr eaLnBrk="1" hangingPunct="1"/>
            <a:r>
              <a:rPr lang="uk-UA" smtClean="0">
                <a:latin typeface="Arial" charset="0"/>
              </a:rPr>
              <a:t>2. Класифікація антибіотиків.</a:t>
            </a:r>
          </a:p>
          <a:p>
            <a:pPr eaLnBrk="1" hangingPunct="1"/>
            <a:r>
              <a:rPr lang="uk-UA" smtClean="0">
                <a:latin typeface="Arial" charset="0"/>
              </a:rPr>
              <a:t>3. Способи добування антибіотиків.</a:t>
            </a:r>
          </a:p>
          <a:p>
            <a:pPr eaLnBrk="1" hangingPunct="1"/>
            <a:r>
              <a:rPr lang="uk-UA" smtClean="0">
                <a:latin typeface="Arial" charset="0"/>
              </a:rPr>
              <a:t>4. Антибіотики ациклічного ряду (тетрацикліни).</a:t>
            </a:r>
          </a:p>
          <a:p>
            <a:pPr eaLnBrk="1" hangingPunct="1"/>
            <a:r>
              <a:rPr lang="uk-UA" smtClean="0">
                <a:latin typeface="Arial" charset="0"/>
              </a:rPr>
              <a:t>5. Антибіотики ароматичного ряду (левоміцетини).</a:t>
            </a:r>
            <a:endParaRPr lang="ru-RU" smtClean="0">
              <a:latin typeface="Arial" charset="0"/>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a:xfrm>
            <a:off x="457200" y="274638"/>
            <a:ext cx="8229600" cy="5602287"/>
          </a:xfrm>
        </p:spPr>
        <p:txBody>
          <a:bodyPr/>
          <a:lstStyle/>
          <a:p>
            <a:pPr algn="l" eaLnBrk="1" hangingPunct="1"/>
            <a:r>
              <a:rPr lang="ru-RU" sz="3100" smtClean="0">
                <a:latin typeface="Arial" charset="0"/>
                <a:cs typeface="Arial" charset="0"/>
              </a:rPr>
              <a:t>5. В експрес-аналізі використовують реакцію левоміцетину з купруму (II) сульфатом у лужному середовищі в присутності н-бутанолу - спиртовий шар забарвлюється в синьо-фіолетовий колір внаслідок утворення комплексної солі, яка, за припущенням, має таку структуру:</a:t>
            </a:r>
            <a:br>
              <a:rPr lang="ru-RU" sz="3100" smtClean="0">
                <a:latin typeface="Arial" charset="0"/>
                <a:cs typeface="Arial" charset="0"/>
              </a:rPr>
            </a:br>
            <a:r>
              <a:rPr lang="ru-RU" sz="3100" smtClean="0">
                <a:latin typeface="Arial" charset="0"/>
                <a:cs typeface="Arial" charset="0"/>
              </a:rPr>
              <a:t/>
            </a:r>
            <a:br>
              <a:rPr lang="ru-RU" sz="3100" smtClean="0">
                <a:latin typeface="Arial" charset="0"/>
                <a:cs typeface="Arial" charset="0"/>
              </a:rPr>
            </a:br>
            <a:r>
              <a:rPr lang="ru-RU" smtClean="0"/>
              <a:t/>
            </a:r>
            <a:br>
              <a:rPr lang="ru-RU" smtClean="0"/>
            </a:br>
            <a:endParaRPr lang="ru-RU" smtClean="0"/>
          </a:p>
        </p:txBody>
      </p:sp>
      <p:pic>
        <p:nvPicPr>
          <p:cNvPr id="34818" name="Picture 2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64.gif"/>
          <p:cNvPicPr>
            <a:picLocks noChangeAspect="1" noChangeArrowheads="1"/>
          </p:cNvPicPr>
          <p:nvPr/>
        </p:nvPicPr>
        <p:blipFill>
          <a:blip r:embed="rId2"/>
          <a:srcRect/>
          <a:stretch>
            <a:fillRect/>
          </a:stretch>
        </p:blipFill>
        <p:spPr bwMode="auto">
          <a:xfrm>
            <a:off x="3635375" y="3986213"/>
            <a:ext cx="2665413" cy="2466975"/>
          </a:xfrm>
          <a:prstGeom prst="rect">
            <a:avLst/>
          </a:prstGeom>
          <a:noFill/>
          <a:ln w="9525">
            <a:noFill/>
            <a:miter lim="800000"/>
            <a:headEnd/>
            <a:tailEnd/>
          </a:ln>
        </p:spPr>
      </p:pic>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457200" y="274638"/>
            <a:ext cx="8229600" cy="6323012"/>
          </a:xfrm>
        </p:spPr>
        <p:txBody>
          <a:bodyPr/>
          <a:lstStyle/>
          <a:p>
            <a:pPr algn="l" eaLnBrk="1" hangingPunct="1"/>
            <a:r>
              <a:rPr lang="ru-RU" sz="3200" b="1" smtClean="0">
                <a:solidFill>
                  <a:srgbClr val="C00000"/>
                </a:solidFill>
                <a:latin typeface="Arial" charset="0"/>
                <a:cs typeface="Arial" charset="0"/>
              </a:rPr>
              <a:t>             Кількісне визначення.</a:t>
            </a: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1. Нітритометрія після попереднього відновлення нітрогрупи до аміногрупи цинковим пилом у кислому середовищі, s = 1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latin typeface="Arial" charset="0"/>
                <a:cs typeface="Arial" charset="0"/>
              </a:rPr>
              <a:t/>
            </a:r>
            <a:br>
              <a:rPr lang="ru-RU" sz="1800" smtClean="0">
                <a:latin typeface="Arial" charset="0"/>
                <a:cs typeface="Arial" charset="0"/>
              </a:rPr>
            </a:br>
            <a:r>
              <a:rPr lang="ru-RU" sz="1800" smtClean="0"/>
              <a:t/>
            </a:r>
            <a:br>
              <a:rPr lang="ru-RU" sz="1800" smtClean="0"/>
            </a:br>
            <a:r>
              <a:rPr lang="ru-RU" sz="1800" smtClean="0">
                <a:latin typeface="Arial" charset="0"/>
                <a:cs typeface="Arial" charset="0"/>
              </a:rPr>
              <a:t>2. Метод рідинної хроматографії.</a:t>
            </a:r>
            <a:br>
              <a:rPr lang="ru-RU" sz="1800" smtClean="0">
                <a:latin typeface="Arial" charset="0"/>
                <a:cs typeface="Arial" charset="0"/>
              </a:rPr>
            </a:br>
            <a:r>
              <a:rPr lang="ru-RU" sz="1800" smtClean="0">
                <a:latin typeface="Arial" charset="0"/>
                <a:cs typeface="Arial" charset="0"/>
              </a:rPr>
              <a:t>3. Спектрофотометрія при </a:t>
            </a:r>
            <a:r>
              <a:rPr lang="ru-RU" sz="1800" i="1" smtClean="0">
                <a:latin typeface="Arial" charset="0"/>
                <a:cs typeface="Arial" charset="0"/>
              </a:rPr>
              <a:t>X </a:t>
            </a:r>
            <a:r>
              <a:rPr lang="ru-RU" sz="1800" smtClean="0">
                <a:latin typeface="Arial" charset="0"/>
                <a:cs typeface="Arial" charset="0"/>
              </a:rPr>
              <a:t>= 278 нм (левоміцетин), 272 нм (левоміцетину стеарат) і 275 нм (левоміцетину сукцинат розчинний).</a:t>
            </a:r>
            <a:br>
              <a:rPr lang="ru-RU" sz="1800" smtClean="0">
                <a:latin typeface="Arial" charset="0"/>
                <a:cs typeface="Arial" charset="0"/>
              </a:rPr>
            </a:br>
            <a:r>
              <a:rPr lang="ru-RU" sz="1800" smtClean="0">
                <a:latin typeface="Arial" charset="0"/>
                <a:cs typeface="Arial" charset="0"/>
              </a:rPr>
              <a:t>4. Куприметрія, пряме титрування. Метод ґрунтується на утворенні розчинної комплексної сполуки левоміцетину з купруму (II) сульфатом у лужному середовищі (див. ідентифікацію). </a:t>
            </a:r>
            <a:r>
              <a:rPr lang="ru-RU" sz="1800" b="1" smtClean="0">
                <a:latin typeface="Arial" charset="0"/>
                <a:cs typeface="Arial" charset="0"/>
              </a:rPr>
              <a:t>Титрант-</a:t>
            </a:r>
            <a:r>
              <a:rPr lang="ru-RU" sz="1800" smtClean="0">
                <a:latin typeface="Arial" charset="0"/>
                <a:cs typeface="Arial" charset="0"/>
              </a:rPr>
              <a:t>0,01М розчин купруму (II) сульфату (свіжоприготований),індикатор - мурексид. Титрування ведуть від фіолетового до коричнево-червоного забарвлення, однакового із забарвленням контрольного досліду, s = 2.</a:t>
            </a:r>
            <a:r>
              <a:rPr lang="ru-RU" sz="1800" smtClean="0"/>
              <a:t/>
            </a:r>
            <a:br>
              <a:rPr lang="ru-RU" sz="1800" smtClean="0"/>
            </a:br>
            <a:endParaRPr lang="ru-RU" sz="1800" smtClean="0"/>
          </a:p>
        </p:txBody>
      </p:sp>
      <p:pic>
        <p:nvPicPr>
          <p:cNvPr id="35842" name="Picture 26"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66.gif"/>
          <p:cNvPicPr>
            <a:picLocks noChangeAspect="1" noChangeArrowheads="1"/>
          </p:cNvPicPr>
          <p:nvPr/>
        </p:nvPicPr>
        <p:blipFill>
          <a:blip r:embed="rId2"/>
          <a:srcRect/>
          <a:stretch>
            <a:fillRect/>
          </a:stretch>
        </p:blipFill>
        <p:spPr bwMode="auto">
          <a:xfrm>
            <a:off x="1692275" y="1700213"/>
            <a:ext cx="5832475" cy="1657350"/>
          </a:xfrm>
          <a:prstGeom prst="rect">
            <a:avLst/>
          </a:prstGeom>
          <a:noFill/>
          <a:ln w="9525">
            <a:noFill/>
            <a:miter lim="800000"/>
            <a:headEnd/>
            <a:tailEnd/>
          </a:ln>
        </p:spPr>
      </p:pic>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a:xfrm>
            <a:off x="457200" y="274638"/>
            <a:ext cx="8229600" cy="5241925"/>
          </a:xfrm>
        </p:spPr>
        <p:txBody>
          <a:bodyPr/>
          <a:lstStyle/>
          <a:p>
            <a:pPr algn="l" eaLnBrk="1" hangingPunct="1"/>
            <a:r>
              <a:rPr lang="ru-RU" sz="2800" smtClean="0">
                <a:latin typeface="Arial" charset="0"/>
                <a:cs typeface="Arial" charset="0"/>
              </a:rPr>
              <a:t>5. Куприйодометрія, пряме титрування за замісником. До розчину левоміцетину у лужному середовищі додають розчин купруму (II) сульфату. Осад купруму(II) гідроксиду відфільтровують, у фільтраті розчинний купри-левоміцетиновий комплекс руйнують дією кислоти сульфатної з утворенням еквівалентної кількості купруму (II) сульфату, яку визначають йодометрично, індикатор - крохмаль, s = 2. Паралельно проводять контрольний дослід:</a:t>
            </a:r>
            <a:r>
              <a:rPr lang="ru-RU" smtClean="0"/>
              <a:t/>
            </a:r>
            <a:br>
              <a:rPr lang="ru-RU" smtClean="0"/>
            </a:br>
            <a:endParaRPr lang="ru-RU" smtClean="0"/>
          </a:p>
        </p:txBody>
      </p:sp>
      <p:pic>
        <p:nvPicPr>
          <p:cNvPr id="36866" name="Picture 28"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68.gif"/>
          <p:cNvPicPr>
            <a:picLocks noChangeAspect="1" noChangeArrowheads="1"/>
          </p:cNvPicPr>
          <p:nvPr/>
        </p:nvPicPr>
        <p:blipFill>
          <a:blip r:embed="rId2"/>
          <a:srcRect/>
          <a:stretch>
            <a:fillRect/>
          </a:stretch>
        </p:blipFill>
        <p:spPr bwMode="auto">
          <a:xfrm>
            <a:off x="323850" y="4724400"/>
            <a:ext cx="3887788" cy="1873250"/>
          </a:xfrm>
          <a:prstGeom prst="rect">
            <a:avLst/>
          </a:prstGeom>
          <a:noFill/>
          <a:ln w="9525">
            <a:noFill/>
            <a:miter lim="800000"/>
            <a:headEnd/>
            <a:tailEnd/>
          </a:ln>
        </p:spPr>
      </p:pic>
      <p:pic>
        <p:nvPicPr>
          <p:cNvPr id="36867" name="Picture 30"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70.gif"/>
          <p:cNvPicPr>
            <a:picLocks noChangeAspect="1" noChangeArrowheads="1"/>
          </p:cNvPicPr>
          <p:nvPr/>
        </p:nvPicPr>
        <p:blipFill>
          <a:blip r:embed="rId3"/>
          <a:srcRect/>
          <a:stretch>
            <a:fillRect/>
          </a:stretch>
        </p:blipFill>
        <p:spPr bwMode="auto">
          <a:xfrm>
            <a:off x="4541838" y="4743450"/>
            <a:ext cx="3630612" cy="1781175"/>
          </a:xfrm>
          <a:prstGeom prst="rect">
            <a:avLst/>
          </a:prstGeom>
          <a:noFill/>
          <a:ln w="9525">
            <a:noFill/>
            <a:miter lim="800000"/>
            <a:headEnd/>
            <a:tailEnd/>
          </a:ln>
        </p:spPr>
      </p:pic>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457200" y="274638"/>
            <a:ext cx="8229600" cy="6178550"/>
          </a:xfrm>
        </p:spPr>
        <p:txBody>
          <a:bodyPr/>
          <a:lstStyle/>
          <a:p>
            <a:pPr algn="l" eaLnBrk="1" hangingPunct="1"/>
            <a:r>
              <a:rPr lang="ru-RU" sz="2200" smtClean="0">
                <a:latin typeface="Arial" charset="0"/>
                <a:cs typeface="Arial" charset="0"/>
              </a:rPr>
              <a:t>6. Аргентометрія або меркуриметрія. Методи грунтуються на окисненні левоміцетину водню пероксидом у лужному середовищі, в результаті якого утворюються 2 молекули натрію хлориду, котрі визначають аргентометрично за Фольгардом або меркуриметрично з індикатором дифенілкарбазидом, s = 1/2.</a:t>
            </a:r>
            <a:br>
              <a:rPr lang="ru-RU" sz="2200" smtClean="0">
                <a:latin typeface="Arial" charset="0"/>
                <a:cs typeface="Arial" charset="0"/>
              </a:rPr>
            </a:br>
            <a:r>
              <a:rPr lang="ru-RU" sz="2200" smtClean="0">
                <a:latin typeface="Arial" charset="0"/>
                <a:cs typeface="Arial" charset="0"/>
              </a:rPr>
              <a:t>7. Фотоколориметрія за утворенням азобарвника після відновлення нітрогрупи до аміногрупи з подальшим діазотуванням і азосполучєнням.</a:t>
            </a:r>
            <a:br>
              <a:rPr lang="ru-RU" sz="2200" smtClean="0">
                <a:latin typeface="Arial" charset="0"/>
                <a:cs typeface="Arial" charset="0"/>
              </a:rPr>
            </a:br>
            <a:r>
              <a:rPr lang="ru-RU" sz="2200" smtClean="0">
                <a:latin typeface="Arial" charset="0"/>
                <a:cs typeface="Arial" charset="0"/>
              </a:rPr>
              <a:t>8. Йодометрія. Метод ґрунтується на окисненні продуктів лужного гідролізу левоміцетину. Експериментально встановлено, що s = 1/3.</a:t>
            </a:r>
            <a:br>
              <a:rPr lang="ru-RU" sz="2200" smtClean="0">
                <a:latin typeface="Arial" charset="0"/>
                <a:cs typeface="Arial" charset="0"/>
              </a:rPr>
            </a:br>
            <a:r>
              <a:rPr lang="ru-RU" sz="2200" smtClean="0">
                <a:latin typeface="Arial" charset="0"/>
                <a:cs typeface="Arial" charset="0"/>
              </a:rPr>
              <a:t>9. Броматометрія, зворотне титрування, s= 1,5.</a:t>
            </a:r>
            <a:br>
              <a:rPr lang="ru-RU" sz="2200" smtClean="0">
                <a:latin typeface="Arial" charset="0"/>
                <a:cs typeface="Arial" charset="0"/>
              </a:rPr>
            </a:br>
            <a:r>
              <a:rPr lang="ru-RU" sz="2200" smtClean="0">
                <a:latin typeface="Arial" charset="0"/>
                <a:cs typeface="Arial" charset="0"/>
              </a:rPr>
              <a:t>10. Ацидиметрія у неводному середовищі після кислотного гідролізу, s = 1 .</a:t>
            </a:r>
            <a:r>
              <a:rPr lang="ru-RU" smtClean="0"/>
              <a:t/>
            </a:r>
            <a:br>
              <a:rPr lang="ru-RU" smtClean="0"/>
            </a:br>
            <a:endParaRPr lang="ru-RU" smtClean="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Заголовок 1"/>
          <p:cNvSpPr>
            <a:spLocks noGrp="1"/>
          </p:cNvSpPr>
          <p:nvPr>
            <p:ph type="title"/>
          </p:nvPr>
        </p:nvSpPr>
        <p:spPr>
          <a:xfrm>
            <a:off x="457200" y="274638"/>
            <a:ext cx="8229600" cy="5891212"/>
          </a:xfrm>
        </p:spPr>
        <p:txBody>
          <a:bodyPr/>
          <a:lstStyle/>
          <a:p>
            <a:pPr algn="l" eaLnBrk="1" hangingPunct="1"/>
            <a:r>
              <a:rPr lang="ru-RU" sz="2400" b="1" smtClean="0">
                <a:solidFill>
                  <a:srgbClr val="C00000"/>
                </a:solidFill>
                <a:latin typeface="Arial" charset="0"/>
                <a:cs typeface="Arial" charset="0"/>
              </a:rPr>
              <a:t>Зберігання. </a:t>
            </a:r>
            <a:r>
              <a:rPr lang="ru-RU" sz="2400" smtClean="0">
                <a:latin typeface="Arial" charset="0"/>
                <a:cs typeface="Arial" charset="0"/>
              </a:rPr>
              <a:t>У добре закупореній тарі, у склянках із темного скла.</a:t>
            </a:r>
            <a:br>
              <a:rPr lang="ru-RU" sz="2400" smtClean="0">
                <a:latin typeface="Arial" charset="0"/>
                <a:cs typeface="Arial" charset="0"/>
              </a:rPr>
            </a:br>
            <a:r>
              <a:rPr lang="ru-RU" sz="2400" b="1" smtClean="0">
                <a:solidFill>
                  <a:srgbClr val="C00000"/>
                </a:solidFill>
                <a:latin typeface="Arial" charset="0"/>
                <a:cs typeface="Arial" charset="0"/>
              </a:rPr>
              <a:t>Застосування.</a:t>
            </a:r>
            <a:r>
              <a:rPr lang="ru-RU" sz="2400" b="1" smtClean="0">
                <a:latin typeface="Arial" charset="0"/>
                <a:cs typeface="Arial" charset="0"/>
              </a:rPr>
              <a:t> </a:t>
            </a:r>
            <a:r>
              <a:rPr lang="ru-RU" sz="2400" smtClean="0">
                <a:latin typeface="Arial" charset="0"/>
                <a:cs typeface="Arial" charset="0"/>
              </a:rPr>
              <a:t>Левоміцетин належить до антибіотиків широкого спектру дії, застосовуюється для лікування дизентерії, пневмонії, коклюшу, черевного тифу та інших інфекційних захворювань. Курс лікування 8-10 днів. В дитячій практиці використовують левоміцетину стеарат, який не має гіркого смаку.</a:t>
            </a:r>
            <a:br>
              <a:rPr lang="ru-RU" sz="2400" smtClean="0">
                <a:latin typeface="Arial" charset="0"/>
                <a:cs typeface="Arial" charset="0"/>
              </a:rPr>
            </a:br>
            <a:r>
              <a:rPr lang="ru-RU" sz="2400" b="1" i="1" smtClean="0">
                <a:solidFill>
                  <a:srgbClr val="C00000"/>
                </a:solidFill>
                <a:latin typeface="Arial" charset="0"/>
                <a:cs typeface="Arial" charset="0"/>
              </a:rPr>
              <a:t>Побічні ефекти</a:t>
            </a:r>
            <a:r>
              <a:rPr lang="ru-RU" sz="2400" b="1" i="1" smtClean="0">
                <a:latin typeface="Arial" charset="0"/>
                <a:cs typeface="Arial" charset="0"/>
              </a:rPr>
              <a:t>. </a:t>
            </a:r>
            <a:r>
              <a:rPr lang="ru-RU" sz="2400" smtClean="0">
                <a:latin typeface="Arial" charset="0"/>
                <a:cs typeface="Arial" charset="0"/>
              </a:rPr>
              <a:t>Порушує функцію кровотворних органів, тому при лікуванні левоміцетином необхідний аналіз крові. Може викликати дисбактеріоз.</a:t>
            </a:r>
            <a:r>
              <a:rPr lang="ru-RU" sz="4000" smtClean="0"/>
              <a:t/>
            </a:r>
            <a:br>
              <a:rPr lang="ru-RU" sz="4000" smtClean="0"/>
            </a:br>
            <a:endParaRPr lang="ru-RU" sz="4000" smtClean="0"/>
          </a:p>
        </p:txBody>
      </p:sp>
      <p:pic>
        <p:nvPicPr>
          <p:cNvPr id="38914" name="Picture 36"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77.jpg"/>
          <p:cNvPicPr>
            <a:picLocks noChangeAspect="1" noChangeArrowheads="1"/>
          </p:cNvPicPr>
          <p:nvPr/>
        </p:nvPicPr>
        <p:blipFill>
          <a:blip r:embed="rId2"/>
          <a:srcRect/>
          <a:stretch>
            <a:fillRect/>
          </a:stretch>
        </p:blipFill>
        <p:spPr bwMode="auto">
          <a:xfrm>
            <a:off x="684213" y="5013325"/>
            <a:ext cx="2971800" cy="1276350"/>
          </a:xfrm>
          <a:prstGeom prst="rect">
            <a:avLst/>
          </a:prstGeom>
          <a:noFill/>
          <a:ln w="9525">
            <a:noFill/>
            <a:miter lim="800000"/>
            <a:headEnd/>
            <a:tailEnd/>
          </a:ln>
        </p:spPr>
      </p:pic>
      <p:pic>
        <p:nvPicPr>
          <p:cNvPr id="38915" name="Picture 3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76.jpg"/>
          <p:cNvPicPr>
            <a:picLocks noChangeAspect="1" noChangeArrowheads="1"/>
          </p:cNvPicPr>
          <p:nvPr/>
        </p:nvPicPr>
        <p:blipFill>
          <a:blip r:embed="rId3"/>
          <a:srcRect/>
          <a:stretch>
            <a:fillRect/>
          </a:stretch>
        </p:blipFill>
        <p:spPr bwMode="auto">
          <a:xfrm>
            <a:off x="7308850" y="4941888"/>
            <a:ext cx="1695450" cy="1828800"/>
          </a:xfrm>
          <a:prstGeom prst="rect">
            <a:avLst/>
          </a:prstGeom>
          <a:noFill/>
          <a:ln w="9525">
            <a:noFill/>
            <a:miter lim="800000"/>
            <a:headEnd/>
            <a:tailEnd/>
          </a:ln>
        </p:spPr>
      </p:pic>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Заголовок 1"/>
          <p:cNvSpPr>
            <a:spLocks noGrp="1"/>
          </p:cNvSpPr>
          <p:nvPr>
            <p:ph type="title"/>
          </p:nvPr>
        </p:nvSpPr>
        <p:spPr>
          <a:xfrm>
            <a:off x="457200" y="274638"/>
            <a:ext cx="8229600" cy="6178550"/>
          </a:xfrm>
        </p:spPr>
        <p:txBody>
          <a:bodyPr/>
          <a:lstStyle/>
          <a:p>
            <a:pPr algn="l" eaLnBrk="1" hangingPunct="1"/>
            <a:r>
              <a:rPr lang="ru-RU" sz="2200" b="1" smtClean="0">
                <a:solidFill>
                  <a:srgbClr val="FF0000"/>
                </a:solidFill>
                <a:latin typeface="Arial" charset="0"/>
                <a:cs typeface="Arial" charset="0"/>
              </a:rPr>
              <a:t>Висновок</a:t>
            </a:r>
            <a:r>
              <a:rPr lang="ru-RU" sz="2200" smtClean="0">
                <a:latin typeface="Arial" charset="0"/>
                <a:cs typeface="Arial" charset="0"/>
              </a:rPr>
              <a:t/>
            </a:r>
            <a:br>
              <a:rPr lang="ru-RU" sz="2200" smtClean="0">
                <a:latin typeface="Arial" charset="0"/>
                <a:cs typeface="Arial" charset="0"/>
              </a:rPr>
            </a:br>
            <a:r>
              <a:rPr lang="ru-RU" sz="2200" smtClean="0">
                <a:latin typeface="Arial" charset="0"/>
                <a:cs typeface="Arial" charset="0"/>
              </a:rPr>
              <a:t>1. </a:t>
            </a:r>
            <a:r>
              <a:rPr lang="ru-RU" sz="2200" smtClean="0">
                <a:solidFill>
                  <a:srgbClr val="C00000"/>
                </a:solidFill>
                <a:latin typeface="Arial" charset="0"/>
                <a:cs typeface="Arial" charset="0"/>
              </a:rPr>
              <a:t>Антибіотики</a:t>
            </a:r>
            <a:r>
              <a:rPr lang="ru-RU" sz="2200" smtClean="0">
                <a:latin typeface="Arial" charset="0"/>
                <a:cs typeface="Arial" charset="0"/>
              </a:rPr>
              <a:t> -органічні речовини, що синтезуються мікроорганізмами в природі для захисту від інтервенції інших видів мікроорганізмів, та володіють здатністю пригнічувати розвиток, або вбивати цих мікробів. Як правило, антибіотики виділяють з живих бактерій або грибів. </a:t>
            </a:r>
            <a:br>
              <a:rPr lang="ru-RU" sz="2200" smtClean="0">
                <a:latin typeface="Arial" charset="0"/>
                <a:cs typeface="Arial" charset="0"/>
              </a:rPr>
            </a:br>
            <a:r>
              <a:rPr lang="ru-RU" sz="2200" smtClean="0">
                <a:latin typeface="Arial" charset="0"/>
                <a:cs typeface="Arial" charset="0"/>
              </a:rPr>
              <a:t>2. Існує також велика кількість напівсинтетичних антибіотиків, які відрізняються модифікаціями функціональних груп природних антибіотиків. Такі модифіковані сполуки часто ефективніші, або стійкіші до нейтралізації, що виникає внаслідок набутої мікроорганізмами резистентності.</a:t>
            </a:r>
            <a:br>
              <a:rPr lang="ru-RU" sz="2200" smtClean="0">
                <a:latin typeface="Arial" charset="0"/>
                <a:cs typeface="Arial" charset="0"/>
              </a:rPr>
            </a:br>
            <a:r>
              <a:rPr lang="ru-RU" sz="2200" smtClean="0">
                <a:latin typeface="Arial" charset="0"/>
                <a:cs typeface="Arial" charset="0"/>
              </a:rPr>
              <a:t>3. За хімічною структурою антибіотики об'єднують різноманітні групи сполук. Зокрема, сполуки, що блокують біосинтез білка на рибосомах; сполуки, що утворюють іоно-проникні канали у плазматичній мембрані, та ін.</a:t>
            </a:r>
            <a:r>
              <a:rPr lang="ru-RU" smtClean="0"/>
              <a:t/>
            </a:r>
            <a:br>
              <a:rPr lang="ru-RU" smtClean="0"/>
            </a:br>
            <a:endParaRPr lang="ru-RU" smtClean="0"/>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450"/>
          </a:xfrm>
        </p:spPr>
        <p:txBody>
          <a:bodyPr rtlCol="0">
            <a:normAutofit fontScale="90000"/>
          </a:bodyPr>
          <a:lstStyle/>
          <a:p>
            <a:pPr algn="l" eaLnBrk="1" fontAlgn="auto" hangingPunct="1">
              <a:spcAft>
                <a:spcPts val="0"/>
              </a:spcAft>
              <a:defRPr/>
            </a:pPr>
            <a:r>
              <a:rPr lang="ru-RU" sz="2000" dirty="0">
                <a:solidFill>
                  <a:srgbClr val="FF0000"/>
                </a:solidFill>
                <a:latin typeface="Arial" pitchFamily="34" charset="0"/>
                <a:cs typeface="Arial" pitchFamily="34" charset="0"/>
              </a:rPr>
              <a:t>                                                 ЛІТЕРАТУРА </a:t>
            </a:r>
            <a:r>
              <a:rPr lang="ru-RU" sz="2000" dirty="0">
                <a:latin typeface="Arial" pitchFamily="34" charset="0"/>
                <a:cs typeface="Arial" pitchFamily="34" charset="0"/>
              </a:rPr>
              <a:t/>
            </a:r>
            <a:br>
              <a:rPr lang="ru-RU" sz="2000" dirty="0">
                <a:latin typeface="Arial" pitchFamily="34" charset="0"/>
                <a:cs typeface="Arial" pitchFamily="34" charset="0"/>
              </a:rPr>
            </a:br>
            <a:r>
              <a:rPr lang="ru-RU" sz="2000" dirty="0">
                <a:latin typeface="Arial" pitchFamily="34" charset="0"/>
                <a:cs typeface="Arial" pitchFamily="34" charset="0"/>
              </a:rPr>
              <a:t>1. </a:t>
            </a:r>
            <a:r>
              <a:rPr lang="ru-RU" sz="2000" dirty="0" err="1">
                <a:latin typeface="Arial" pitchFamily="34" charset="0"/>
                <a:cs typeface="Arial" pitchFamily="34" charset="0"/>
              </a:rPr>
              <a:t>Державна</a:t>
            </a:r>
            <a:r>
              <a:rPr lang="ru-RU" sz="2000" dirty="0">
                <a:latin typeface="Arial" pitchFamily="34" charset="0"/>
                <a:cs typeface="Arial" pitchFamily="34" charset="0"/>
              </a:rPr>
              <a:t> фармакопея України.-1-у вид.-Х.:РІРЕГ, 2001.-556с. </a:t>
            </a:r>
            <a:br>
              <a:rPr lang="ru-RU" sz="2000" dirty="0">
                <a:latin typeface="Arial" pitchFamily="34" charset="0"/>
                <a:cs typeface="Arial" pitchFamily="34" charset="0"/>
              </a:rPr>
            </a:br>
            <a:r>
              <a:rPr lang="ru-RU" sz="2000" dirty="0">
                <a:latin typeface="Arial" pitchFamily="34" charset="0"/>
                <a:cs typeface="Arial" pitchFamily="34" charset="0"/>
              </a:rPr>
              <a:t>2. </a:t>
            </a:r>
            <a:r>
              <a:rPr lang="ru-RU" sz="2000" dirty="0" err="1">
                <a:latin typeface="Arial" pitchFamily="34" charset="0"/>
                <a:cs typeface="Arial" pitchFamily="34" charset="0"/>
              </a:rPr>
              <a:t>Державна</a:t>
            </a:r>
            <a:r>
              <a:rPr lang="ru-RU" sz="2000" dirty="0">
                <a:latin typeface="Arial" pitchFamily="34" charset="0"/>
                <a:cs typeface="Arial" pitchFamily="34" charset="0"/>
              </a:rPr>
              <a:t> фармакопея України.-1-у вид. </a:t>
            </a:r>
            <a:r>
              <a:rPr lang="ru-RU" sz="2000" dirty="0" err="1">
                <a:latin typeface="Arial" pitchFamily="34" charset="0"/>
                <a:cs typeface="Arial" pitchFamily="34" charset="0"/>
              </a:rPr>
              <a:t>Доповнення</a:t>
            </a:r>
            <a:r>
              <a:rPr lang="ru-RU" sz="2000" dirty="0">
                <a:latin typeface="Arial" pitchFamily="34" charset="0"/>
                <a:cs typeface="Arial" pitchFamily="34" charset="0"/>
              </a:rPr>
              <a:t> 1.-Х.:РІРЕГ, 2004.-494 с. </a:t>
            </a:r>
            <a:br>
              <a:rPr lang="ru-RU" sz="2000" dirty="0">
                <a:latin typeface="Arial" pitchFamily="34" charset="0"/>
                <a:cs typeface="Arial" pitchFamily="34" charset="0"/>
              </a:rPr>
            </a:br>
            <a:r>
              <a:rPr lang="ru-RU" sz="2000" dirty="0">
                <a:latin typeface="Arial" pitchFamily="34" charset="0"/>
                <a:cs typeface="Arial" pitchFamily="34" charset="0"/>
              </a:rPr>
              <a:t>3. Беликов В.Г. Фармацевтическая химия.-В 2 ч. Ч.I. Общая фармацевтическая химия: Учебник для фар </a:t>
            </a:r>
            <a:r>
              <a:rPr lang="ru-RU" sz="2000" dirty="0" err="1">
                <a:latin typeface="Arial" pitchFamily="34" charset="0"/>
                <a:cs typeface="Arial" pitchFamily="34" charset="0"/>
              </a:rPr>
              <a:t>мац</a:t>
            </a:r>
            <a:r>
              <a:rPr lang="ru-RU" sz="2000" dirty="0">
                <a:latin typeface="Arial" pitchFamily="34" charset="0"/>
                <a:cs typeface="Arial" pitchFamily="34" charset="0"/>
              </a:rPr>
              <a:t>. ин-</a:t>
            </a:r>
            <a:r>
              <a:rPr lang="ru-RU" sz="2000" dirty="0" err="1">
                <a:latin typeface="Arial" pitchFamily="34" charset="0"/>
                <a:cs typeface="Arial" pitchFamily="34" charset="0"/>
              </a:rPr>
              <a:t>тов</a:t>
            </a:r>
            <a:r>
              <a:rPr lang="ru-RU" sz="2000" dirty="0">
                <a:latin typeface="Arial" pitchFamily="34" charset="0"/>
                <a:cs typeface="Arial" pitchFamily="34" charset="0"/>
              </a:rPr>
              <a:t> и фак. мед. </a:t>
            </a:r>
            <a:r>
              <a:rPr lang="ru-RU" sz="2000" dirty="0" err="1">
                <a:latin typeface="Arial" pitchFamily="34" charset="0"/>
                <a:cs typeface="Arial" pitchFamily="34" charset="0"/>
              </a:rPr>
              <a:t>ин-тов.-М.:Высшая</a:t>
            </a:r>
            <a:r>
              <a:rPr lang="ru-RU" sz="2000" dirty="0">
                <a:latin typeface="Arial" pitchFamily="34" charset="0"/>
                <a:cs typeface="Arial" pitchFamily="34" charset="0"/>
              </a:rPr>
              <a:t> школа, 1993.-432 с. </a:t>
            </a:r>
            <a:br>
              <a:rPr lang="ru-RU" sz="2000" dirty="0">
                <a:latin typeface="Arial" pitchFamily="34" charset="0"/>
                <a:cs typeface="Arial" pitchFamily="34" charset="0"/>
              </a:rPr>
            </a:br>
            <a:r>
              <a:rPr lang="ru-RU" sz="2000" dirty="0">
                <a:latin typeface="Arial" pitchFamily="34" charset="0"/>
                <a:cs typeface="Arial" pitchFamily="34" charset="0"/>
              </a:rPr>
              <a:t>4. Беликов В.Г. Фармацевтическая химия.-В 2 ч. Ч.I. Специальная фармацевтическая химия: Учебник для фар </a:t>
            </a:r>
            <a:r>
              <a:rPr lang="ru-RU" sz="2000" dirty="0" err="1">
                <a:latin typeface="Arial" pitchFamily="34" charset="0"/>
                <a:cs typeface="Arial" pitchFamily="34" charset="0"/>
              </a:rPr>
              <a:t>мац</a:t>
            </a:r>
            <a:r>
              <a:rPr lang="ru-RU" sz="2000" dirty="0">
                <a:latin typeface="Arial" pitchFamily="34" charset="0"/>
                <a:cs typeface="Arial" pitchFamily="34" charset="0"/>
              </a:rPr>
              <a:t>. ин-</a:t>
            </a:r>
            <a:r>
              <a:rPr lang="ru-RU" sz="2000" dirty="0" err="1">
                <a:latin typeface="Arial" pitchFamily="34" charset="0"/>
                <a:cs typeface="Arial" pitchFamily="34" charset="0"/>
              </a:rPr>
              <a:t>тов</a:t>
            </a:r>
            <a:r>
              <a:rPr lang="ru-RU" sz="2000" dirty="0">
                <a:latin typeface="Arial" pitchFamily="34" charset="0"/>
                <a:cs typeface="Arial" pitchFamily="34" charset="0"/>
              </a:rPr>
              <a:t> и фак. мед. ин-тов.- Пятигорск, 1996.-608 с. </a:t>
            </a:r>
            <a:br>
              <a:rPr lang="ru-RU" sz="2000" dirty="0">
                <a:latin typeface="Arial" pitchFamily="34" charset="0"/>
                <a:cs typeface="Arial" pitchFamily="34" charset="0"/>
              </a:rPr>
            </a:br>
            <a:r>
              <a:rPr lang="ru-RU" sz="2000" dirty="0">
                <a:latin typeface="Arial" pitchFamily="34" charset="0"/>
                <a:cs typeface="Arial" pitchFamily="34" charset="0"/>
              </a:rPr>
              <a:t>5. Беликов В.Г. Фармацевтическая химия.- </a:t>
            </a:r>
            <a:r>
              <a:rPr lang="ru-RU" sz="2000" dirty="0" err="1">
                <a:latin typeface="Arial" pitchFamily="34" charset="0"/>
                <a:cs typeface="Arial" pitchFamily="34" charset="0"/>
              </a:rPr>
              <a:t>М.:Медицина</a:t>
            </a:r>
            <a:r>
              <a:rPr lang="ru-RU" sz="2000" dirty="0">
                <a:latin typeface="Arial" pitchFamily="34" charset="0"/>
                <a:cs typeface="Arial" pitchFamily="34" charset="0"/>
              </a:rPr>
              <a:t>, 1986.-768 с.</a:t>
            </a:r>
            <a:br>
              <a:rPr lang="ru-RU" sz="2000" dirty="0">
                <a:latin typeface="Arial" pitchFamily="34" charset="0"/>
                <a:cs typeface="Arial" pitchFamily="34" charset="0"/>
              </a:rPr>
            </a:br>
            <a:r>
              <a:rPr lang="ru-RU" sz="2000" dirty="0">
                <a:latin typeface="Arial" pitchFamily="34" charset="0"/>
                <a:cs typeface="Arial" pitchFamily="34" charset="0"/>
              </a:rPr>
              <a:t> 6. Мелентьева Г.А. Фармацевтическая химия.-В 2-х т.-М.: Медицина, 1976.-Т.I.- 780 с., Т.II.-827 с. </a:t>
            </a:r>
            <a:br>
              <a:rPr lang="ru-RU" sz="2000" dirty="0">
                <a:latin typeface="Arial" pitchFamily="34" charset="0"/>
                <a:cs typeface="Arial" pitchFamily="34" charset="0"/>
              </a:rPr>
            </a:br>
            <a:r>
              <a:rPr lang="ru-RU" sz="2000" dirty="0">
                <a:latin typeface="Arial" pitchFamily="34" charset="0"/>
                <a:cs typeface="Arial" pitchFamily="34" charset="0"/>
              </a:rPr>
              <a:t>7. </a:t>
            </a:r>
            <a:r>
              <a:rPr lang="ru-RU" sz="2000" dirty="0" err="1">
                <a:latin typeface="Arial" pitchFamily="34" charset="0"/>
                <a:cs typeface="Arial" pitchFamily="34" charset="0"/>
              </a:rPr>
              <a:t>Туркевич</a:t>
            </a:r>
            <a:r>
              <a:rPr lang="ru-RU" sz="2000" dirty="0">
                <a:latin typeface="Arial" pitchFamily="34" charset="0"/>
                <a:cs typeface="Arial" pitchFamily="34" charset="0"/>
              </a:rPr>
              <a:t> М. </a:t>
            </a:r>
            <a:r>
              <a:rPr lang="ru-RU" sz="2000" dirty="0" err="1">
                <a:latin typeface="Arial" pitchFamily="34" charset="0"/>
                <a:cs typeface="Arial" pitchFamily="34" charset="0"/>
              </a:rPr>
              <a:t>Фармацевтична</a:t>
            </a:r>
            <a:r>
              <a:rPr lang="ru-RU" sz="2000" dirty="0">
                <a:latin typeface="Arial" pitchFamily="34" charset="0"/>
                <a:cs typeface="Arial" pitchFamily="34" charset="0"/>
              </a:rPr>
              <a:t> </a:t>
            </a:r>
            <a:r>
              <a:rPr lang="ru-RU" sz="2000" dirty="0" err="1">
                <a:latin typeface="Arial" pitchFamily="34" charset="0"/>
                <a:cs typeface="Arial" pitchFamily="34" charset="0"/>
              </a:rPr>
              <a:t>хімія</a:t>
            </a:r>
            <a:r>
              <a:rPr lang="ru-RU" sz="2000" dirty="0">
                <a:latin typeface="Arial" pitchFamily="34" charset="0"/>
                <a:cs typeface="Arial" pitchFamily="34" charset="0"/>
              </a:rPr>
              <a:t>.-К.: </a:t>
            </a:r>
            <a:r>
              <a:rPr lang="ru-RU" sz="2000" dirty="0" err="1">
                <a:latin typeface="Arial" pitchFamily="34" charset="0"/>
                <a:cs typeface="Arial" pitchFamily="34" charset="0"/>
              </a:rPr>
              <a:t>Вища</a:t>
            </a:r>
            <a:r>
              <a:rPr lang="ru-RU" sz="2000" dirty="0">
                <a:latin typeface="Arial" pitchFamily="34" charset="0"/>
                <a:cs typeface="Arial" pitchFamily="34" charset="0"/>
              </a:rPr>
              <a:t> школа, 1973.-495 с. </a:t>
            </a:r>
            <a:br>
              <a:rPr lang="ru-RU" sz="2000" dirty="0">
                <a:latin typeface="Arial" pitchFamily="34" charset="0"/>
                <a:cs typeface="Arial" pitchFamily="34" charset="0"/>
              </a:rPr>
            </a:br>
            <a:r>
              <a:rPr lang="ru-RU" sz="2000" dirty="0">
                <a:latin typeface="Arial" pitchFamily="34" charset="0"/>
                <a:cs typeface="Arial" pitchFamily="34" charset="0"/>
              </a:rPr>
              <a:t>8. Н.П. </a:t>
            </a:r>
            <a:r>
              <a:rPr lang="ru-RU" sz="2000" dirty="0" err="1">
                <a:latin typeface="Arial" pitchFamily="34" charset="0"/>
                <a:cs typeface="Arial" pitchFamily="34" charset="0"/>
              </a:rPr>
              <a:t>Максютина</a:t>
            </a:r>
            <a:r>
              <a:rPr lang="ru-RU" sz="2000" dirty="0">
                <a:latin typeface="Arial" pitchFamily="34" charset="0"/>
                <a:cs typeface="Arial" pitchFamily="34" charset="0"/>
              </a:rPr>
              <a:t>, Ф.Е. Каган, Л.А. Кириченко и Ф.А. Митченко. Методы анализа лекарств.-К.: </a:t>
            </a:r>
            <a:r>
              <a:rPr lang="ru-RU" sz="2000" dirty="0" err="1">
                <a:latin typeface="Arial" pitchFamily="34" charset="0"/>
                <a:cs typeface="Arial" pitchFamily="34" charset="0"/>
              </a:rPr>
              <a:t>Здоров'я</a:t>
            </a:r>
            <a:r>
              <a:rPr lang="ru-RU" sz="2000" dirty="0">
                <a:latin typeface="Arial" pitchFamily="34" charset="0"/>
                <a:cs typeface="Arial" pitchFamily="34" charset="0"/>
              </a:rPr>
              <a:t>, 1984.-224 с. </a:t>
            </a:r>
            <a:br>
              <a:rPr lang="ru-RU" sz="2000" dirty="0">
                <a:latin typeface="Arial" pitchFamily="34" charset="0"/>
                <a:cs typeface="Arial" pitchFamily="34" charset="0"/>
              </a:rPr>
            </a:br>
            <a:r>
              <a:rPr lang="ru-RU" sz="2000" dirty="0">
                <a:latin typeface="Arial" pitchFamily="34" charset="0"/>
                <a:cs typeface="Arial" pitchFamily="34" charset="0"/>
              </a:rPr>
              <a:t>9. </a:t>
            </a:r>
            <a:r>
              <a:rPr lang="ru-RU" sz="2000" dirty="0" err="1">
                <a:latin typeface="Arial" pitchFamily="34" charset="0"/>
                <a:cs typeface="Arial" pitchFamily="34" charset="0"/>
              </a:rPr>
              <a:t>Машковский</a:t>
            </a:r>
            <a:r>
              <a:rPr lang="ru-RU" sz="2000" dirty="0">
                <a:latin typeface="Arial" pitchFamily="34" charset="0"/>
                <a:cs typeface="Arial" pitchFamily="34" charset="0"/>
              </a:rPr>
              <a:t> М.Д. Лекарственные средства-Харьков: </a:t>
            </a:r>
            <a:r>
              <a:rPr lang="ru-RU" sz="2000" dirty="0" err="1">
                <a:latin typeface="Arial" pitchFamily="34" charset="0"/>
                <a:cs typeface="Arial" pitchFamily="34" charset="0"/>
              </a:rPr>
              <a:t>Торсинг</a:t>
            </a:r>
            <a:r>
              <a:rPr lang="ru-RU" sz="2000" dirty="0">
                <a:latin typeface="Arial" pitchFamily="34" charset="0"/>
                <a:cs typeface="Arial" pitchFamily="34" charset="0"/>
              </a:rPr>
              <a:t>, 1997-2 т.-13-е изд. Т.I.-560 с., Т.II.-592 с. </a:t>
            </a:r>
            <a:br>
              <a:rPr lang="ru-RU" sz="2000" dirty="0">
                <a:latin typeface="Arial" pitchFamily="34" charset="0"/>
                <a:cs typeface="Arial" pitchFamily="34" charset="0"/>
              </a:rPr>
            </a:br>
            <a:r>
              <a:rPr lang="ru-RU" sz="2000" dirty="0">
                <a:latin typeface="Arial" pitchFamily="34" charset="0"/>
                <a:cs typeface="Arial" pitchFamily="34" charset="0"/>
              </a:rPr>
              <a:t>10. А.А. Зайцев, О.И. Карпов, </a:t>
            </a:r>
            <a:r>
              <a:rPr lang="ru-RU" sz="2000" dirty="0" err="1">
                <a:latin typeface="Arial" pitchFamily="34" charset="0"/>
                <a:cs typeface="Arial" pitchFamily="34" charset="0"/>
              </a:rPr>
              <a:t>Ю.Д.Игнатов</a:t>
            </a:r>
            <a:r>
              <a:rPr lang="ru-RU" sz="2000" dirty="0">
                <a:latin typeface="Arial" pitchFamily="34" charset="0"/>
                <a:cs typeface="Arial" pitchFamily="34" charset="0"/>
              </a:rPr>
              <a:t>. Современные </a:t>
            </a:r>
            <a:r>
              <a:rPr lang="ru-RU" sz="2000" dirty="0" err="1">
                <a:latin typeface="Arial" pitchFamily="34" charset="0"/>
                <a:cs typeface="Arial" pitchFamily="34" charset="0"/>
              </a:rPr>
              <a:t>антибиотикию</a:t>
            </a:r>
            <a:r>
              <a:rPr lang="ru-RU" sz="2000" dirty="0">
                <a:latin typeface="Arial" pitchFamily="34" charset="0"/>
                <a:cs typeface="Arial" pitchFamily="34" charset="0"/>
              </a:rPr>
              <a:t>.- Институт фармакологии Санкт- Петербургского государственного медицинского Университета </a:t>
            </a:r>
            <a:r>
              <a:rPr lang="ru-RU" sz="2000" dirty="0" err="1">
                <a:latin typeface="Arial" pitchFamily="34" charset="0"/>
                <a:cs typeface="Arial" pitchFamily="34" charset="0"/>
              </a:rPr>
              <a:t>им.акад</a:t>
            </a:r>
            <a:r>
              <a:rPr lang="ru-RU" sz="2000" dirty="0">
                <a:latin typeface="Arial" pitchFamily="34" charset="0"/>
                <a:cs typeface="Arial" pitchFamily="34" charset="0"/>
              </a:rPr>
              <a:t>. </a:t>
            </a:r>
            <a:r>
              <a:rPr lang="ru-RU" sz="2000" dirty="0" err="1">
                <a:latin typeface="Arial" pitchFamily="34" charset="0"/>
                <a:cs typeface="Arial" pitchFamily="34" charset="0"/>
              </a:rPr>
              <a:t>И.П.Павлова</a:t>
            </a:r>
            <a:r>
              <a:rPr lang="ru-RU" sz="2000" dirty="0">
                <a:latin typeface="Arial" pitchFamily="34" charset="0"/>
                <a:cs typeface="Arial" pitchFamily="34" charset="0"/>
              </a:rPr>
              <a:t>, РМЖ.т.18, № 2: Россия, 2010.-56 с.</a:t>
            </a:r>
            <a:r>
              <a:rPr lang="ru-RU" dirty="0"/>
              <a:t/>
            </a:r>
            <a:br>
              <a:rPr lang="ru-RU" dirty="0"/>
            </a:br>
            <a:endParaRPr lang="ru-RU" sz="2000"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457200" y="274638"/>
            <a:ext cx="8229600" cy="6107112"/>
          </a:xfrm>
        </p:spPr>
        <p:txBody>
          <a:bodyPr/>
          <a:lstStyle/>
          <a:p>
            <a:pPr eaLnBrk="1" hangingPunct="1"/>
            <a:r>
              <a:rPr lang="uk-UA" smtClean="0">
                <a:solidFill>
                  <a:srgbClr val="C00000"/>
                </a:solidFill>
                <a:latin typeface="Arial" charset="0"/>
                <a:cs typeface="Arial" charset="0"/>
              </a:rPr>
              <a:t>Вступ</a:t>
            </a:r>
            <a:r>
              <a:rPr lang="ru-RU" sz="1800" smtClean="0"/>
              <a:t/>
            </a:r>
            <a:br>
              <a:rPr lang="ru-RU" sz="1800" smtClean="0"/>
            </a:br>
            <a:r>
              <a:rPr lang="uk-UA" sz="2000" smtClean="0">
                <a:latin typeface="Arial" charset="0"/>
                <a:cs typeface="Arial" charset="0"/>
              </a:rPr>
              <a:t>Антибіотики - це хіміотерапевтичні речовини, які продукуються</a:t>
            </a:r>
            <a:r>
              <a:rPr lang="ru-RU" sz="2000" smtClean="0">
                <a:latin typeface="Arial" charset="0"/>
                <a:cs typeface="Arial" charset="0"/>
              </a:rPr>
              <a:t> </a:t>
            </a:r>
            <a:r>
              <a:rPr lang="uk-UA" sz="2000" smtClean="0">
                <a:latin typeface="Arial" charset="0"/>
                <a:cs typeface="Arial" charset="0"/>
              </a:rPr>
              <a:t>різноманітними мікроорганізмами, рослинами, тваринами в процесі їх</a:t>
            </a:r>
            <a:r>
              <a:rPr lang="ru-RU" sz="2000" smtClean="0">
                <a:latin typeface="Arial" charset="0"/>
                <a:cs typeface="Arial" charset="0"/>
              </a:rPr>
              <a:t> </a:t>
            </a:r>
            <a:r>
              <a:rPr lang="uk-UA" sz="2000" smtClean="0">
                <a:latin typeface="Arial" charset="0"/>
                <a:cs typeface="Arial" charset="0"/>
              </a:rPr>
              <a:t>життєдіяльності, а також їх синтетичні аналоги і похідні, що мають</a:t>
            </a:r>
            <a:r>
              <a:rPr lang="ru-RU" sz="2000" smtClean="0">
                <a:latin typeface="Arial" charset="0"/>
                <a:cs typeface="Arial" charset="0"/>
              </a:rPr>
              <a:t> </a:t>
            </a:r>
            <a:r>
              <a:rPr lang="uk-UA" sz="2000" smtClean="0">
                <a:latin typeface="Arial" charset="0"/>
                <a:cs typeface="Arial" charset="0"/>
              </a:rPr>
              <a:t>здатність убивати чи вибірково пригнічувати ріст збудників захворювань (бактерій, вірусів, грибів, найпростіших) або затримувати розвиток</a:t>
            </a:r>
            <a:r>
              <a:rPr lang="ru-RU" sz="2000" smtClean="0">
                <a:latin typeface="Arial" charset="0"/>
                <a:cs typeface="Arial" charset="0"/>
              </a:rPr>
              <a:t> </a:t>
            </a:r>
            <a:r>
              <a:rPr lang="uk-UA" sz="2000" smtClean="0">
                <a:latin typeface="Arial" charset="0"/>
                <a:cs typeface="Arial" charset="0"/>
              </a:rPr>
              <a:t>злоякісних пухлин.</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Явище антагонізму мікроорганізмів відкрив Л. Пастер у 80-ті роки </a:t>
            </a:r>
            <a:r>
              <a:rPr lang="ru-RU" sz="2000" smtClean="0">
                <a:latin typeface="Arial" charset="0"/>
                <a:cs typeface="Arial" charset="0"/>
              </a:rPr>
              <a:t>XIX</a:t>
            </a:r>
            <a:r>
              <a:rPr lang="uk-UA" sz="2000" smtClean="0">
                <a:latin typeface="Arial" charset="0"/>
                <a:cs typeface="Arial" charset="0"/>
              </a:rPr>
              <a:t> сторіччя, вивчаючи властивості плісняви роду</a:t>
            </a:r>
            <a:r>
              <a:rPr lang="ru-RU" sz="2000" smtClean="0">
                <a:latin typeface="Arial" charset="0"/>
                <a:cs typeface="Arial" charset="0"/>
              </a:rPr>
              <a:t> </a:t>
            </a:r>
            <a:r>
              <a:rPr lang="uk-UA" sz="2000" i="1" smtClean="0">
                <a:latin typeface="Arial" charset="0"/>
                <a:cs typeface="Arial" charset="0"/>
              </a:rPr>
              <a:t>Репісі</a:t>
            </a:r>
            <a:r>
              <a:rPr lang="en-US" sz="2000" i="1" smtClean="0">
                <a:latin typeface="Arial" charset="0"/>
                <a:cs typeface="Arial" charset="0"/>
              </a:rPr>
              <a:t>lli</a:t>
            </a:r>
            <a:r>
              <a:rPr lang="uk-UA" sz="2000" i="1" smtClean="0">
                <a:latin typeface="Arial" charset="0"/>
                <a:cs typeface="Arial" charset="0"/>
              </a:rPr>
              <a:t>ит</a:t>
            </a:r>
            <a:r>
              <a:rPr lang="ru-RU" sz="2000" i="1" smtClean="0">
                <a:latin typeface="Arial" charset="0"/>
                <a:cs typeface="Arial" charset="0"/>
              </a:rPr>
              <a:t> </a:t>
            </a:r>
            <a:r>
              <a:rPr lang="ru-RU" sz="2000" b="1" i="1" smtClean="0">
                <a:latin typeface="Arial" charset="0"/>
                <a:cs typeface="Arial" charset="0"/>
              </a:rPr>
              <a:t>notation</a:t>
            </a:r>
            <a:r>
              <a:rPr lang="uk-UA" sz="2000" b="1" i="1" smtClean="0">
                <a:latin typeface="Arial" charset="0"/>
                <a:cs typeface="Arial" charset="0"/>
              </a:rPr>
              <a:t>.</a:t>
            </a:r>
            <a:r>
              <a:rPr lang="ru-RU" sz="2000" smtClean="0">
                <a:latin typeface="Arial" charset="0"/>
                <a:cs typeface="Arial" charset="0"/>
              </a:rPr>
              <a:t> Англійський вчений А. Флемінг у 1928 році виявив у плісняви антибіотичні властивості. Чистий антибіотик - пеніцилін - виділили вчені X. Флорі й Дж. Чейн у 1934-1940 роках</a:t>
            </a:r>
            <a:r>
              <a:rPr lang="uk-UA" sz="2000" smtClean="0">
                <a:latin typeface="Arial" charset="0"/>
                <a:cs typeface="Arial" charset="0"/>
              </a:rPr>
              <a:t>.</a:t>
            </a:r>
            <a:r>
              <a:rPr lang="ru-RU" sz="1800" smtClean="0"/>
              <a:t/>
            </a:r>
            <a:br>
              <a:rPr lang="ru-RU" sz="1800" smtClean="0"/>
            </a:br>
            <a:endParaRPr lang="ru-RU" sz="1800" smtClean="0">
              <a:latin typeface="Arial" charset="0"/>
              <a:cs typeface="Arial" charset="0"/>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a:xfrm>
            <a:off x="457200" y="115888"/>
            <a:ext cx="8229600" cy="6265862"/>
          </a:xfrm>
        </p:spPr>
        <p:txBody>
          <a:bodyPr/>
          <a:lstStyle/>
          <a:p>
            <a:pPr algn="l" eaLnBrk="1" hangingPunct="1"/>
            <a:r>
              <a:rPr lang="uk-UA" sz="3600" b="1" smtClean="0">
                <a:solidFill>
                  <a:srgbClr val="C00000"/>
                </a:solidFill>
                <a:latin typeface="Arial" charset="0"/>
                <a:cs typeface="Arial" charset="0"/>
              </a:rPr>
              <a:t>     </a:t>
            </a:r>
            <a:r>
              <a:rPr lang="ru-RU" sz="3600" smtClean="0">
                <a:latin typeface="Arial" charset="0"/>
                <a:cs typeface="Arial" charset="0"/>
              </a:rPr>
              <a:t/>
            </a:r>
            <a:br>
              <a:rPr lang="ru-RU" sz="3600" smtClean="0">
                <a:latin typeface="Arial" charset="0"/>
                <a:cs typeface="Arial" charset="0"/>
              </a:rPr>
            </a:br>
            <a:r>
              <a:rPr lang="uk-UA" sz="1600" smtClean="0">
                <a:latin typeface="Arial" charset="0"/>
                <a:cs typeface="Arial" charset="0"/>
              </a:rPr>
              <a:t>                          </a:t>
            </a:r>
            <a:r>
              <a:rPr lang="uk-UA" sz="2800" b="1" smtClean="0">
                <a:solidFill>
                  <a:srgbClr val="C00000"/>
                </a:solidFill>
                <a:latin typeface="Arial" charset="0"/>
                <a:cs typeface="Arial" charset="0"/>
              </a:rPr>
              <a:t>Класифікація антибіотиків</a:t>
            </a:r>
            <a:r>
              <a:rPr lang="ru-RU" sz="1600" smtClean="0">
                <a:latin typeface="Arial" charset="0"/>
                <a:cs typeface="Arial" charset="0"/>
              </a:rPr>
              <a:t/>
            </a:r>
            <a:br>
              <a:rPr lang="ru-RU" sz="1600" smtClean="0">
                <a:latin typeface="Arial" charset="0"/>
                <a:cs typeface="Arial" charset="0"/>
              </a:rPr>
            </a:br>
            <a:r>
              <a:rPr lang="ru-RU" sz="1600" smtClean="0">
                <a:latin typeface="Arial" charset="0"/>
                <a:cs typeface="Arial" charset="0"/>
              </a:rPr>
              <a:t>Існує декілька принципів класификації антибіотиків:</a:t>
            </a:r>
            <a:br>
              <a:rPr lang="ru-RU" sz="1600" smtClean="0">
                <a:latin typeface="Arial" charset="0"/>
                <a:cs typeface="Arial" charset="0"/>
              </a:rPr>
            </a:br>
            <a:r>
              <a:rPr lang="ru-RU" sz="1600" smtClean="0">
                <a:latin typeface="Arial" charset="0"/>
                <a:cs typeface="Arial" charset="0"/>
              </a:rPr>
              <a:t>- за видами продуценту;</a:t>
            </a:r>
            <a:br>
              <a:rPr lang="ru-RU" sz="1600" smtClean="0">
                <a:latin typeface="Arial" charset="0"/>
                <a:cs typeface="Arial" charset="0"/>
              </a:rPr>
            </a:br>
            <a:r>
              <a:rPr lang="ru-RU" sz="1600" smtClean="0">
                <a:latin typeface="Arial" charset="0"/>
                <a:cs typeface="Arial" charset="0"/>
              </a:rPr>
              <a:t>- залежно від характеру біологічної дії;</a:t>
            </a:r>
            <a:br>
              <a:rPr lang="ru-RU" sz="1600" smtClean="0">
                <a:latin typeface="Arial" charset="0"/>
                <a:cs typeface="Arial" charset="0"/>
              </a:rPr>
            </a:br>
            <a:r>
              <a:rPr lang="ru-RU" sz="1600" smtClean="0">
                <a:latin typeface="Arial" charset="0"/>
                <a:cs typeface="Arial" charset="0"/>
              </a:rPr>
              <a:t>- за хімічною структурою.</a:t>
            </a:r>
            <a:br>
              <a:rPr lang="ru-RU" sz="1600" smtClean="0">
                <a:latin typeface="Arial" charset="0"/>
                <a:cs typeface="Arial" charset="0"/>
              </a:rPr>
            </a:br>
            <a:r>
              <a:rPr lang="ru-RU" sz="1600" smtClean="0">
                <a:latin typeface="Arial" charset="0"/>
                <a:cs typeface="Arial" charset="0"/>
              </a:rPr>
              <a:t>Найбільш досконала - </a:t>
            </a:r>
            <a:r>
              <a:rPr lang="ru-RU" sz="1600" b="1" smtClean="0">
                <a:latin typeface="Arial" charset="0"/>
                <a:cs typeface="Arial" charset="0"/>
              </a:rPr>
              <a:t>хімічна класифікація:</a:t>
            </a:r>
            <a:br>
              <a:rPr lang="ru-RU" sz="1600" b="1" smtClean="0">
                <a:latin typeface="Arial" charset="0"/>
                <a:cs typeface="Arial" charset="0"/>
              </a:rPr>
            </a:br>
            <a:r>
              <a:rPr lang="ru-RU" sz="1600" smtClean="0">
                <a:latin typeface="Arial" charset="0"/>
                <a:cs typeface="Arial" charset="0"/>
              </a:rPr>
              <a:t>1. Антибіотики аліциклічної будови (група тетрациклінів, їх напівсинтетичні аналоги та ін.).</a:t>
            </a:r>
            <a:br>
              <a:rPr lang="ru-RU" sz="1600" smtClean="0">
                <a:latin typeface="Arial" charset="0"/>
                <a:cs typeface="Arial" charset="0"/>
              </a:rPr>
            </a:br>
            <a:r>
              <a:rPr lang="ru-RU" sz="1600" smtClean="0">
                <a:latin typeface="Arial" charset="0"/>
                <a:cs typeface="Arial" charset="0"/>
              </a:rPr>
              <a:t>2. Антибіотики ароматичного ряду (група левоміцетину).</a:t>
            </a:r>
            <a:br>
              <a:rPr lang="ru-RU" sz="1600" smtClean="0">
                <a:latin typeface="Arial" charset="0"/>
                <a:cs typeface="Arial" charset="0"/>
              </a:rPr>
            </a:br>
            <a:r>
              <a:rPr lang="ru-RU" sz="1600" smtClean="0">
                <a:latin typeface="Arial" charset="0"/>
                <a:cs typeface="Arial" charset="0"/>
              </a:rPr>
              <a:t>3. Антибіотики гетероциклічної структури (пеніциліни, їх напівсинтетичні аналоги; цефалоспорини та ін.)</a:t>
            </a:r>
            <a:br>
              <a:rPr lang="ru-RU" sz="1600" smtClean="0">
                <a:latin typeface="Arial" charset="0"/>
                <a:cs typeface="Arial" charset="0"/>
              </a:rPr>
            </a:br>
            <a:r>
              <a:rPr lang="ru-RU" sz="1600" smtClean="0">
                <a:latin typeface="Arial" charset="0"/>
                <a:cs typeface="Arial" charset="0"/>
              </a:rPr>
              <a:t>4. Антибіотики глікозидної будови:</a:t>
            </a:r>
            <a:br>
              <a:rPr lang="ru-RU" sz="1600" smtClean="0">
                <a:latin typeface="Arial" charset="0"/>
                <a:cs typeface="Arial" charset="0"/>
              </a:rPr>
            </a:br>
            <a:r>
              <a:rPr lang="ru-RU" sz="1600" smtClean="0">
                <a:latin typeface="Arial" charset="0"/>
                <a:cs typeface="Arial" charset="0"/>
              </a:rPr>
              <a:t>- стрептоміцини;</a:t>
            </a:r>
            <a:br>
              <a:rPr lang="ru-RU" sz="1600" smtClean="0">
                <a:latin typeface="Arial" charset="0"/>
                <a:cs typeface="Arial" charset="0"/>
              </a:rPr>
            </a:br>
            <a:r>
              <a:rPr lang="ru-RU" sz="1600" smtClean="0">
                <a:latin typeface="Arial" charset="0"/>
                <a:cs typeface="Arial" charset="0"/>
              </a:rPr>
              <a:t>- аміноглікозиди (канаміцини, неоміцини, гентаміцини, мономіцини);</a:t>
            </a:r>
            <a:br>
              <a:rPr lang="ru-RU" sz="1600" smtClean="0">
                <a:latin typeface="Arial" charset="0"/>
                <a:cs typeface="Arial" charset="0"/>
              </a:rPr>
            </a:br>
            <a:r>
              <a:rPr lang="ru-RU" sz="1600" smtClean="0">
                <a:latin typeface="Arial" charset="0"/>
                <a:cs typeface="Arial" charset="0"/>
              </a:rPr>
              <a:t>- макроліди (еритроміцини й олеандоміцини);</a:t>
            </a:r>
            <a:br>
              <a:rPr lang="ru-RU" sz="1600" smtClean="0">
                <a:latin typeface="Arial" charset="0"/>
                <a:cs typeface="Arial" charset="0"/>
              </a:rPr>
            </a:br>
            <a:r>
              <a:rPr lang="ru-RU" sz="1600" smtClean="0">
                <a:latin typeface="Arial" charset="0"/>
                <a:cs typeface="Arial" charset="0"/>
              </a:rPr>
              <a:t>- анзаміцини (рифаміцини та їх напівсинтетичні аналоги).</a:t>
            </a:r>
            <a:br>
              <a:rPr lang="ru-RU" sz="1600" smtClean="0">
                <a:latin typeface="Arial" charset="0"/>
                <a:cs typeface="Arial" charset="0"/>
              </a:rPr>
            </a:br>
            <a:r>
              <a:rPr lang="ru-RU" sz="1600" smtClean="0">
                <a:latin typeface="Arial" charset="0"/>
                <a:cs typeface="Arial" charset="0"/>
              </a:rPr>
              <a:t>5. Полієнові антибіотики з глікозидоподібною структурою (ністатин, амфотерицин, мікогептин).</a:t>
            </a:r>
            <a:br>
              <a:rPr lang="ru-RU" sz="1600" smtClean="0">
                <a:latin typeface="Arial" charset="0"/>
                <a:cs typeface="Arial" charset="0"/>
              </a:rPr>
            </a:br>
            <a:r>
              <a:rPr lang="ru-RU" sz="1600" smtClean="0">
                <a:latin typeface="Arial" charset="0"/>
                <a:cs typeface="Arial" charset="0"/>
              </a:rPr>
              <a:t>6. Антибіотики поліпептидної будови (граміцидини, поліміксини та ін.).</a:t>
            </a:r>
            <a:br>
              <a:rPr lang="ru-RU" sz="1600" smtClean="0">
                <a:latin typeface="Arial" charset="0"/>
                <a:cs typeface="Arial" charset="0"/>
              </a:rPr>
            </a:br>
            <a:r>
              <a:rPr lang="ru-RU" sz="1600" smtClean="0">
                <a:latin typeface="Arial" charset="0"/>
                <a:cs typeface="Arial" charset="0"/>
              </a:rPr>
              <a:t>7. В окрему групу виділяють протипухлинні антибіотики:</a:t>
            </a:r>
            <a:br>
              <a:rPr lang="ru-RU" sz="1600" smtClean="0">
                <a:latin typeface="Arial" charset="0"/>
                <a:cs typeface="Arial" charset="0"/>
              </a:rPr>
            </a:br>
            <a:r>
              <a:rPr lang="ru-RU" sz="1600" smtClean="0">
                <a:latin typeface="Arial" charset="0"/>
                <a:cs typeface="Arial" charset="0"/>
              </a:rPr>
              <a:t>- похідні ауреолової кислоти;</a:t>
            </a:r>
            <a:br>
              <a:rPr lang="ru-RU" sz="1600" smtClean="0">
                <a:latin typeface="Arial" charset="0"/>
                <a:cs typeface="Arial" charset="0"/>
              </a:rPr>
            </a:br>
            <a:r>
              <a:rPr lang="ru-RU" sz="1600" smtClean="0">
                <a:latin typeface="Arial" charset="0"/>
                <a:cs typeface="Arial" charset="0"/>
              </a:rPr>
              <a:t>- антрацикліни;</a:t>
            </a:r>
            <a:br>
              <a:rPr lang="ru-RU" sz="1600" smtClean="0">
                <a:latin typeface="Arial" charset="0"/>
                <a:cs typeface="Arial" charset="0"/>
              </a:rPr>
            </a:br>
            <a:r>
              <a:rPr lang="ru-RU" sz="1600" smtClean="0">
                <a:latin typeface="Arial" charset="0"/>
                <a:cs typeface="Arial" charset="0"/>
              </a:rPr>
              <a:t>-похідні хінолін-5,8-діону;</a:t>
            </a:r>
            <a:br>
              <a:rPr lang="ru-RU" sz="1600" smtClean="0">
                <a:latin typeface="Arial" charset="0"/>
                <a:cs typeface="Arial" charset="0"/>
              </a:rPr>
            </a:br>
            <a:r>
              <a:rPr lang="ru-RU" sz="1600" smtClean="0">
                <a:latin typeface="Arial" charset="0"/>
                <a:cs typeface="Arial" charset="0"/>
              </a:rPr>
              <a:t>- актиноміцини.</a:t>
            </a:r>
            <a:r>
              <a:rPr lang="ru-RU" sz="1600" smtClean="0"/>
              <a:t/>
            </a:r>
            <a:br>
              <a:rPr lang="ru-RU" sz="1600" smtClean="0"/>
            </a:br>
            <a:endParaRPr lang="ru-RU" sz="1600" smtClean="0">
              <a:latin typeface="Arial" charset="0"/>
              <a:cs typeface="Arial" charset="0"/>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457200" y="274638"/>
            <a:ext cx="8229600" cy="6323012"/>
          </a:xfrm>
        </p:spPr>
        <p:txBody>
          <a:bodyPr/>
          <a:lstStyle/>
          <a:p>
            <a:pPr algn="l" eaLnBrk="1" hangingPunct="1"/>
            <a:r>
              <a:rPr lang="uk-UA" sz="2200" b="1" smtClean="0">
                <a:solidFill>
                  <a:srgbClr val="C00000"/>
                </a:solidFill>
                <a:latin typeface="Arial" charset="0"/>
                <a:cs typeface="Arial" charset="0"/>
              </a:rPr>
              <a:t>Способи добування антибіотиків</a:t>
            </a:r>
            <a:r>
              <a:rPr lang="ru-RU" sz="2200" smtClean="0">
                <a:latin typeface="Arial" charset="0"/>
                <a:cs typeface="Arial" charset="0"/>
              </a:rPr>
              <a:t/>
            </a:r>
            <a:br>
              <a:rPr lang="ru-RU" sz="2200" smtClean="0">
                <a:latin typeface="Arial" charset="0"/>
                <a:cs typeface="Arial" charset="0"/>
              </a:rPr>
            </a:br>
            <a:r>
              <a:rPr lang="uk-UA" sz="2000" smtClean="0">
                <a:latin typeface="Arial" charset="0"/>
                <a:cs typeface="Arial" charset="0"/>
              </a:rPr>
              <a:t>Існуючі способи добування антибіотиків можна поділити на три групи:</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1. Мікробіологічний синтез на основі плісняв (Ре</a:t>
            </a:r>
            <a:r>
              <a:rPr lang="en-US" sz="2000" smtClean="0">
                <a:latin typeface="Arial" charset="0"/>
                <a:cs typeface="Arial" charset="0"/>
              </a:rPr>
              <a:t>n</a:t>
            </a:r>
            <a:r>
              <a:rPr lang="uk-UA" sz="2000" smtClean="0">
                <a:latin typeface="Arial" charset="0"/>
                <a:cs typeface="Arial" charset="0"/>
              </a:rPr>
              <a:t>ісі</a:t>
            </a:r>
            <a:r>
              <a:rPr lang="en-US" sz="2000" smtClean="0">
                <a:latin typeface="Arial" charset="0"/>
                <a:cs typeface="Arial" charset="0"/>
              </a:rPr>
              <a:t>llium</a:t>
            </a:r>
            <a:r>
              <a:rPr lang="uk-UA" sz="2000" smtClean="0">
                <a:latin typeface="Arial" charset="0"/>
                <a:cs typeface="Arial" charset="0"/>
              </a:rPr>
              <a:t>) або променистих (Streptomyces) грибів. Цим способом отримують антибіотики тетрациклінового ряду, природні пеніциліни, антибіотики глікозидної будови, макроліди та ін.</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Добування антибіотиків мікробіологічним синтезом ґрунтується на біосинтезі, який здійснюється в клітині мікроорганізму. Цей метод включає такі основні етапи:</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 підбір високопродуктивних штамів продуцентів;</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 підбір живильного середовища;</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 процес біосинтезу (ферментації);</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 виділення і очистка антибіотика.</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2. Хімічний синтез (левоміцетин і його похідні).</a:t>
            </a:r>
            <a:r>
              <a:rPr lang="ru-RU" sz="2000" smtClean="0">
                <a:latin typeface="Arial" charset="0"/>
                <a:cs typeface="Arial" charset="0"/>
              </a:rPr>
              <a:t/>
            </a:r>
            <a:br>
              <a:rPr lang="ru-RU" sz="2000" smtClean="0">
                <a:latin typeface="Arial" charset="0"/>
                <a:cs typeface="Arial" charset="0"/>
              </a:rPr>
            </a:br>
            <a:r>
              <a:rPr lang="uk-UA" sz="2000" smtClean="0">
                <a:latin typeface="Arial" charset="0"/>
                <a:cs typeface="Arial" charset="0"/>
              </a:rPr>
              <a:t>3. Сполучення мікробіологічного і хімічного синтезу. Для добування напівсинтетичних антибіотиків на основі трансформації молекул природних антибіотиків (напівсинтетичні тетрацикліни, пеніциліни, цефалоспорини та ін.)</a:t>
            </a:r>
            <a:r>
              <a:rPr lang="ru-RU" sz="2200" smtClean="0"/>
              <a:t/>
            </a:r>
            <a:br>
              <a:rPr lang="ru-RU" sz="2200" smtClean="0"/>
            </a:br>
            <a:endParaRPr lang="ru-RU" sz="2200" smtClean="0">
              <a:latin typeface="Arial" charset="0"/>
              <a:cs typeface="Arial" charset="0"/>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a:xfrm>
            <a:off x="457200" y="274638"/>
            <a:ext cx="8229600" cy="6178550"/>
          </a:xfrm>
        </p:spPr>
        <p:txBody>
          <a:bodyPr/>
          <a:lstStyle/>
          <a:p>
            <a:pPr indent="342900" eaLnBrk="1" hangingPunct="1">
              <a:lnSpc>
                <a:spcPts val="1800"/>
              </a:lnSpc>
            </a:pPr>
            <a:r>
              <a:rPr lang="uk-UA" sz="2400" b="1" smtClean="0">
                <a:solidFill>
                  <a:srgbClr val="C00000"/>
                </a:solidFill>
                <a:latin typeface="Arial" charset="0"/>
                <a:ea typeface="Times New Roman" pitchFamily="18" charset="0"/>
                <a:cs typeface="Arial" charset="0"/>
              </a:rPr>
              <a:t>Антибіотики</a:t>
            </a:r>
            <a:r>
              <a:rPr lang="ru-RU" sz="2400" b="1" smtClean="0">
                <a:solidFill>
                  <a:srgbClr val="C00000"/>
                </a:solidFill>
                <a:latin typeface="Arial" charset="0"/>
                <a:ea typeface="Times New Roman" pitchFamily="18" charset="0"/>
                <a:cs typeface="Arial" charset="0"/>
              </a:rPr>
              <a:t> </a:t>
            </a:r>
            <a:r>
              <a:rPr lang="uk-UA" sz="2400" b="1" smtClean="0">
                <a:solidFill>
                  <a:srgbClr val="C00000"/>
                </a:solidFill>
                <a:latin typeface="Arial" charset="0"/>
                <a:ea typeface="Times New Roman" pitchFamily="18" charset="0"/>
                <a:cs typeface="Arial" charset="0"/>
              </a:rPr>
              <a:t>аліциклічної</a:t>
            </a:r>
            <a:r>
              <a:rPr lang="ru-RU" sz="2400" b="1" smtClean="0">
                <a:solidFill>
                  <a:srgbClr val="C00000"/>
                </a:solidFill>
                <a:latin typeface="Arial" charset="0"/>
                <a:ea typeface="Times New Roman" pitchFamily="18" charset="0"/>
                <a:cs typeface="Arial" charset="0"/>
              </a:rPr>
              <a:t> </a:t>
            </a:r>
            <a:r>
              <a:rPr lang="uk-UA" sz="2400" b="1" smtClean="0">
                <a:solidFill>
                  <a:srgbClr val="C00000"/>
                </a:solidFill>
                <a:latin typeface="Arial" charset="0"/>
                <a:ea typeface="Times New Roman" pitchFamily="18" charset="0"/>
                <a:cs typeface="Arial" charset="0"/>
              </a:rPr>
              <a:t>будови і їх напівсинтетичні аналоги (тетрацикліни)</a:t>
            </a:r>
            <a:r>
              <a:rPr lang="ru-RU" sz="2400" b="1" smtClean="0">
                <a:solidFill>
                  <a:srgbClr val="C00000"/>
                </a:solidFill>
                <a:latin typeface="Arial" charset="0"/>
                <a:ea typeface="Calibri" pitchFamily="34" charset="0"/>
                <a:cs typeface="Arial" charset="0"/>
              </a:rPr>
              <a:t/>
            </a:r>
            <a:br>
              <a:rPr lang="ru-RU" sz="2400" b="1" smtClean="0">
                <a:solidFill>
                  <a:srgbClr val="C00000"/>
                </a:solidFill>
                <a:latin typeface="Arial" charset="0"/>
                <a:ea typeface="Calibri" pitchFamily="34" charset="0"/>
                <a:cs typeface="Arial" charset="0"/>
              </a:rPr>
            </a:br>
            <a:r>
              <a:rPr lang="ru-RU" sz="2000" smtClean="0">
                <a:solidFill>
                  <a:srgbClr val="000000"/>
                </a:solidFill>
                <a:latin typeface="Arial" charset="0"/>
                <a:ea typeface="Times New Roman" pitchFamily="18" charset="0"/>
                <a:cs typeface="Arial" charset="0"/>
              </a:rPr>
              <a:t>В основі їх хімічної структури лежить частково гідроване ядро тетрацену (нафтацену):</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a:t>
            </a:r>
            <a:br>
              <a:rPr lang="ru-RU" sz="2000" smtClean="0">
                <a:solidFill>
                  <a:srgbClr val="000000"/>
                </a:solidFill>
                <a:latin typeface="Arial" charset="0"/>
                <a:ea typeface="Times New Roman" pitchFamily="18" charset="0"/>
                <a:cs typeface="Arial" charset="0"/>
              </a:rPr>
            </a:br>
            <a:r>
              <a:rPr lang="ru-RU" sz="2000" smtClean="0">
                <a:solidFill>
                  <a:srgbClr val="000000"/>
                </a:solidFill>
                <a:latin typeface="Arial" charset="0"/>
                <a:ea typeface="Times New Roman" pitchFamily="18" charset="0"/>
                <a:cs typeface="Arial" charset="0"/>
              </a:rPr>
              <a:t/>
            </a:r>
            <a:br>
              <a:rPr lang="ru-RU" sz="2000" smtClean="0">
                <a:solidFill>
                  <a:srgbClr val="000000"/>
                </a:solidFill>
                <a:latin typeface="Arial" charset="0"/>
                <a:ea typeface="Times New Roman" pitchFamily="18" charset="0"/>
                <a:cs typeface="Arial" charset="0"/>
              </a:rPr>
            </a:br>
            <a:r>
              <a:rPr lang="ru-RU" sz="2000" smtClean="0">
                <a:latin typeface="Arial" charset="0"/>
                <a:ea typeface="Calibri" pitchFamily="34" charset="0"/>
                <a:cs typeface="Arial" charset="0"/>
              </a:rPr>
              <a:t/>
            </a:r>
            <a:br>
              <a:rPr lang="ru-RU" sz="2000" smtClean="0">
                <a:latin typeface="Arial" charset="0"/>
                <a:ea typeface="Calibri" pitchFamily="34" charset="0"/>
                <a:cs typeface="Arial" charset="0"/>
              </a:rPr>
            </a:br>
            <a:r>
              <a:rPr lang="ru-RU" sz="2000" smtClean="0">
                <a:solidFill>
                  <a:srgbClr val="000000"/>
                </a:solidFill>
                <a:latin typeface="Arial" charset="0"/>
                <a:ea typeface="Times New Roman" pitchFamily="18" charset="0"/>
                <a:cs typeface="Arial" charset="0"/>
              </a:rPr>
              <a:t> </a:t>
            </a:r>
            <a:r>
              <a:rPr lang="ru-RU" sz="2000" smtClean="0">
                <a:latin typeface="Arial" charset="0"/>
                <a:ea typeface="Calibri" pitchFamily="34" charset="0"/>
                <a:cs typeface="Arial" charset="0"/>
              </a:rPr>
              <a:t/>
            </a:r>
            <a:br>
              <a:rPr lang="ru-RU" sz="2000" smtClean="0">
                <a:latin typeface="Arial" charset="0"/>
                <a:ea typeface="Calibri" pitchFamily="34" charset="0"/>
                <a:cs typeface="Arial" charset="0"/>
              </a:rPr>
            </a:br>
            <a:r>
              <a:rPr lang="ru-RU" sz="2000" smtClean="0">
                <a:latin typeface="Arial" charset="0"/>
                <a:ea typeface="Calibri" pitchFamily="34" charset="0"/>
                <a:cs typeface="Arial" charset="0"/>
              </a:rPr>
              <a:t/>
            </a:r>
            <a:br>
              <a:rPr lang="ru-RU" sz="2000" smtClean="0">
                <a:latin typeface="Arial" charset="0"/>
                <a:ea typeface="Calibri" pitchFamily="34" charset="0"/>
                <a:cs typeface="Arial" charset="0"/>
              </a:rPr>
            </a:br>
            <a:r>
              <a:rPr lang="en-US" sz="2000" smtClean="0">
                <a:solidFill>
                  <a:srgbClr val="000000"/>
                </a:solidFill>
                <a:latin typeface="Arial" charset="0"/>
                <a:ea typeface="Times New Roman" pitchFamily="18" charset="0"/>
                <a:cs typeface="Arial" charset="0"/>
              </a:rPr>
              <a:t>         </a:t>
            </a:r>
            <a:r>
              <a:rPr lang="ru-RU" sz="2000" b="1" smtClean="0">
                <a:solidFill>
                  <a:srgbClr val="000000"/>
                </a:solidFill>
                <a:latin typeface="Arial" charset="0"/>
                <a:ea typeface="Times New Roman" pitchFamily="18" charset="0"/>
                <a:cs typeface="Arial" charset="0"/>
              </a:rPr>
              <a:t>Отримання.</a:t>
            </a:r>
            <a:r>
              <a:rPr lang="en-US" sz="2000" b="1" smtClean="0">
                <a:solidFill>
                  <a:srgbClr val="000000"/>
                </a:solidFill>
                <a:latin typeface="Arial" charset="0"/>
                <a:ea typeface="Times New Roman" pitchFamily="18" charset="0"/>
                <a:cs typeface="Arial" charset="0"/>
              </a:rPr>
              <a:t> </a:t>
            </a:r>
            <a:r>
              <a:rPr lang="ru-RU" sz="2000" smtClean="0">
                <a:solidFill>
                  <a:srgbClr val="000000"/>
                </a:solidFill>
                <a:latin typeface="Arial" charset="0"/>
                <a:ea typeface="Times New Roman" pitchFamily="18" charset="0"/>
                <a:cs typeface="Arial" charset="0"/>
              </a:rPr>
              <a:t>Добувають лікарські речовини антибіотиків тетрациклінового ряду зі штамів:</a:t>
            </a:r>
            <a:r>
              <a:rPr lang="en-US" sz="2000" smtClean="0">
                <a:solidFill>
                  <a:srgbClr val="000000"/>
                </a:solidFill>
                <a:latin typeface="Arial" charset="0"/>
                <a:ea typeface="Times New Roman" pitchFamily="18" charset="0"/>
                <a:cs typeface="Arial" charset="0"/>
              </a:rPr>
              <a:t> </a:t>
            </a:r>
            <a:r>
              <a:rPr lang="en-US" sz="2000" i="1" smtClean="0">
                <a:solidFill>
                  <a:srgbClr val="000000"/>
                </a:solidFill>
                <a:latin typeface="Arial" charset="0"/>
                <a:ea typeface="Times New Roman" pitchFamily="18" charset="0"/>
                <a:cs typeface="Arial" charset="0"/>
              </a:rPr>
              <a:t>Streptomyces rimosus </a:t>
            </a:r>
            <a:r>
              <a:rPr lang="ru-RU" sz="2000" smtClean="0">
                <a:solidFill>
                  <a:srgbClr val="000000"/>
                </a:solidFill>
                <a:latin typeface="Arial" charset="0"/>
                <a:ea typeface="Times New Roman" pitchFamily="18" charset="0"/>
                <a:cs typeface="Arial" charset="0"/>
              </a:rPr>
              <a:t>і</a:t>
            </a:r>
            <a:r>
              <a:rPr lang="en-US" sz="2000" smtClean="0">
                <a:solidFill>
                  <a:srgbClr val="000000"/>
                </a:solidFill>
                <a:latin typeface="Arial" charset="0"/>
                <a:ea typeface="Times New Roman" pitchFamily="18" charset="0"/>
                <a:cs typeface="Arial" charset="0"/>
              </a:rPr>
              <a:t> </a:t>
            </a:r>
            <a:r>
              <a:rPr lang="en-US" sz="2000" i="1" smtClean="0">
                <a:solidFill>
                  <a:srgbClr val="000000"/>
                </a:solidFill>
                <a:latin typeface="Arial" charset="0"/>
                <a:ea typeface="Times New Roman" pitchFamily="18" charset="0"/>
                <a:cs typeface="Arial" charset="0"/>
              </a:rPr>
              <a:t>Streptomyces</a:t>
            </a:r>
            <a:r>
              <a:rPr lang="ru-RU" sz="2000" smtClean="0">
                <a:latin typeface="Arial" charset="0"/>
                <a:ea typeface="Calibri" pitchFamily="34" charset="0"/>
                <a:cs typeface="Arial" charset="0"/>
              </a:rPr>
              <a:t/>
            </a:r>
            <a:br>
              <a:rPr lang="ru-RU" sz="2000" smtClean="0">
                <a:latin typeface="Arial" charset="0"/>
                <a:ea typeface="Calibri" pitchFamily="34" charset="0"/>
                <a:cs typeface="Arial" charset="0"/>
              </a:rPr>
            </a:br>
            <a:r>
              <a:rPr lang="ru-RU" sz="2000" i="1" smtClean="0">
                <a:solidFill>
                  <a:srgbClr val="000000"/>
                </a:solidFill>
                <a:latin typeface="Arial" charset="0"/>
                <a:ea typeface="Times New Roman" pitchFamily="18" charset="0"/>
                <a:cs typeface="Arial" charset="0"/>
              </a:rPr>
              <a:t>aureofaciens.</a:t>
            </a:r>
            <a:r>
              <a:rPr lang="ru-RU" sz="2000" smtClean="0">
                <a:latin typeface="Arial" charset="0"/>
                <a:ea typeface="Calibri" pitchFamily="34" charset="0"/>
                <a:cs typeface="Arial" charset="0"/>
              </a:rPr>
              <a:t/>
            </a:r>
            <a:br>
              <a:rPr lang="ru-RU" sz="2000" smtClean="0">
                <a:latin typeface="Arial" charset="0"/>
                <a:ea typeface="Calibri" pitchFamily="34" charset="0"/>
                <a:cs typeface="Arial" charset="0"/>
              </a:rPr>
            </a:br>
            <a:r>
              <a:rPr lang="ru-RU" sz="2000" smtClean="0">
                <a:solidFill>
                  <a:srgbClr val="000000"/>
                </a:solidFill>
                <a:latin typeface="Arial" charset="0"/>
                <a:ea typeface="Times New Roman" pitchFamily="18" charset="0"/>
                <a:cs typeface="Arial" charset="0"/>
              </a:rPr>
              <a:t>У медичній практиці використовують природні тетрацикліни та їх напівсинтетичні аналоги.</a:t>
            </a:r>
            <a:r>
              <a:rPr lang="ru-RU" sz="1100" smtClean="0">
                <a:ea typeface="Calibri" pitchFamily="34" charset="0"/>
                <a:cs typeface="Times New Roman" pitchFamily="18" charset="0"/>
              </a:rPr>
              <a:t/>
            </a:r>
            <a:br>
              <a:rPr lang="ru-RU" sz="1100" smtClean="0">
                <a:ea typeface="Calibri" pitchFamily="34" charset="0"/>
                <a:cs typeface="Times New Roman" pitchFamily="18" charset="0"/>
              </a:rPr>
            </a:br>
            <a:endParaRPr lang="ru-RU" sz="1400" smtClean="0">
              <a:latin typeface="Arial" charset="0"/>
              <a:cs typeface="Arial" charset="0"/>
            </a:endParaRPr>
          </a:p>
        </p:txBody>
      </p:sp>
      <p:pic>
        <p:nvPicPr>
          <p:cNvPr id="19458" name="Picture 2"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02.gif"/>
          <p:cNvPicPr>
            <a:picLocks noChangeAspect="1" noChangeArrowheads="1"/>
          </p:cNvPicPr>
          <p:nvPr/>
        </p:nvPicPr>
        <p:blipFill>
          <a:blip r:embed="rId2"/>
          <a:srcRect/>
          <a:stretch>
            <a:fillRect/>
          </a:stretch>
        </p:blipFill>
        <p:spPr bwMode="auto">
          <a:xfrm>
            <a:off x="2555875" y="1916113"/>
            <a:ext cx="4319588" cy="1944687"/>
          </a:xfrm>
          <a:prstGeom prst="rect">
            <a:avLst/>
          </a:prstGeom>
          <a:noFill/>
          <a:ln w="9525">
            <a:noFill/>
            <a:miter lim="800000"/>
            <a:headEnd/>
            <a:tailEnd/>
          </a:ln>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457200" y="274638"/>
            <a:ext cx="8229600" cy="5746750"/>
          </a:xfrm>
        </p:spPr>
        <p:txBody>
          <a:bodyPr/>
          <a:lstStyle/>
          <a:p>
            <a:pPr eaLnBrk="1" hangingPunct="1"/>
            <a:r>
              <a:rPr lang="ru-RU" sz="3600" b="1" smtClean="0">
                <a:solidFill>
                  <a:srgbClr val="C00000"/>
                </a:solidFill>
                <a:latin typeface="Arial" charset="0"/>
                <a:cs typeface="Arial" charset="0"/>
              </a:rPr>
              <a:t>Природні тетрацикліни</a:t>
            </a:r>
            <a:r>
              <a:rPr lang="ru-RU" sz="3600" b="1" smtClean="0">
                <a:latin typeface="Arial" charset="0"/>
                <a:cs typeface="Arial" charset="0"/>
              </a:rPr>
              <a:t/>
            </a:r>
            <a:br>
              <a:rPr lang="ru-RU" sz="3600" b="1" smtClean="0">
                <a:latin typeface="Arial" charset="0"/>
                <a:cs typeface="Arial" charset="0"/>
              </a:rPr>
            </a:br>
            <a:r>
              <a:rPr lang="ru-RU" sz="3600" b="1" smtClean="0">
                <a:latin typeface="Arial" charset="0"/>
                <a:cs typeface="Arial" charset="0"/>
              </a:rPr>
              <a:t/>
            </a:r>
            <a:br>
              <a:rPr lang="ru-RU" sz="3600" b="1" smtClean="0">
                <a:latin typeface="Arial" charset="0"/>
                <a:cs typeface="Arial" charset="0"/>
              </a:rPr>
            </a:br>
            <a:r>
              <a:rPr lang="ru-RU" sz="3600" b="1" smtClean="0">
                <a:latin typeface="Arial" charset="0"/>
                <a:cs typeface="Arial" charset="0"/>
              </a:rPr>
              <a:t/>
            </a:r>
            <a:br>
              <a:rPr lang="ru-RU" sz="3600" b="1" smtClean="0">
                <a:latin typeface="Arial" charset="0"/>
                <a:cs typeface="Arial" charset="0"/>
              </a:rPr>
            </a:br>
            <a:r>
              <a:rPr lang="ru-RU" sz="3600" b="1" smtClean="0">
                <a:latin typeface="Arial" charset="0"/>
                <a:cs typeface="Arial" charset="0"/>
              </a:rPr>
              <a:t/>
            </a:r>
            <a:br>
              <a:rPr lang="ru-RU" sz="3600" b="1" smtClean="0">
                <a:latin typeface="Arial" charset="0"/>
                <a:cs typeface="Arial" charset="0"/>
              </a:rPr>
            </a:br>
            <a:r>
              <a:rPr lang="ru-RU" sz="3600" b="1" smtClean="0">
                <a:latin typeface="Arial" charset="0"/>
                <a:cs typeface="Arial" charset="0"/>
              </a:rPr>
              <a:t/>
            </a:r>
            <a:br>
              <a:rPr lang="ru-RU" sz="3600" b="1" smtClean="0">
                <a:latin typeface="Arial" charset="0"/>
                <a:cs typeface="Arial" charset="0"/>
              </a:rPr>
            </a:br>
            <a:r>
              <a:rPr lang="ru-RU" sz="2400" smtClean="0"/>
              <a:t/>
            </a:r>
            <a:br>
              <a:rPr lang="ru-RU" sz="2400" smtClean="0"/>
            </a:br>
            <a:r>
              <a:rPr lang="en-US" sz="2400" b="1" smtClean="0"/>
              <a:t> </a:t>
            </a:r>
            <a:r>
              <a:rPr lang="ru-RU" sz="2400" smtClean="0"/>
              <a:t/>
            </a:r>
            <a:br>
              <a:rPr lang="ru-RU" sz="2400" smtClean="0"/>
            </a:br>
            <a:r>
              <a:rPr lang="ru-RU" sz="2400" smtClean="0">
                <a:latin typeface="Arial" charset="0"/>
                <a:cs typeface="Arial" charset="0"/>
              </a:rPr>
              <a:t> </a:t>
            </a:r>
            <a:br>
              <a:rPr lang="ru-RU" sz="2400" smtClean="0">
                <a:latin typeface="Arial" charset="0"/>
                <a:cs typeface="Arial" charset="0"/>
              </a:rPr>
            </a:br>
            <a:r>
              <a:rPr lang="ru-RU" sz="2400" smtClean="0">
                <a:latin typeface="Arial" charset="0"/>
                <a:cs typeface="Arial" charset="0"/>
              </a:rPr>
              <a:t>  У медичній практиці використовується у вигляді основи або гідрохлориду.</a:t>
            </a:r>
            <a:r>
              <a:rPr lang="ru-RU" sz="2400" smtClean="0"/>
              <a:t/>
            </a:r>
            <a:br>
              <a:rPr lang="ru-RU" sz="2400" smtClean="0"/>
            </a:br>
            <a:endParaRPr lang="ru-RU" sz="2400" smtClean="0">
              <a:latin typeface="Arial" charset="0"/>
              <a:cs typeface="Arial" charset="0"/>
            </a:endParaRPr>
          </a:p>
        </p:txBody>
      </p:sp>
      <p:pic>
        <p:nvPicPr>
          <p:cNvPr id="20482" name="Picture 4"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04.gif"/>
          <p:cNvPicPr>
            <a:picLocks noChangeAspect="1" noChangeArrowheads="1"/>
          </p:cNvPicPr>
          <p:nvPr/>
        </p:nvPicPr>
        <p:blipFill>
          <a:blip r:embed="rId2"/>
          <a:srcRect/>
          <a:stretch>
            <a:fillRect/>
          </a:stretch>
        </p:blipFill>
        <p:spPr bwMode="auto">
          <a:xfrm>
            <a:off x="1908175" y="1557338"/>
            <a:ext cx="5610225" cy="2505075"/>
          </a:xfrm>
          <a:prstGeom prst="rect">
            <a:avLst/>
          </a:prstGeom>
          <a:noFill/>
          <a:ln w="9525">
            <a:noFill/>
            <a:miter lim="800000"/>
            <a:headEnd/>
            <a:tailEnd/>
          </a:ln>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457200" y="274638"/>
            <a:ext cx="8229600" cy="6178550"/>
          </a:xfrm>
        </p:spPr>
        <p:txBody>
          <a:bodyPr/>
          <a:lstStyle/>
          <a:p>
            <a:pPr eaLnBrk="1" hangingPunct="1"/>
            <a:r>
              <a:rPr lang="ru-RU" sz="3200" b="1" smtClean="0">
                <a:solidFill>
                  <a:srgbClr val="C00000"/>
                </a:solidFill>
                <a:latin typeface="Arial" charset="0"/>
                <a:cs typeface="Arial" charset="0"/>
              </a:rPr>
              <a:t>Напівсинтетичні тетрацикліни</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3200" b="1" smtClean="0">
                <a:solidFill>
                  <a:srgbClr val="C00000"/>
                </a:solidFill>
                <a:latin typeface="Arial" charset="0"/>
                <a:cs typeface="Arial" charset="0"/>
              </a:rPr>
              <a:t/>
            </a:r>
            <a:br>
              <a:rPr lang="ru-RU" sz="3200" b="1" smtClean="0">
                <a:solidFill>
                  <a:srgbClr val="C00000"/>
                </a:solidFill>
                <a:latin typeface="Arial" charset="0"/>
                <a:cs typeface="Arial" charset="0"/>
              </a:rPr>
            </a:br>
            <a:r>
              <a:rPr lang="ru-RU" sz="1800" smtClean="0"/>
              <a:t/>
            </a:r>
            <a:br>
              <a:rPr lang="ru-RU" sz="1800" smtClean="0"/>
            </a:br>
            <a:r>
              <a:rPr lang="ru-RU" sz="1800" smtClean="0"/>
              <a:t> </a:t>
            </a:r>
            <a:br>
              <a:rPr lang="ru-RU" sz="1800" smtClean="0"/>
            </a:br>
            <a:r>
              <a:rPr lang="ru-RU" sz="1800" smtClean="0">
                <a:latin typeface="Arial" charset="0"/>
                <a:cs typeface="Arial" charset="0"/>
              </a:rPr>
              <a:t> </a:t>
            </a:r>
            <a:br>
              <a:rPr lang="ru-RU" sz="1800" smtClean="0">
                <a:latin typeface="Arial" charset="0"/>
                <a:cs typeface="Arial" charset="0"/>
              </a:rPr>
            </a:br>
            <a:r>
              <a:rPr lang="ru-RU" sz="1800" b="1" smtClean="0">
                <a:solidFill>
                  <a:srgbClr val="FF0000"/>
                </a:solidFill>
                <a:latin typeface="Arial" charset="0"/>
                <a:cs typeface="Arial" charset="0"/>
              </a:rPr>
              <a:t>Властивості. </a:t>
            </a:r>
            <a:r>
              <a:rPr lang="ru-RU" sz="1800" smtClean="0">
                <a:latin typeface="Arial" charset="0"/>
                <a:cs typeface="Arial" charset="0"/>
              </a:rPr>
              <a:t>Кристалічний порошок жовтого кольору. Гігроскопічний. Легко розчинний у воді, метанолі, помірно розчинний у 96 %-ному спирті, практично нерозчинний в ефірі.</a:t>
            </a:r>
            <a:r>
              <a:rPr lang="ru-RU" sz="1800" smtClean="0"/>
              <a:t/>
            </a:r>
            <a:br>
              <a:rPr lang="ru-RU" sz="1800" smtClean="0"/>
            </a:br>
            <a:endParaRPr lang="ru-RU" sz="1800" smtClean="0">
              <a:latin typeface="Arial" charset="0"/>
              <a:cs typeface="Arial" charset="0"/>
            </a:endParaRPr>
          </a:p>
        </p:txBody>
      </p:sp>
      <p:pic>
        <p:nvPicPr>
          <p:cNvPr id="21506" name="Picture 6"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06.gif"/>
          <p:cNvPicPr>
            <a:picLocks noChangeAspect="1" noChangeArrowheads="1"/>
          </p:cNvPicPr>
          <p:nvPr/>
        </p:nvPicPr>
        <p:blipFill>
          <a:blip r:embed="rId2"/>
          <a:srcRect/>
          <a:stretch>
            <a:fillRect/>
          </a:stretch>
        </p:blipFill>
        <p:spPr bwMode="auto">
          <a:xfrm>
            <a:off x="2057400" y="1484313"/>
            <a:ext cx="5029200" cy="3259137"/>
          </a:xfrm>
          <a:prstGeom prst="rect">
            <a:avLst/>
          </a:prstGeom>
          <a:noFill/>
          <a:ln w="9525">
            <a:noFill/>
            <a:miter lim="800000"/>
            <a:headEnd/>
            <a:tailEnd/>
          </a:ln>
        </p:spPr>
      </p:pic>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a:xfrm>
            <a:off x="457200" y="274638"/>
            <a:ext cx="8229600" cy="5962650"/>
          </a:xfrm>
        </p:spPr>
        <p:txBody>
          <a:bodyPr/>
          <a:lstStyle/>
          <a:p>
            <a:pPr algn="l" eaLnBrk="1" hangingPunct="1">
              <a:lnSpc>
                <a:spcPts val="1800"/>
              </a:lnSpc>
            </a:pPr>
            <a:r>
              <a:rPr lang="ru-RU" sz="3200" b="1" smtClean="0">
                <a:solidFill>
                  <a:srgbClr val="C00000"/>
                </a:solidFill>
                <a:latin typeface="Arial" charset="0"/>
                <a:ea typeface="Times New Roman" pitchFamily="18" charset="0"/>
                <a:cs typeface="Arial" charset="0"/>
              </a:rPr>
              <a:t>                     Ідентифікація:</a:t>
            </a:r>
            <a:br>
              <a:rPr lang="ru-RU" sz="3200" b="1" smtClean="0">
                <a:solidFill>
                  <a:srgbClr val="C00000"/>
                </a:solidFill>
                <a:latin typeface="Arial" charset="0"/>
                <a:ea typeface="Times New Roman" pitchFamily="18" charset="0"/>
                <a:cs typeface="Arial" charset="0"/>
              </a:rPr>
            </a:br>
            <a:r>
              <a:rPr lang="ru-RU" sz="3200" b="1" smtClean="0">
                <a:solidFill>
                  <a:srgbClr val="C00000"/>
                </a:solidFill>
                <a:latin typeface="Arial" charset="0"/>
                <a:ea typeface="Times New Roman" pitchFamily="18" charset="0"/>
                <a:cs typeface="Arial" charset="0"/>
              </a:rPr>
              <a:t/>
            </a:r>
            <a:br>
              <a:rPr lang="ru-RU" sz="3200" b="1" smtClean="0">
                <a:solidFill>
                  <a:srgbClr val="C00000"/>
                </a:solidFill>
                <a:latin typeface="Arial" charset="0"/>
                <a:ea typeface="Times New Roman" pitchFamily="18" charset="0"/>
                <a:cs typeface="Arial" charset="0"/>
              </a:rPr>
            </a:br>
            <a:r>
              <a:rPr lang="ru-RU" sz="1800" smtClean="0">
                <a:latin typeface="Arial" charset="0"/>
                <a:ea typeface="Calibri" pitchFamily="34" charset="0"/>
                <a:cs typeface="Arial" charset="0"/>
              </a:rPr>
              <a:t/>
            </a:r>
            <a:br>
              <a:rPr lang="ru-RU" sz="1800" smtClean="0">
                <a:latin typeface="Arial" charset="0"/>
                <a:ea typeface="Calibri" pitchFamily="34" charset="0"/>
                <a:cs typeface="Arial" charset="0"/>
              </a:rPr>
            </a:br>
            <a:r>
              <a:rPr lang="ru-RU" sz="1800" smtClean="0">
                <a:solidFill>
                  <a:srgbClr val="000000"/>
                </a:solidFill>
                <a:latin typeface="Arial" charset="0"/>
                <a:ea typeface="Times New Roman" pitchFamily="18" charset="0"/>
                <a:cs typeface="Arial" charset="0"/>
              </a:rPr>
              <a:t>1. Методом тонкошарової хроматографії.</a:t>
            </a:r>
            <a:br>
              <a:rPr lang="ru-RU" sz="1800" smtClean="0">
                <a:solidFill>
                  <a:srgbClr val="000000"/>
                </a:solidFill>
                <a:latin typeface="Arial" charset="0"/>
                <a:ea typeface="Times New Roman" pitchFamily="18" charset="0"/>
                <a:cs typeface="Arial" charset="0"/>
              </a:rPr>
            </a:br>
            <a:r>
              <a:rPr lang="ru-RU" sz="1800" smtClean="0">
                <a:latin typeface="Arial" charset="0"/>
                <a:ea typeface="Calibri" pitchFamily="34" charset="0"/>
                <a:cs typeface="Arial" charset="0"/>
              </a:rPr>
              <a:t/>
            </a:r>
            <a:br>
              <a:rPr lang="ru-RU" sz="1800" smtClean="0">
                <a:latin typeface="Arial" charset="0"/>
                <a:ea typeface="Calibri" pitchFamily="34" charset="0"/>
                <a:cs typeface="Arial" charset="0"/>
              </a:rPr>
            </a:br>
            <a:r>
              <a:rPr lang="ru-RU" sz="1800" smtClean="0">
                <a:solidFill>
                  <a:srgbClr val="000000"/>
                </a:solidFill>
                <a:latin typeface="Arial" charset="0"/>
                <a:ea typeface="Times New Roman" pitchFamily="18" charset="0"/>
                <a:cs typeface="Arial" charset="0"/>
              </a:rPr>
              <a:t>2. За появленням жовтого забарвлення</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при взаємодії з кислотою сульфатною</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концентрованою.</a:t>
            </a:r>
            <a:br>
              <a:rPr lang="ru-RU" sz="1800" smtClean="0">
                <a:solidFill>
                  <a:srgbClr val="000000"/>
                </a:solidFill>
                <a:latin typeface="Arial" charset="0"/>
                <a:ea typeface="Times New Roman" pitchFamily="18" charset="0"/>
                <a:cs typeface="Arial" charset="0"/>
              </a:rPr>
            </a:br>
            <a:r>
              <a:rPr lang="ru-RU" sz="1800" smtClean="0">
                <a:latin typeface="Arial" charset="0"/>
                <a:ea typeface="Calibri" pitchFamily="34" charset="0"/>
                <a:cs typeface="Arial" charset="0"/>
              </a:rPr>
              <a:t/>
            </a:r>
            <a:br>
              <a:rPr lang="ru-RU" sz="1800" smtClean="0">
                <a:latin typeface="Arial" charset="0"/>
                <a:ea typeface="Calibri" pitchFamily="34" charset="0"/>
                <a:cs typeface="Arial" charset="0"/>
              </a:rPr>
            </a:br>
            <a:r>
              <a:rPr lang="ru-RU" sz="1800" smtClean="0">
                <a:solidFill>
                  <a:srgbClr val="000000"/>
                </a:solidFill>
                <a:latin typeface="Arial" charset="0"/>
                <a:ea typeface="Times New Roman" pitchFamily="18" charset="0"/>
                <a:cs typeface="Arial" charset="0"/>
              </a:rPr>
              <a:t>3. Субстанція дає характерну реакцію на хлориди.</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latin typeface="Arial" charset="0"/>
                <a:ea typeface="Calibri" pitchFamily="34" charset="0"/>
                <a:cs typeface="Arial" charset="0"/>
              </a:rPr>
              <a:t/>
            </a:r>
            <a:br>
              <a:rPr lang="ru-RU" sz="1800" smtClean="0">
                <a:latin typeface="Arial" charset="0"/>
                <a:ea typeface="Calibri" pitchFamily="34" charset="0"/>
                <a:cs typeface="Arial" charset="0"/>
              </a:rPr>
            </a:br>
            <a:r>
              <a:rPr lang="ru-RU" sz="1800" b="1" smtClean="0">
                <a:solidFill>
                  <a:srgbClr val="FF0000"/>
                </a:solidFill>
                <a:latin typeface="Arial" charset="0"/>
                <a:ea typeface="Times New Roman" pitchFamily="18" charset="0"/>
                <a:cs typeface="Arial" charset="0"/>
              </a:rPr>
              <a:t>Кількісне визначення.</a:t>
            </a:r>
            <a:r>
              <a:rPr lang="ru-RU" sz="1800" b="1" smtClean="0">
                <a:solidFill>
                  <a:srgbClr val="000000"/>
                </a:solidFill>
                <a:latin typeface="Arial" charset="0"/>
                <a:ea typeface="Times New Roman" pitchFamily="18" charset="0"/>
                <a:cs typeface="Arial" charset="0"/>
              </a:rPr>
              <a:t> </a:t>
            </a:r>
            <a:r>
              <a:rPr lang="ru-RU" sz="1800" smtClean="0">
                <a:solidFill>
                  <a:srgbClr val="000000"/>
                </a:solidFill>
                <a:latin typeface="Arial" charset="0"/>
                <a:ea typeface="Times New Roman" pitchFamily="18" charset="0"/>
                <a:cs typeface="Arial" charset="0"/>
              </a:rPr>
              <a:t>Метод рідинної</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хроматографії.</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solidFill>
                  <a:srgbClr val="000000"/>
                </a:solidFill>
                <a:latin typeface="Arial" charset="0"/>
                <a:ea typeface="Times New Roman" pitchFamily="18" charset="0"/>
                <a:cs typeface="Arial" charset="0"/>
              </a:rPr>
              <a:t/>
            </a:r>
            <a:br>
              <a:rPr lang="ru-RU" sz="1800" smtClean="0">
                <a:solidFill>
                  <a:srgbClr val="000000"/>
                </a:solidFill>
                <a:latin typeface="Arial" charset="0"/>
                <a:ea typeface="Times New Roman" pitchFamily="18" charset="0"/>
                <a:cs typeface="Arial" charset="0"/>
              </a:rPr>
            </a:br>
            <a:r>
              <a:rPr lang="ru-RU" sz="1800" smtClean="0">
                <a:ea typeface="Calibri" pitchFamily="34" charset="0"/>
                <a:cs typeface="Times New Roman" pitchFamily="18" charset="0"/>
              </a:rPr>
              <a:t/>
            </a:r>
            <a:br>
              <a:rPr lang="ru-RU" sz="1800" smtClean="0">
                <a:ea typeface="Calibri" pitchFamily="34" charset="0"/>
                <a:cs typeface="Times New Roman" pitchFamily="18" charset="0"/>
              </a:rPr>
            </a:br>
            <a:endParaRPr lang="ru-RU" sz="1800" smtClean="0">
              <a:latin typeface="Arial" charset="0"/>
              <a:cs typeface="Arial" charset="0"/>
            </a:endParaRPr>
          </a:p>
        </p:txBody>
      </p:sp>
      <p:pic>
        <p:nvPicPr>
          <p:cNvPr id="22530" name="Picture 8" descr="http://intranet.tdmu.edu.ua/data/kafedra/internal/pharma_2/classes_stud/uk/pharm/tpkz/ptn/%D0%A4%D0%B0%D1%80%D0%BC%D0%B0%D1%86%D0%B5%D0%B2%D1%82%D0%B8%D1%87%D0%BD%D0%B0%20%D1%96%20%D0%BA%D0%BE%D1%81%D0%BC%D0%B5%D1%82%D0%B8%D1%87%D0%BD%D0%B0%20%D1%85%D1%96%D0%BC%D1%96%D1%8F/5_%D0%BA%D1%83%D1%80%D1%81/04%20%D0%90%D0%BD%D1%82%D0%B8%D0%B1%D1%96%D0%BE%D1%82%D0%B8%D0%BA%D0%B8%20%D0%B0%D0%BB%D1%96%D1%86%D0%B8%D0%BA%D0%BB%D1%96%D1%87%D0%BD%D0%BE%D0%B3%D0%BE%20%D1%82%D0%B0%20%D0%B0%D1%80%D0%BE%D0%BC%D0%B0%D1%82%D0%B8%D1%87%D0%BD%D0%BE%D0%B3%D0%BE%20%D1%80%D1%8F%D0%B4%D1%96%D0%B2.files/image008.gif"/>
          <p:cNvPicPr>
            <a:picLocks noChangeAspect="1" noChangeArrowheads="1"/>
          </p:cNvPicPr>
          <p:nvPr/>
        </p:nvPicPr>
        <p:blipFill>
          <a:blip r:embed="rId2"/>
          <a:srcRect/>
          <a:stretch>
            <a:fillRect/>
          </a:stretch>
        </p:blipFill>
        <p:spPr bwMode="auto">
          <a:xfrm>
            <a:off x="3563938" y="4724400"/>
            <a:ext cx="5472112" cy="1944688"/>
          </a:xfrm>
          <a:prstGeom prst="rect">
            <a:avLst/>
          </a:prstGeom>
          <a:noFill/>
          <a:ln w="9525">
            <a:noFill/>
            <a:miter lim="800000"/>
            <a:headEnd/>
            <a:tailEnd/>
          </a:ln>
        </p:spPr>
      </p:pic>
    </p:spTree>
  </p:cSld>
  <p:clrMapOvr>
    <a:masterClrMapping/>
  </p:clrMapOvr>
  <p:transition spd="slow">
    <p:fad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1510</Words>
  <Application>Microsoft Office PowerPoint</Application>
  <PresentationFormat>Экран (4:3)</PresentationFormat>
  <Paragraphs>32</Paragraphs>
  <Slides>26</Slides>
  <Notes>1</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26</vt:i4>
      </vt:variant>
    </vt:vector>
  </HeadingPairs>
  <TitlesOfParts>
    <vt:vector size="30" baseType="lpstr">
      <vt:lpstr>Arial</vt:lpstr>
      <vt:lpstr>Calibri</vt:lpstr>
      <vt:lpstr>Times New Roman</vt:lpstr>
      <vt:lpstr>Тема Office</vt:lpstr>
      <vt:lpstr>Антибіотики                </vt:lpstr>
      <vt:lpstr>План</vt:lpstr>
      <vt:lpstr>Вступ Антибіотики - це хіміотерапевтичні речовини, які продукуються різноманітними мікроорганізмами, рослинами, тваринами в процесі їх життєдіяльності, а також їх синтетичні аналоги і похідні, що мають здатність убивати чи вибірково пригнічувати ріст збудників захворювань (бактерій, вірусів, грибів, найпростіших) або затримувати розвиток злоякісних пухлин. Явище антагонізму мікроорганізмів відкрив Л. Пастер у 80-ті роки XIX сторіччя, вивчаючи властивості плісняви роду Репісіlliит notation. Англійський вчений А. Флемінг у 1928 році виявив у плісняви антибіотичні властивості. Чистий антибіотик - пеніцилін - виділили вчені X. Флорі й Дж. Чейн у 1934-1940 роках. </vt:lpstr>
      <vt:lpstr>                                Класифікація антибіотиків Існує декілька принципів класификації антибіотиків: - за видами продуценту; - залежно від характеру біологічної дії; - за хімічною структурою. Найбільш досконала - хімічна класифікація: 1. Антибіотики аліциклічної будови (група тетрациклінів, їх напівсинтетичні аналоги та ін.). 2. Антибіотики ароматичного ряду (група левоміцетину). 3. Антибіотики гетероциклічної структури (пеніциліни, їх напівсинтетичні аналоги; цефалоспорини та ін.) 4. Антибіотики глікозидної будови: - стрептоміцини; - аміноглікозиди (канаміцини, неоміцини, гентаміцини, мономіцини); - макроліди (еритроміцини й олеандоміцини); - анзаміцини (рифаміцини та їх напівсинтетичні аналоги). 5. Полієнові антибіотики з глікозидоподібною структурою (ністатин, амфотерицин, мікогептин). 6. Антибіотики поліпептидної будови (граміцидини, поліміксини та ін.). 7. В окрему групу виділяють протипухлинні антибіотики: - похідні ауреолової кислоти; - антрацикліни; -похідні хінолін-5,8-діону; - актиноміцини. </vt:lpstr>
      <vt:lpstr>Способи добування антибіотиків Існуючі способи добування антибіотиків можна поділити на три групи: 1. Мікробіологічний синтез на основі плісняв (Реnісіllium) або променистих (Streptomyces) грибів. Цим способом отримують антибіотики тетрациклінового ряду, природні пеніциліни, антибіотики глікозидної будови, макроліди та ін. Добування антибіотиків мікробіологічним синтезом ґрунтується на біосинтезі, який здійснюється в клітині мікроорганізму. Цей метод включає такі основні етапи: - підбір високопродуктивних штамів продуцентів; - підбір живильного середовища; - процес біосинтезу (ферментації); - виділення і очистка антибіотика. 2. Хімічний синтез (левоміцетин і його похідні). 3. Сполучення мікробіологічного і хімічного синтезу. Для добування напівсинтетичних антибіотиків на основі трансформації молекул природних антибіотиків (напівсинтетичні тетрацикліни, пеніциліни, цефалоспорини та ін.) </vt:lpstr>
      <vt:lpstr>Антибіотики аліциклічної будови і їх напівсинтетичні аналоги (тетрацикліни) В основі їх хімічної структури лежить частково гідроване ядро тетрацену (нафтацену):        *               Отримання. Добувають лікарські речовини антибіотиків тетрациклінового ряду зі штамів: Streptomyces rimosus і Streptomyces aureofaciens. У медичній практиці використовують природні тетрацикліни та їх напівсинтетичні аналоги. </vt:lpstr>
      <vt:lpstr>Природні тетрацикліни            У медичній практиці використовується у вигляді основи або гідрохлориду. </vt:lpstr>
      <vt:lpstr>Напівсинтетичні тетрацикліни            Властивості. Кристалічний порошок жовтого кольору. Гігроскопічний. Легко розчинний у воді, метанолі, помірно розчинний у 96 %-ному спирті, практично нерозчинний в ефірі. </vt:lpstr>
      <vt:lpstr>                     Ідентифікація:   1. Методом тонкошарової хроматографії.  2. За появленням жовтого забарвлення   при взаємодії з кислотою сульфатною   концентрованою.  3. Субстанція дає характерну реакцію на хлориди.   Кількісне визначення. Метод рідинної   хроматографії.    </vt:lpstr>
      <vt:lpstr>Зберігання. У сухому, захищеному від світла місці при кімнатній температурі, в склянках із темного скла. При зберіганні антибіотиків групи тетрацикліну спостерігається зміна кольору - потемніння в результаті утворення домішок ангідротетрацикліну і 4-епіангідротетрацикліну та продуктів їх перетворення. Ці речовини більш токсичні, ніж вихідні лікарські засоби. Водні розчини солей лікарських речовин тетрациклінового ряду поступово мутніють внаслідок випадіння основ. У слабокислому середовищі розчини гідрохлоридів відносно стійкі, але в розчинах кислот і лугів вони легко руйнуються. Наприклад, у лужному середовищі утворюються ізотетрациклінові похідні: </vt:lpstr>
      <vt:lpstr>Застосування. Лікарські засоби тетрациклінового ряду використовуються як антибіотики широкого спектру дії при пневмонії, дизентерії, гонореї, тифі та інших інфекційних захворювань. Призначають зазвичай всередину у вигляді таблеток, капсул, суспензій, рідше для внутрішньом'язових ін'єкцій. Зовнішньо — у вигляді мазей для лікування опіків, флегмон і очних захворюваннях. </vt:lpstr>
      <vt:lpstr>Побічна дія. Утворюють комплекси з іонами Кальцію, Феруму і тому можуть відкладатися в кістках, емалі зубів. Через це не рекомендують прийом тетрациклінів дітям і вагітним жінкам. При прийомі цих лікарських засобів не слід вживати молочні продукти, препарати Феруму й антациди, які містять солі Алюмінію, Магнію, Кальцію. Напівсинтетичні тетрацикліни менш токсичні, бо швидше всмоктуються і швидше виводяться з організму. </vt:lpstr>
      <vt:lpstr>Антибіотики ароматичного ряду У медичній практиці з антибіотиків, які мають ароматичну структуру, застосовуюється левоміцетин, або хлорамфенікол, який було виділено в 1947 році з культуральної рідини актиноміцета Streptomyces venezuelae, а в 1949 році встановлено його хімічну структуру. Левоміцетин був першим антибіотиком, який почали добувати хімічним синтезом, у той час як більшість антибіотиків добувають біосинтезом. Як лікарські засоби використовують левоміцетин, левоміцетину стеарат, левоміцетину сукцинат розчинний.   </vt:lpstr>
      <vt:lpstr> Молекула левоміцетину має 2 асиметричних атоми Карбону, і тому можливо існування чотирьох ізомерів: D- і L-mpeo-, D- і L-epumpo-,  які відрізняються просторовим розташуванням функціональних груп:         Цей вид ізомерії спостерігається також в ефедрині. Левоміцетин є лівообертальним трео-ізомером D ряду. Суміш D(-) і L(+) трео-ізомерів левоміцетину - це рацемат, оптично неактивна речовина, відома під назвою синтоміцин (має 50 % фізіологічної активності левоміцетину). Еритроформи в медицині не використовуються, оскільки є токсичними речовинами.  </vt:lpstr>
      <vt:lpstr>Добування. Левоміцетин синтезують з п-нітроацетофенону, виділяючи на певних етапах синтезу необхідні ізомери:        </vt:lpstr>
      <vt:lpstr>Властивості. Левоміцетин і його стеарат - це білі з жовтуватим або жовтувато-зеленим відтінком кристалічні речовини без запаху. Левоміцетину сукцинат розчинний - біла або з ледь жовтуватим відтінком пориста маса зі слабким специфічним запахом. Левоміцетин гіркий на смак. Малорозчинний у воді, легкорозчинний у спирті. Левоміцетину сукцинат розчинний - гіркий на смак. Дуже легко розчинний у воді, малорозчинний у спирті, гігроскопічний. Левоміцетину стеарат не має смаку. Практично нерозчинний у воді, важкорозчинний у спирті, у всіх розчинниках утворює мутні розчини. 5 %-ні розчини в спирті мають питоме обертання: від +18° до + 21° (левоміцетин) і від +15° до +20° (левоміцетину стеарат), від             -11 до -12,6° (левоміцетину сукцинат у суміші метанолу, води і кислоти хлоридної). </vt:lpstr>
      <vt:lpstr>Ідентифікація:   1. За фізико-хімічними константами: температура плавлення, ІЧ- та УФ-спектроскопія, тонкошарова хроматографія.  2. Використовують реакції гідролітичного розщеплення в кислому або лужному середовищі з подальшою ідентифікацією утворених продуктів. Так, при нагріванні левоміцетину з розчином натрію гідроксиду спочатку виникає жовте забарвлення, що переходить у червоно-оранжеве (внаслідок утворення ацинітроформи), а при подальшому нагріванні утворюється цегляно-червоний осад і з'являється запах амоніаку:      </vt:lpstr>
      <vt:lpstr>        3. Левоміцетину стеарат при нагріванні з кислотою хлоридною концентрованою гідролізується - утворюється стеаринова кислота, яка спливає на поверхню у вигляді маслянистих крапель, які тверднуть при охолодженні:   </vt:lpstr>
      <vt:lpstr>4. За реакцією утворення азобарвника червоного кольору, після відновлення нітрогрупи до аміногрупи з подальшим діазотуванням і азо- сполученням:        </vt:lpstr>
      <vt:lpstr>5. В експрес-аналізі використовують реакцію левоміцетину з купруму (II) сульфатом у лужному середовищі в присутності н-бутанолу - спиртовий шар забарвлюється в синьо-фіолетовий колір внаслідок утворення комплексної солі, яка, за припущенням, має таку структуру:   </vt:lpstr>
      <vt:lpstr>             Кількісне визначення. 1. Нітритометрія після попереднього відновлення нітрогрупи до аміногрупи цинковим пилом у кислому середовищі, s = 1 :        2. Метод рідинної хроматографії. 3. Спектрофотометрія при X = 278 нм (левоміцетин), 272 нм (левоміцетину стеарат) і 275 нм (левоміцетину сукцинат розчинний). 4. Куприметрія, пряме титрування. Метод ґрунтується на утворенні розчинної комплексної сполуки левоміцетину з купруму (II) сульфатом у лужному середовищі (див. ідентифікацію). Титрант-0,01М розчин купруму (II) сульфату (свіжоприготований),індикатор - мурексид. Титрування ведуть від фіолетового до коричнево-червоного забарвлення, однакового із забарвленням контрольного досліду, s = 2. </vt:lpstr>
      <vt:lpstr>5. Куприйодометрія, пряме титрування за замісником. До розчину левоміцетину у лужному середовищі додають розчин купруму (II) сульфату. Осад купруму(II) гідроксиду відфільтровують, у фільтраті розчинний купри-левоміцетиновий комплекс руйнують дією кислоти сульфатної з утворенням еквівалентної кількості купруму (II) сульфату, яку визначають йодометрично, індикатор - крохмаль, s = 2. Паралельно проводять контрольний дослід: </vt:lpstr>
      <vt:lpstr>6. Аргентометрія або меркуриметрія. Методи грунтуються на окисненні левоміцетину водню пероксидом у лужному середовищі, в результаті якого утворюються 2 молекули натрію хлориду, котрі визначають аргентометрично за Фольгардом або меркуриметрично з індикатором дифенілкарбазидом, s = 1/2. 7. Фотоколориметрія за утворенням азобарвника після відновлення нітрогрупи до аміногрупи з подальшим діазотуванням і азосполучєнням. 8. Йодометрія. Метод ґрунтується на окисненні продуктів лужного гідролізу левоміцетину. Експериментально встановлено, що s = 1/3. 9. Броматометрія, зворотне титрування, s= 1,5. 10. Ацидиметрія у неводному середовищі після кислотного гідролізу, s = 1 . </vt:lpstr>
      <vt:lpstr>Зберігання. У добре закупореній тарі, у склянках із темного скла. Застосування. Левоміцетин належить до антибіотиків широкого спектру дії, застосовуюється для лікування дизентерії, пневмонії, коклюшу, черевного тифу та інших інфекційних захворювань. Курс лікування 8-10 днів. В дитячій практиці використовують левоміцетину стеарат, який не має гіркого смаку. Побічні ефекти. Порушує функцію кровотворних органів, тому при лікуванні левоміцетином необхідний аналіз крові. Може викликати дисбактеріоз. </vt:lpstr>
      <vt:lpstr>Висновок 1. Антибіотики -органічні речовини, що синтезуються мікроорганізмами в природі для захисту від інтервенції інших видів мікроорганізмів, та володіють здатністю пригнічувати розвиток, або вбивати цих мікробів. Як правило, антибіотики виділяють з живих бактерій або грибів.  2. Існує також велика кількість напівсинтетичних антибіотиків, які відрізняються модифікаціями функціональних груп природних антибіотиків. Такі модифіковані сполуки часто ефективніші, або стійкіші до нейтралізації, що виникає внаслідок набутої мікроорганізмами резистентності. 3. За хімічною структурою антибіотики об'єднують різноманітні групи сполук. Зокрема, сполуки, що блокують біосинтез білка на рибосомах; сполуки, що утворюють іоно-проникні канали у плазматичній мембрані, та ін. </vt:lpstr>
      <vt:lpstr>                                                 ЛІТЕРАТУРА  1. Державна фармакопея України.-1-у вид.-Х.:РІРЕГ, 2001.-556с.  2. Державна фармакопея України.-1-у вид. Доповнення 1.-Х.:РІРЕГ, 2004.-494 с.  3. Беликов В.Г. Фармацевтическая химия.-В 2 ч. Ч.I. Общая фармацевтическая химия: Учебник для фар мац. ин-тов и фак. мед. ин-тов.-М.:Высшая школа, 1993.-432 с.  4. Беликов В.Г. Фармацевтическая химия.-В 2 ч. Ч.I. Специальная фармацевтическая химия: Учебник для фар мац. ин-тов и фак. мед. ин-тов.- Пятигорск, 1996.-608 с.  5. Беликов В.Г. Фармацевтическая химия.- М.:Медицина, 1986.-768 с.  6. Мелентьева Г.А. Фармацевтическая химия.-В 2-х т.-М.: Медицина, 1976.-Т.I.- 780 с., Т.II.-827 с.  7. Туркевич М. Фармацевтична хімія.-К.: Вища школа, 1973.-495 с.  8. Н.П. Максютина, Ф.Е. Каган, Л.А. Кириченко и Ф.А. Митченко. Методы анализа лекарств.-К.: Здоров'я, 1984.-224 с.  9. Машковский М.Д. Лекарственные средства-Харьков: Торсинг, 1997-2 т.-13-е изд. Т.I.-560 с., Т.II.-592 с.  10. А.А. Зайцев, О.И. Карпов, Ю.Д.Игнатов. Современные антибиотикию.- Институт фармакологии Санкт- Петербургского государственного медицинского Университета им.акад. И.П.Павлова, РМЖ.т.18, № 2: Россия, 2010.-56 с.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Customer</cp:lastModifiedBy>
  <cp:revision>28</cp:revision>
  <dcterms:created xsi:type="dcterms:W3CDTF">2019-09-22T05:37:34Z</dcterms:created>
  <dcterms:modified xsi:type="dcterms:W3CDTF">2020-10-15T06:17:52Z</dcterms:modified>
</cp:coreProperties>
</file>