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69" r:id="rId3"/>
    <p:sldId id="276" r:id="rId4"/>
    <p:sldId id="274" r:id="rId5"/>
    <p:sldId id="287" r:id="rId6"/>
    <p:sldId id="257" r:id="rId7"/>
    <p:sldId id="273" r:id="rId8"/>
    <p:sldId id="288" r:id="rId9"/>
    <p:sldId id="289" r:id="rId10"/>
    <p:sldId id="258" r:id="rId11"/>
    <p:sldId id="278" r:id="rId12"/>
    <p:sldId id="259" r:id="rId13"/>
    <p:sldId id="283" r:id="rId14"/>
    <p:sldId id="285" r:id="rId15"/>
    <p:sldId id="282" r:id="rId16"/>
    <p:sldId id="260" r:id="rId17"/>
    <p:sldId id="279" r:id="rId18"/>
    <p:sldId id="290" r:id="rId19"/>
    <p:sldId id="262" r:id="rId20"/>
    <p:sldId id="265" r:id="rId21"/>
    <p:sldId id="263" r:id="rId22"/>
    <p:sldId id="264" r:id="rId23"/>
    <p:sldId id="280" r:id="rId24"/>
    <p:sldId id="275" r:id="rId25"/>
    <p:sldId id="268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2016362"/>
            <a:ext cx="8136904" cy="1829761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 системи початкової освіти. </a:t>
            </a:r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b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680520" cy="1224136"/>
          </a:xfrm>
        </p:spPr>
        <p:txBody>
          <a:bodyPr>
            <a:normAutofit/>
          </a:bodyPr>
          <a:lstStyle/>
          <a:p>
            <a:endParaRPr lang="uk-UA" sz="2400" dirty="0"/>
          </a:p>
          <a:p>
            <a:pPr algn="l"/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30" y="3284984"/>
            <a:ext cx="27241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92326"/>
            <a:ext cx="2619375" cy="1752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2923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7808" y="404664"/>
            <a:ext cx="8568952" cy="6192688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обов’язково працюють у групах.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чого роблять руками.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праці спільні для дівчаток і хлопців.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триває в початковій школі -45 хв., у старшій - 75 хвилин.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Дзвінків немає.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дається на початку занять, після великої перерви та коли треба йти зі школи (мотивація дітей до особистого контролю).</a:t>
            </a: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56" y="3501008"/>
            <a:ext cx="4691804" cy="264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8" y="4276566"/>
            <a:ext cx="3457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3881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nd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35824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9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746643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кожної дитини є своя шафка.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завантаженості стін різноманітними стендами.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 стоять пуфи.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школах є розмальовки та комікси.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3505440" cy="19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039721" cy="27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4598"/>
            <a:ext cx="3505440" cy="27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svita.ua/doc/images/news/553/55335/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836712"/>
            <a:ext cx="6810402" cy="52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24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svita.ua/doc/images/news/553/55335/3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72" y="1844824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завішані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br>
              <a:rPr lang="uk-UA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s://osvita.ua/doc/images/news/553/55335/1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6810402" cy="47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41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674635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обіди безкоштовні і однакові.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 післяобідня прогулянка на вулиці.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800"/>
            <a:ext cx="415882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7" y="1385592"/>
            <a:ext cx="3732195" cy="209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16966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snova.com.ua/UserFiles/Image/10(5).jpg"/>
          <p:cNvPicPr>
            <a:picLocks/>
          </p:cNvPicPr>
          <p:nvPr/>
        </p:nvPicPr>
        <p:blipFill>
          <a:blip r:embed="rId2"/>
          <a:srcRect t="16326" b="16326"/>
          <a:stretch>
            <a:fillRect/>
          </a:stretch>
        </p:blipFill>
        <p:spPr bwMode="auto">
          <a:xfrm>
            <a:off x="611560" y="1340768"/>
            <a:ext cx="778674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404664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обід</a:t>
            </a:r>
          </a:p>
        </p:txBody>
      </p:sp>
    </p:spTree>
    <p:extLst>
      <p:ext uri="{BB962C8B-B14F-4D97-AF65-F5344CB8AC3E}">
        <p14:creationId xmlns:p14="http://schemas.microsoft.com/office/powerpoint/2010/main" val="236456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-57001"/>
            <a:ext cx="79928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– усе є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400" i="0" u="none" strike="noStrike" cap="none" normalizeH="0" dirty="0" err="1">
                <a:ln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школі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навчають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здебільшого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тому,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їм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знадобиться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житті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Змалку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фіни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зорієнтуватися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місцевості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порахувати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вартість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товару з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кількома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знижками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 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вирахувати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відсоток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податку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резюме</a:t>
            </a:r>
            <a:r>
              <a:rPr kumimoji="0" lang="ru-RU" sz="2400" b="0" i="0" u="none" strike="noStrike" cap="none" normalizeH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Інтернеті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контролювати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банківський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рахунок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 </a:t>
            </a:r>
            <a:endParaRPr kumimoji="0" lang="ru-RU" sz="2400" b="0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перші роки (1-7 класи) обмежується словесними формулюваннями, а формальні оцінки не виставляються.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чітко фіксованого оцінювання визначається локально в різних регіонах.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присуджуються за шкалою від 4 до 10.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 як найвища оцінка «10+».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учень отримує численні невисокі оцінки, то його можуть залишити на другий рік.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у фінських школах</a:t>
            </a:r>
            <a:b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«Або ми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перше»</a:t>
            </a:r>
          </a:p>
        </p:txBody>
      </p:sp>
    </p:spTree>
    <p:extLst>
      <p:ext uri="{BB962C8B-B14F-4D97-AF65-F5344CB8AC3E}">
        <p14:creationId xmlns:p14="http://schemas.microsoft.com/office/powerpoint/2010/main" val="33329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8229600" cy="564360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Бездоганна</a:t>
            </a: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роком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рейтингах.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практику й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застосували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рейтингу PISA-2015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 і 13 - з математики.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53" y="4077072"/>
            <a:ext cx="3238797" cy="21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у фінських школах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683568" y="1556792"/>
            <a:ext cx="2520280" cy="230425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Вчитель оцінює у класі</a:t>
            </a:r>
            <a:endParaRPr lang="ru-RU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5364088" y="1412776"/>
            <a:ext cx="3096344" cy="259228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Усебічний аналіз учнівського прогресу для кожного семестру (табель успішності)</a:t>
            </a:r>
            <a:endParaRPr lang="ru-RU" sz="1400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2843808" y="3717032"/>
            <a:ext cx="2808312" cy="244827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Зовнішнє оцінювання успішності учнів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05273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232756"/>
            <a:ext cx="0" cy="212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105273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6192688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60032" y="1160748"/>
            <a:ext cx="2880320" cy="122413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1-3 роки навчання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48680"/>
            <a:ext cx="2736304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Вчителі збирають батьків і розповідають, як  і чого навчатимуть, які пріоритети, які практичні і теоретичні заняття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645024"/>
            <a:ext cx="3384376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Наприкінці кожного тижня або місяця вчитель розсилає батькам електронною поштою листи з описом того, що їхня дитина робила, досягла, на що варто звернути увагу. І також пише плани на наступний тиждень.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7232" y="3475820"/>
            <a:ext cx="3024336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Батьки отримують доступ до системи «</a:t>
            </a:r>
            <a:r>
              <a:rPr lang="en-US" sz="1600" dirty="0"/>
              <a:t>Wilma</a:t>
            </a:r>
            <a:r>
              <a:rPr lang="uk-UA" sz="1600" dirty="0"/>
              <a:t>», де вчителі виставляють оцінки, інформують  про життя школяра. Психолог, соціальний працівник та фельдшер теж залишають потрібну інформацію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00192" y="2384884"/>
            <a:ext cx="0" cy="1090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17728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61568" y="2384884"/>
            <a:ext cx="1002520" cy="1090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 по класу чи виходити до коридору, щоб попрацювати наодинці, якщо їм це потрібно;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сидіти на підлозі, на м’ячі, на подушці, на килимі, чи навіть лежачи;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запитувати вчителя, коли їм це потрібно, але не будуть перебивати;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пишуть простим олівцем друкованими літерами;</a:t>
            </a:r>
          </a:p>
          <a:p>
            <a:pPr marL="109728" indent="0" algn="ctr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не порівнюють з іншими дітьми!</a:t>
            </a:r>
          </a:p>
          <a:p>
            <a:pPr marL="109728" indent="0" algn="ctr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домашні завдання, але на їх виконання витрачається небагато часу!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може робити дитина у початковій школі Фінляндії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5262157" cy="3489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140968"/>
            <a:ext cx="5076056" cy="3377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64798"/>
            <a:ext cx="25908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36" y="429309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613" y="61334"/>
            <a:ext cx="6804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фінської школи - </a:t>
            </a:r>
          </a:p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той, від кого залежить якість освітньої системи</a:t>
            </a:r>
            <a:endParaRPr lang="uk-U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994" y="1040766"/>
            <a:ext cx="8522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7D7D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Престижність професії вчителя. (Вчителі мають високий соціальний статус, а на педагогічні спеціальності великий конкурс —зараховують тільки одного кандидата з десяти).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85220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Постійний професійний розвиток учителя</a:t>
            </a:r>
          </a:p>
          <a:p>
            <a:pPr algn="ctr"/>
            <a:endParaRPr lang="uk-U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Фінляндії розповсюдженими є короткострокові (6-8 освітніх кредитів) і довгострокові (25-60 освітніх кредитів) курси та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підвищення кваліфікації. У межах короткострокової програми, розрахованої на 6 кредитів (6 місяців), фінські вчителі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два дні кожного місяця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відвідують лекції, навчання в групах, рефлексивні семінари. Також учителі отримують список літератури для самоосвіти, ведуть журнал з питань професійного зростання та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самооцінювання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беруть участь 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професійного розвитку, який має бути корисним для них самих, учнів і освітнього середовища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2896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оплатою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дипломом такого ж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ваша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90872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4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509" y="2619623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65642"/>
            <a:ext cx="3334895" cy="259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1518"/>
            <a:ext cx="2898379" cy="2513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3CF94-22E0-4480-BACB-E94A96A03E7F}"/>
              </a:ext>
            </a:extLst>
          </p:cNvPr>
          <p:cNvSpPr txBox="1"/>
          <p:nvPr/>
        </p:nvSpPr>
        <p:spPr>
          <a:xfrm>
            <a:off x="444912" y="4809989"/>
            <a:ext cx="4579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https://www.youtube.com/watch?v=cJYRsewLkEA</a:t>
            </a:r>
          </a:p>
        </p:txBody>
      </p:sp>
    </p:spTree>
    <p:extLst>
      <p:ext uri="{BB962C8B-B14F-4D97-AF65-F5344CB8AC3E}">
        <p14:creationId xmlns:p14="http://schemas.microsoft.com/office/powerpoint/2010/main" val="34921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Закон про базову освіту (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Finlex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1998)</a:t>
            </a: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Освіта повинна регулюватися єдиним національним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курикулумом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базової освіти.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Освіта має відповідати віку і можливостям учня та сприяти його здоровому зростанню й розвитку.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Особи, котрі надають освіту, повинні співпрацювати з батьками/опікунами учнів.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Базова освіта має бути безкоштовною (навчання, підручники та інші навчальні матеріали, медична й стоматологічна допомога, забезпечення шкільним транспортом,  збалансоване та належним чином організоване у дні навчання харчування школярів).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94116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136904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1990-х років рівень безробіття у Фінляндії наближався до 20 % , ВВП падав, а державний борг зростав. Освіта стала засобом, який допоміг трансформувати фінську економіку й перейти до інвестування в технології та зростання ринку телекомунікацій.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Особливістю державної політики Фінляндії в галузі освіти - залучення країни до європейського простору;  максимальне збереження національної приналежності.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252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умови </a:t>
            </a:r>
          </a:p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освітньої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84816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322092"/>
            <a:ext cx="2448272" cy="14541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Фінська модель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352839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Гнучкість</a:t>
            </a:r>
            <a:r>
              <a:rPr lang="ru-RU" i="1" dirty="0"/>
              <a:t> і </a:t>
            </a:r>
            <a:r>
              <a:rPr lang="ru-RU" i="1" dirty="0" err="1"/>
              <a:t>різноманіття</a:t>
            </a:r>
            <a:endParaRPr lang="ru-RU" i="1" dirty="0"/>
          </a:p>
          <a:p>
            <a:pPr algn="ctr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за </a:t>
            </a:r>
            <a:r>
              <a:rPr lang="ru-RU" dirty="0" err="1"/>
              <a:t>допомого</a:t>
            </a:r>
            <a:r>
              <a:rPr lang="ru-RU" sz="1600" dirty="0" err="1"/>
              <a:t>ю</a:t>
            </a:r>
            <a:r>
              <a:rPr lang="ru-RU" sz="1600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700808"/>
            <a:ext cx="417646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err="1"/>
              <a:t>Довіра</a:t>
            </a:r>
            <a:r>
              <a:rPr lang="ru-RU" i="1" dirty="0"/>
              <a:t> через </a:t>
            </a:r>
            <a:r>
              <a:rPr lang="ru-RU" i="1" dirty="0" err="1"/>
              <a:t>професіоналізм</a:t>
            </a:r>
            <a:endParaRPr lang="ru-RU" i="1" dirty="0"/>
          </a:p>
          <a:p>
            <a:pPr algn="ctr"/>
            <a:r>
              <a:rPr lang="ru-RU" dirty="0"/>
              <a:t>Культура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і </a:t>
            </a:r>
            <a:r>
              <a:rPr lang="ru-RU" dirty="0" err="1"/>
              <a:t>директорів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найкращим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, і в </a:t>
            </a:r>
            <a:r>
              <a:rPr lang="ru-RU" dirty="0" err="1"/>
              <a:t>складанні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про </a:t>
            </a:r>
            <a:r>
              <a:rPr lang="ru-RU" dirty="0" err="1"/>
              <a:t>досягнутий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4005064"/>
            <a:ext cx="453650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Акцент на широких </a:t>
            </a:r>
            <a:r>
              <a:rPr lang="ru-RU" i="1" dirty="0" err="1"/>
              <a:t>знаннях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err="1"/>
              <a:t>Рівноцінність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особистість</a:t>
            </a:r>
            <a:r>
              <a:rPr lang="ru-RU" dirty="0"/>
              <a:t>, мораль,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навички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1025" y="136131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вважається одним з основних прав усіх громадян.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політика у Фінляндії спрямована на забезпечення справедливості та рівності можливостей отримання освіти.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 – країна маленьких шкіл.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Загальна кількість учнів досягає 300 дітей. Класи по 15-20 учнів.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школах багато скла.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це відкритий простір, а по-друге – це країна, яка не бачить сонця.</a:t>
            </a:r>
          </a:p>
          <a:p>
            <a:pPr algn="just"/>
            <a:endParaRPr lang="uk-UA" sz="2000" dirty="0"/>
          </a:p>
          <a:p>
            <a:pPr algn="just"/>
            <a:endParaRPr lang="uk-UA" sz="2000" b="1" dirty="0"/>
          </a:p>
          <a:p>
            <a:pPr algn="just"/>
            <a:endParaRPr lang="uk-UA" sz="2000" b="1" dirty="0"/>
          </a:p>
          <a:p>
            <a:pPr algn="just"/>
            <a:endParaRPr lang="uk-UA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фінської школи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1641"/>
            <a:ext cx="4168281" cy="27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8022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2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33656" cy="4525963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 обов'язкова для дітей від 6-7 років (1-6 класи), майже виключно забезпечується загальноосвітніми школами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peruskoulu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 іспитів крім атестату зрілості немає. Контрольні та тести на розсуд вчителя.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  школі розслаблена і неформальна.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 мінімальна (30 хвилин на 3 предмета).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є позакласних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позапредметних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 (кулінарія, столярні роботи, текстиль, музика і мистецтво)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освіта є соціальною програмою.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увага приділяється читанню.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3 класі починається вивчення англійської мови.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4 класі дитина вибирає факультативну іноземну мову (французька, німецька, російська).</a:t>
            </a:r>
          </a:p>
          <a:p>
            <a:pPr algn="just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 Фінляндії 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770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/>
              <a:t>   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-батьки»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1.Навчальний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озвучує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повернуться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-мама-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6021288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»!!!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4345"/>
            <a:ext cx="80648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Картка майбутнього першокласника</a:t>
            </a:r>
          </a:p>
          <a:p>
            <a:endParaRPr lang="uk-UA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 соціальних навичок спілкування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навички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дитина самостійна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в групах і парах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дитини (особлива увага приділяється материнській мові, адже, на думку фінів, лише опанування нею відкриває можливості до опанування іншими, у тому числі і фінською (у Фінляндії багато емігрантів, у школах може бути від 5 % до 80% учнів-іноземців:)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вміння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розвитку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1222763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1408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Зарубіжні системи початкової освіти. Фінляндія </vt:lpstr>
      <vt:lpstr>Презентация PowerPoint</vt:lpstr>
      <vt:lpstr>Презентация PowerPoint</vt:lpstr>
      <vt:lpstr>Презентация PowerPoint</vt:lpstr>
      <vt:lpstr>Фінська модель</vt:lpstr>
      <vt:lpstr>Характеристика фінської школи</vt:lpstr>
      <vt:lpstr>Початкова освіта Фінляндії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Оцінювання у фінських школах «Або ми готуємо до життя, або – до іспитів.  Ми обираємо перше»</vt:lpstr>
      <vt:lpstr>Оцінювання у фінських школах</vt:lpstr>
      <vt:lpstr>Презентация PowerPoint</vt:lpstr>
      <vt:lpstr>Що може робити дитина у початковій школі Фінляндії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Зарубіжні системи початкової освіти Фінляндії</dc:title>
  <dc:creator>User</dc:creator>
  <cp:lastModifiedBy>Пользователь</cp:lastModifiedBy>
  <cp:revision>60</cp:revision>
  <dcterms:created xsi:type="dcterms:W3CDTF">2020-04-10T22:37:25Z</dcterms:created>
  <dcterms:modified xsi:type="dcterms:W3CDTF">2021-04-22T06:53:33Z</dcterms:modified>
</cp:coreProperties>
</file>