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45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A33EE3-AA99-4540-81B8-B0D9CFDF61F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B51658A-2FB8-4A02-9E69-3961EA9F44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4855" y="1150884"/>
            <a:ext cx="6794938" cy="1749972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rgbClr val="1F3185"/>
                </a:solidFill>
                <a:latin typeface="+mn-lt"/>
              </a:rPr>
              <a:t>Задача про хід коня</a:t>
            </a:r>
            <a:endParaRPr lang="en-US" sz="6000" b="1" dirty="0">
              <a:solidFill>
                <a:srgbClr val="1F318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40069" y="5202238"/>
            <a:ext cx="6211614" cy="1655762"/>
          </a:xfrm>
        </p:spPr>
        <p:txBody>
          <a:bodyPr/>
          <a:lstStyle/>
          <a:p>
            <a:pPr algn="r"/>
            <a:r>
              <a:rPr lang="uk-UA" dirty="0" smtClean="0"/>
              <a:t>Підготувала:                                    </a:t>
            </a:r>
            <a:r>
              <a:rPr lang="uk-UA" dirty="0"/>
              <a:t>студентка гр.81119-м</a:t>
            </a:r>
            <a:br>
              <a:rPr lang="uk-UA" dirty="0"/>
            </a:br>
            <a:r>
              <a:rPr lang="uk-UA" dirty="0" err="1"/>
              <a:t>Левкун</a:t>
            </a:r>
            <a:r>
              <a:rPr lang="uk-UA" dirty="0"/>
              <a:t> Людмила</a:t>
            </a:r>
          </a:p>
        </p:txBody>
      </p:sp>
      <p:pic>
        <p:nvPicPr>
          <p:cNvPr id="2050" name="Picture 2" descr="Лошадь черная голова силуэт шахматной фигуры | Бесплатно значок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24" y="3042745"/>
            <a:ext cx="3732864" cy="32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роздільний хід коня</a:t>
            </a:r>
          </a:p>
        </p:txBody>
      </p:sp>
      <p:pic>
        <p:nvPicPr>
          <p:cNvPr id="7170" name="Picture 2" descr="https://forany.xyz/ax/d1/1/a16/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83" y="1245474"/>
            <a:ext cx="4918841" cy="49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s://forany.xyz/ax/d1/1/a16/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49" y="19864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orany.xyz/ax/d1/1/a16/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96" y="19864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Обчислень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37110"/>
          </a:xfrm>
        </p:spPr>
        <p:txBody>
          <a:bodyPr>
            <a:noAutofit/>
          </a:bodyPr>
          <a:lstStyle/>
          <a:p>
            <a:r>
              <a:rPr lang="uk-UA" sz="2000" dirty="0"/>
              <a:t>Математик Ф. </a:t>
            </a:r>
            <a:r>
              <a:rPr lang="uk-UA" sz="2000" dirty="0" err="1"/>
              <a:t>Міндінг</a:t>
            </a:r>
            <a:r>
              <a:rPr lang="uk-UA" sz="2000" dirty="0"/>
              <a:t>, підійшов до проблеми з </a:t>
            </a:r>
            <a:r>
              <a:rPr lang="uk-UA" sz="2000" dirty="0" smtClean="0"/>
              <a:t>алгебраїчної точки </a:t>
            </a:r>
            <a:r>
              <a:rPr lang="uk-UA" sz="2000" dirty="0"/>
              <a:t>зору, запропонував метод, що дозволяє вивести формулу для числа всіх рішень, однак обчислення, які слід при цьому провести, практично нездійсненні, і тому метод </a:t>
            </a:r>
            <a:r>
              <a:rPr lang="uk-UA" sz="2000" dirty="0" err="1"/>
              <a:t>Міндінг</a:t>
            </a:r>
            <a:r>
              <a:rPr lang="uk-UA" sz="2000" dirty="0"/>
              <a:t> представляє лише теоретичний інтерес.</a:t>
            </a:r>
          </a:p>
          <a:p>
            <a:endParaRPr lang="uk-UA" sz="2000" dirty="0"/>
          </a:p>
          <a:p>
            <a:r>
              <a:rPr lang="uk-UA" sz="2000" dirty="0"/>
              <a:t>Література, присвячена </a:t>
            </a:r>
            <a:r>
              <a:rPr lang="uk-UA" sz="2000" dirty="0" smtClean="0"/>
              <a:t>задачі </a:t>
            </a:r>
            <a:r>
              <a:rPr lang="uk-UA" sz="2000" dirty="0"/>
              <a:t>про хід коня, досить </a:t>
            </a:r>
            <a:r>
              <a:rPr lang="uk-UA" sz="2000" dirty="0" err="1"/>
              <a:t>обширна</a:t>
            </a:r>
            <a:r>
              <a:rPr lang="uk-UA" sz="2000" dirty="0"/>
              <a:t>. Ті чи інші методи знаходження маршрутів можна знайти в найрізноманітніших джерелах. Серед них слід виділити книгу Крайчик «Проблема коня», яка, як видно з назви, цілком присвячена цій темі </a:t>
            </a:r>
            <a:r>
              <a:rPr lang="uk-UA" sz="2000" dirty="0" smtClean="0"/>
              <a:t>. Про алгебраїчний підхід, заснований на </a:t>
            </a:r>
            <a:r>
              <a:rPr lang="uk-UA" sz="2000" dirty="0"/>
              <a:t>дослідженнях </a:t>
            </a:r>
            <a:r>
              <a:rPr lang="uk-UA" sz="2000" dirty="0" err="1"/>
              <a:t>Янішад</a:t>
            </a:r>
            <a:r>
              <a:rPr lang="uk-UA" sz="2000" dirty="0"/>
              <a:t> розповідається у Окунева, а у </a:t>
            </a:r>
            <a:r>
              <a:rPr lang="uk-UA" sz="2000" dirty="0" smtClean="0"/>
              <a:t>Шуберта можна </a:t>
            </a:r>
            <a:r>
              <a:rPr lang="uk-UA" sz="2000" dirty="0"/>
              <a:t>знайти докладний історичний огляд </a:t>
            </a:r>
            <a:r>
              <a:rPr lang="uk-UA" sz="2000" dirty="0" smtClean="0"/>
              <a:t>задачі </a:t>
            </a:r>
            <a:r>
              <a:rPr lang="uk-UA" sz="2000" dirty="0"/>
              <a:t>про хід коня. </a:t>
            </a:r>
          </a:p>
        </p:txBody>
      </p:sp>
    </p:spTree>
    <p:extLst>
      <p:ext uri="{BB962C8B-B14F-4D97-AF65-F5344CB8AC3E}">
        <p14:creationId xmlns:p14="http://schemas.microsoft.com/office/powerpoint/2010/main" val="1320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3800" dirty="0" smtClean="0"/>
              <a:t>Дякую за увагу!</a:t>
            </a:r>
            <a:endParaRPr lang="uk-UA" sz="13800" dirty="0"/>
          </a:p>
        </p:txBody>
      </p:sp>
    </p:spTree>
    <p:extLst>
      <p:ext uri="{BB962C8B-B14F-4D97-AF65-F5344CB8AC3E}">
        <p14:creationId xmlns:p14="http://schemas.microsoft.com/office/powerpoint/2010/main" val="64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429" y="520262"/>
            <a:ext cx="7611592" cy="1734207"/>
          </a:xfrm>
        </p:spPr>
        <p:txBody>
          <a:bodyPr/>
          <a:lstStyle/>
          <a:p>
            <a:r>
              <a:rPr lang="ru-RU" dirty="0"/>
              <a:t>Суть </a:t>
            </a:r>
            <a:r>
              <a:rPr lang="ru-RU" dirty="0" err="1" smtClean="0"/>
              <a:t>задачі</a:t>
            </a:r>
            <a:r>
              <a:rPr lang="ru-RU" dirty="0" smtClean="0"/>
              <a:t>: </a:t>
            </a:r>
            <a:r>
              <a:rPr lang="ru-RU" dirty="0" err="1"/>
              <a:t>знайти</a:t>
            </a:r>
            <a:r>
              <a:rPr lang="ru-RU" dirty="0"/>
              <a:t> маршрут </a:t>
            </a:r>
            <a:r>
              <a:rPr lang="ru-RU" dirty="0" err="1"/>
              <a:t>руху</a:t>
            </a:r>
            <a:r>
              <a:rPr lang="ru-RU" dirty="0"/>
              <a:t> коня,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проходить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шахової</a:t>
            </a:r>
            <a:r>
              <a:rPr lang="ru-RU" dirty="0"/>
              <a:t> </a:t>
            </a:r>
            <a:r>
              <a:rPr lang="ru-RU" dirty="0" err="1" smtClean="0"/>
              <a:t>дошки</a:t>
            </a:r>
            <a:r>
              <a:rPr lang="ru-RU" dirty="0" smtClean="0"/>
              <a:t>, </a:t>
            </a:r>
            <a:r>
              <a:rPr lang="ru-RU" dirty="0" err="1" smtClean="0"/>
              <a:t>відвідавши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/>
              <a:t>з них по одному </a:t>
            </a:r>
            <a:r>
              <a:rPr lang="ru-RU" dirty="0" smtClean="0"/>
              <a:t>разу.</a:t>
            </a:r>
            <a:endParaRPr lang="uk-UA" dirty="0"/>
          </a:p>
        </p:txBody>
      </p:sp>
      <p:pic>
        <p:nvPicPr>
          <p:cNvPr id="4" name="Picture 3" descr="C:\Users\User\Downloads\Knight's_tour_anim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8" y="2522301"/>
            <a:ext cx="447740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Історичне походження проблеми: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263" y="1006037"/>
            <a:ext cx="7630510" cy="2331164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	Ця </a:t>
            </a:r>
            <a:r>
              <a:rPr lang="uk-UA" sz="2000" dirty="0"/>
              <a:t>задача відома принаймні з </a:t>
            </a:r>
            <a:r>
              <a:rPr lang="en-US" sz="2000" dirty="0"/>
              <a:t>XVIII </a:t>
            </a:r>
            <a:r>
              <a:rPr lang="uk-UA" sz="2000" dirty="0"/>
              <a:t>століття. Леонард </a:t>
            </a:r>
            <a:r>
              <a:rPr lang="uk-UA" sz="2000" dirty="0" smtClean="0"/>
              <a:t>Ейлер присвятив </a:t>
            </a:r>
            <a:r>
              <a:rPr lang="uk-UA" sz="2000" dirty="0"/>
              <a:t>їй велику роботу «Вирішення одного цікавого питання, яке, здається, не підпорядковується жодному дослідженню» (датується 26 квітня 1757 року). </a:t>
            </a:r>
          </a:p>
        </p:txBody>
      </p:sp>
      <p:pic>
        <p:nvPicPr>
          <p:cNvPr id="1026" name="Picture 2" descr="Leonhard Eul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43" y="2658137"/>
            <a:ext cx="3036826" cy="37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3269" y="296806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У листі до </a:t>
            </a:r>
            <a:r>
              <a:rPr lang="uk-UA" sz="2000" b="1" dirty="0" err="1"/>
              <a:t>Гольдбаха</a:t>
            </a:r>
            <a:r>
              <a:rPr lang="uk-UA" sz="2000" b="1" dirty="0"/>
              <a:t> він повідомляв:«… </a:t>
            </a:r>
            <a:r>
              <a:rPr lang="uk-UA" sz="2000" b="1" i="1" dirty="0"/>
              <a:t>Спогад про запропоноване колись мені завдання послужив для мене нещодавно приводом до деяких тонких вишукувань, до яких звичайний аналіз, як здається, не має ніякого застосування … Я знайшов, нарешті, ясний спосіб знаходити скільки завгодно рішень (число їх, однак, не нескінченне), не роблячи проб</a:t>
            </a:r>
            <a:r>
              <a:rPr lang="uk-UA" sz="2000" b="1" i="1" dirty="0" smtClean="0"/>
              <a:t>.»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9204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Математична постановка задачі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6291"/>
            <a:ext cx="7627357" cy="1741042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В теорії графів графом </a:t>
            </a:r>
            <a:r>
              <a:rPr lang="uk-UA" sz="2400" dirty="0" smtClean="0"/>
              <a:t>ходу </a:t>
            </a:r>
            <a:r>
              <a:rPr lang="uk-UA" sz="2400" dirty="0"/>
              <a:t>коня називається граф, який зображає всі можливі ходи коня на шахівниці - кожна вершина відповідає клітці на дошці, а ребра відповідають можливим ходам. Для графа ходів коня на дошці розміру </a:t>
            </a:r>
            <a:r>
              <a:rPr lang="en-US" sz="2400" dirty="0"/>
              <a:t>n × </a:t>
            </a:r>
            <a:r>
              <a:rPr lang="en-US" sz="2400" dirty="0" smtClean="0"/>
              <a:t>m</a:t>
            </a:r>
            <a:r>
              <a:rPr lang="uk-UA" sz="2400" dirty="0" smtClean="0"/>
              <a:t> число </a:t>
            </a:r>
            <a:r>
              <a:rPr lang="uk-UA" sz="2400" dirty="0"/>
              <a:t>вершин дорівнює </a:t>
            </a:r>
            <a:r>
              <a:rPr lang="en-US" sz="2400" dirty="0" smtClean="0"/>
              <a:t>nm.</a:t>
            </a:r>
            <a:endParaRPr lang="uk-UA" sz="2400" dirty="0"/>
          </a:p>
        </p:txBody>
      </p:sp>
      <p:pic>
        <p:nvPicPr>
          <p:cNvPr id="2050" name="Picture 2" descr="C:\Users\User\Downloads\Knights-Tour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82" y="3064013"/>
            <a:ext cx="3625412" cy="36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2055" y="2979725"/>
                <a:ext cx="3216166" cy="379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 smtClean="0"/>
                  <a:t>Для дошки розміром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0" dirty="0" smtClean="0">
                    <a:latin typeface="Cambria Math"/>
                  </a:rPr>
                  <a:t/>
                </a:r>
                <a:br>
                  <a:rPr lang="en-US" sz="2400" b="1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uk-UA" sz="2400" b="1" dirty="0" smtClean="0"/>
                  <a:t> число вершин дорівнює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400" b="1" dirty="0" smtClean="0"/>
                  <a:t>, а число ребер дорівнює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)(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k-UA" sz="2400" b="1" dirty="0"/>
                  <a:t> </a:t>
                </a:r>
                <a:r>
                  <a:rPr lang="uk-UA" sz="2400" b="1" dirty="0" smtClean="0"/>
                  <a:t>.</a:t>
                </a:r>
              </a:p>
              <a:p>
                <a:pPr algn="just"/>
                <a:r>
                  <a:rPr lang="uk-UA" sz="2400" b="1" dirty="0"/>
                  <a:t>Знаходження </a:t>
                </a:r>
                <a:r>
                  <a:rPr lang="uk-UA" sz="2400" b="1" dirty="0" err="1" smtClean="0"/>
                  <a:t>гамільтонового</a:t>
                </a:r>
                <a:r>
                  <a:rPr lang="uk-UA" sz="2400" b="1" dirty="0" smtClean="0"/>
                  <a:t> </a:t>
                </a:r>
                <a:r>
                  <a:rPr lang="uk-UA" sz="2400" b="1" dirty="0"/>
                  <a:t>ш</a:t>
                </a:r>
                <a:r>
                  <a:rPr lang="uk-UA" sz="2400" b="1" dirty="0" smtClean="0"/>
                  <a:t>ляху для графа ходів коня – це і є задачею про обхід дошки конем.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55" y="2979725"/>
                <a:ext cx="3216166" cy="3793987"/>
              </a:xfrm>
              <a:prstGeom prst="rect">
                <a:avLst/>
              </a:prstGeom>
              <a:blipFill rotWithShape="1">
                <a:blip r:embed="rId3"/>
                <a:stretch>
                  <a:fillRect l="-3036" t="-1125" r="-2846" b="-28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8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розрахунки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8"/>
                <a:ext cx="7658888" cy="49218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uk-UA" sz="2400" dirty="0" smtClean="0"/>
                  <a:t>Кількість всіх замкнутих маршрутів коня (</a:t>
                </a:r>
                <a:r>
                  <a:rPr lang="uk-UA" sz="2400" dirty="0" err="1"/>
                  <a:t>гамільтонових</a:t>
                </a:r>
                <a:r>
                  <a:rPr lang="uk-UA" sz="2400" dirty="0"/>
                  <a:t> циклів) без урахування напрямку обходу дорівнює </a:t>
                </a:r>
                <a:r>
                  <a:rPr lang="uk-UA" sz="2400" dirty="0" smtClean="0"/>
                  <a:t/>
                </a:r>
                <a:br>
                  <a:rPr lang="uk-UA" sz="2400" dirty="0" smtClean="0"/>
                </a:br>
                <a:r>
                  <a:rPr lang="uk-UA" sz="2400" dirty="0" smtClean="0"/>
                  <a:t>13 </a:t>
                </a:r>
                <a:r>
                  <a:rPr lang="uk-UA" sz="2400" dirty="0"/>
                  <a:t>267 364 410 </a:t>
                </a:r>
                <a:r>
                  <a:rPr lang="uk-UA" sz="2400" dirty="0" smtClean="0"/>
                  <a:t>532(кількість </a:t>
                </a:r>
                <a:r>
                  <a:rPr lang="uk-UA" sz="2400" dirty="0"/>
                  <a:t>замкнутих маршрутів з урахуванням напрямку в два рази більше). </a:t>
                </a:r>
                <a:endParaRPr lang="uk-UA" sz="2400" dirty="0" smtClean="0"/>
              </a:p>
              <a:p>
                <a:pPr algn="just"/>
                <a:r>
                  <a:rPr lang="uk-UA" sz="2400" dirty="0" smtClean="0"/>
                  <a:t>У </a:t>
                </a:r>
                <a:r>
                  <a:rPr lang="uk-UA" sz="2400" dirty="0"/>
                  <a:t>той же час </a:t>
                </a:r>
                <a:r>
                  <a:rPr lang="uk-UA" sz="2400" dirty="0" smtClean="0"/>
                  <a:t>задача </a:t>
                </a:r>
                <a:r>
                  <a:rPr lang="uk-UA" sz="2400" dirty="0"/>
                  <a:t>підрахунку всіх можливих незамкнутих маршрутів значно </a:t>
                </a:r>
                <a:r>
                  <a:rPr lang="uk-UA" sz="2400" dirty="0" smtClean="0"/>
                  <a:t>складніша </a:t>
                </a:r>
                <a:r>
                  <a:rPr lang="uk-UA" sz="2400" dirty="0"/>
                  <a:t>і </a:t>
                </a:r>
                <a:r>
                  <a:rPr lang="uk-UA" sz="2400" i="1" dirty="0"/>
                  <a:t>не </a:t>
                </a:r>
                <a:r>
                  <a:rPr lang="uk-UA" sz="2400" i="1" dirty="0" smtClean="0"/>
                  <a:t>вирішена </a:t>
                </a:r>
                <a:r>
                  <a:rPr lang="uk-UA" sz="2400" i="1" dirty="0"/>
                  <a:t>досі</a:t>
                </a:r>
                <a:r>
                  <a:rPr lang="uk-UA" sz="2400" dirty="0"/>
                  <a:t>. Відомо</a:t>
                </a:r>
                <a:r>
                  <a:rPr lang="uk-UA" sz="2400" dirty="0" smtClean="0"/>
                  <a:t>, </a:t>
                </a:r>
                <a:r>
                  <a:rPr lang="uk-UA" sz="2400" dirty="0"/>
                  <a:t>що кількість незамкнутих маршрутів не перевищує числа </a:t>
                </a:r>
                <a:r>
                  <a:rPr lang="uk-UA" sz="2400" dirty="0" smtClean="0"/>
                  <a:t>сполучень</a:t>
                </a:r>
              </a:p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𝟏𝟔𝟖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𝟔𝟑</m:t>
                        </m:r>
                      </m:sup>
                    </m:sSubSup>
                    <m:r>
                      <a:rPr lang="uk-UA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𝟏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𝟒𝟕</m:t>
                        </m:r>
                      </m:sup>
                    </m:sSup>
                  </m:oMath>
                </a14:m>
                <a:r>
                  <a:rPr lang="uk-UA" sz="2400" dirty="0" smtClean="0"/>
                  <a:t> (число складається зі ста цифр), але точно більше за 30 мільйонів. 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8"/>
                <a:ext cx="7658888" cy="4921800"/>
              </a:xfrm>
              <a:blipFill rotWithShape="1">
                <a:blip r:embed="rId2"/>
                <a:stretch>
                  <a:fillRect l="-1194" t="-867" r="-11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знаходження маршру</a:t>
            </a:r>
            <a:r>
              <a:rPr lang="ru-RU" dirty="0" smtClean="0"/>
              <a:t>т</a:t>
            </a:r>
            <a:r>
              <a:rPr lang="uk-UA" dirty="0" smtClean="0"/>
              <a:t>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583" y="1100628"/>
            <a:ext cx="4915688" cy="59471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/>
              <a:t>Рамковий</a:t>
            </a:r>
            <a:r>
              <a:rPr lang="ru-RU" sz="2400" dirty="0"/>
              <a:t> метод Мунка і </a:t>
            </a:r>
            <a:r>
              <a:rPr lang="ru-RU" sz="2400" dirty="0" err="1" smtClean="0"/>
              <a:t>Колліні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3074" name="Picture 2" descr="https://forany.xyz/ax/d1/1/a16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7" y="1695340"/>
            <a:ext cx="4574081" cy="4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знаходження </a:t>
            </a:r>
            <a:r>
              <a:rPr lang="uk-UA" dirty="0" err="1"/>
              <a:t>маршру</a:t>
            </a:r>
            <a:r>
              <a:rPr lang="ru-RU" dirty="0"/>
              <a:t>т</a:t>
            </a:r>
            <a:r>
              <a:rPr lang="uk-UA" dirty="0" err="1"/>
              <a:t>ів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939" y="1100628"/>
            <a:ext cx="5908916" cy="775469"/>
          </a:xfrm>
        </p:spPr>
        <p:txBody>
          <a:bodyPr>
            <a:normAutofit/>
          </a:bodyPr>
          <a:lstStyle/>
          <a:p>
            <a:r>
              <a:rPr lang="ru-RU" sz="2400" dirty="0"/>
              <a:t>Метод </a:t>
            </a:r>
            <a:r>
              <a:rPr lang="ru-RU" sz="2400" dirty="0" err="1"/>
              <a:t>Полиньяка</a:t>
            </a:r>
            <a:r>
              <a:rPr lang="ru-RU" sz="2400" dirty="0"/>
              <a:t> і Роже - </a:t>
            </a:r>
            <a:r>
              <a:rPr lang="ru-RU" sz="2400" dirty="0" err="1"/>
              <a:t>поділ</a:t>
            </a:r>
            <a:r>
              <a:rPr lang="ru-RU" sz="2400" dirty="0"/>
              <a:t> на </a:t>
            </a:r>
            <a:r>
              <a:rPr lang="ru-RU" sz="2400" dirty="0" err="1"/>
              <a:t>чверті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4098" name="Picture 2" descr="https://forany.xyz/ax/d1/1/a16/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65" y="1671144"/>
            <a:ext cx="4574080" cy="45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знаходження </a:t>
            </a:r>
            <a:r>
              <a:rPr lang="uk-UA" dirty="0" err="1"/>
              <a:t>маршру</a:t>
            </a:r>
            <a:r>
              <a:rPr lang="ru-RU" dirty="0"/>
              <a:t>т</a:t>
            </a:r>
            <a:r>
              <a:rPr lang="uk-UA" dirty="0" err="1"/>
              <a:t>ів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Правило </a:t>
            </a:r>
            <a:r>
              <a:rPr lang="uk-UA" i="1" dirty="0" err="1"/>
              <a:t>Варнсдорфа</a:t>
            </a:r>
            <a:r>
              <a:rPr lang="uk-UA" b="0" dirty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24569" r="21967" b="24137"/>
          <a:stretch/>
        </p:blipFill>
        <p:spPr bwMode="auto">
          <a:xfrm>
            <a:off x="977461" y="2144111"/>
            <a:ext cx="7488621" cy="37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9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Магічний маршрут коня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9526" r="36386" b="19828"/>
          <a:stretch/>
        </p:blipFill>
        <p:spPr bwMode="auto">
          <a:xfrm>
            <a:off x="1813035" y="1166649"/>
            <a:ext cx="5391807" cy="53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1292</TotalTime>
  <Words>327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Задача про хід коня</vt:lpstr>
      <vt:lpstr>Суть задачі: знайти маршрут руху коня, при якому він послідовно проходить всі клітини шахової дошки, відвідавши кожну з них по одному разу.</vt:lpstr>
      <vt:lpstr>Історичне походження проблеми:</vt:lpstr>
      <vt:lpstr>Математична постановка задачі</vt:lpstr>
      <vt:lpstr>Відомі розрахунки</vt:lpstr>
      <vt:lpstr>Методи знаходження маршрутів </vt:lpstr>
      <vt:lpstr>Методи знаходження маршрутів </vt:lpstr>
      <vt:lpstr>Методи знаходження маршрутів </vt:lpstr>
      <vt:lpstr>Магічний маршрут коня</vt:lpstr>
      <vt:lpstr>роздільний хід коня</vt:lpstr>
      <vt:lpstr>Презентация PowerPoint</vt:lpstr>
      <vt:lpstr>Проблеми Обчислень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23</cp:revision>
  <dcterms:created xsi:type="dcterms:W3CDTF">2020-05-18T13:24:49Z</dcterms:created>
  <dcterms:modified xsi:type="dcterms:W3CDTF">2020-11-12T17:36:14Z</dcterms:modified>
</cp:coreProperties>
</file>