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78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6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1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4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8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7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7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D6CC-2E71-44D4-B67B-D0A5C232642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1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3%D1%96%D0%BF%D0%BE%D1%82%D0%B5%D0%B7%D0%B0_%D0%A0%D1%96%D0%BC%D0%B0%D0%BD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308225"/>
            <a:ext cx="10515600" cy="1325563"/>
          </a:xfrm>
        </p:spPr>
        <p:txBody>
          <a:bodyPr/>
          <a:lstStyle/>
          <a:p>
            <a:pPr algn="ctr"/>
            <a:r>
              <a:rPr lang="uk-UA" b="1" dirty="0" smtClean="0">
                <a:latin typeface="Comic Sans MS" panose="030F0702030302020204" pitchFamily="66" charset="0"/>
              </a:rPr>
              <a:t>Проблема </a:t>
            </a:r>
            <a:r>
              <a:rPr lang="uk-UA" b="1" dirty="0" err="1">
                <a:latin typeface="Comic Sans MS" panose="030F0702030302020204" pitchFamily="66" charset="0"/>
              </a:rPr>
              <a:t>Ґольдбаха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5738" y="349936"/>
                <a:ext cx="11630026" cy="6508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1947 Альфред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Рен'ї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Alfréd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Rényi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довів, що існує така константа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що будь-яке ціле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простого числа та числа, у якого не більше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простих дільників.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1951 </a:t>
                </a:r>
                <a:r>
                  <a:rPr lang="uk-U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Лінник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довів, що існує така константа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що будь-яке парне ціле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двох простих чисел та небільше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степенів двійки. У 2003 році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Pintz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й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Ruzsa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встановили, що </a:t>
                </a:r>
                <a:endPara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000" b="1" i="1">
                          <a:latin typeface="Cambria Math"/>
                        </a:rPr>
                        <m:t>𝑲</m:t>
                      </m:r>
                      <m:r>
                        <a:rPr lang="uk-UA" sz="2000" b="1" i="1">
                          <a:latin typeface="Cambria Math"/>
                        </a:rPr>
                        <m:t>≤</m:t>
                      </m:r>
                      <m:r>
                        <a:rPr lang="uk-UA" sz="2000" b="1" i="1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1966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Чень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Цзінжунь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встановив, що будь-яке достатньо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велике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парне ціле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або двох простих чисел, або простого та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напівпростого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чисел.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1975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Хью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Монтгомері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Роберт Чарльз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Воган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показали, що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існує така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 констант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 кількість парних чисел, не більших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що не є сумою двох простих чисел, не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перевищує</a:t>
                </a:r>
                <a:endPara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𝐶𝑁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1−</m:t>
                          </m:r>
                          <m:r>
                            <a:rPr lang="uk-UA" sz="2000" i="1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1995 Олів'є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Рамаре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Olivier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Ramaré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довів, що будь-яке парне ціле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не більше, ніж 6 простих чисел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1995 Олів'є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Рамаре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Olivier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Ramaré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довів, що будь-яке парне ціле число може бути представлено як сума не більше, ніж 6 простих чисел.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1997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Дезуйе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Эфінгер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Ріле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Зинов'єв довели, що для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чисел,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менших за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2000" i="1">
                            <a:latin typeface="Cambria Math"/>
                          </a:rPr>
                          <m:t>20</m:t>
                        </m:r>
                      </m:sup>
                    </m:sSup>
                  </m:oMath>
                </a14:m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з 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узагальненої гіпотези </a:t>
                </a:r>
                <a:r>
                  <a:rPr lang="uk-U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Рімана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випливає справедливість слабкої проблеми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Гольдбаха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2012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Теренс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Тао довів, що будь-яке непарне число, більше ніж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записане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не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більше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п'яти простих чисел,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покращивши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результат Олів'є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Рамаре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8" y="349936"/>
                <a:ext cx="11630026" cy="6508064"/>
              </a:xfrm>
              <a:prstGeom prst="rect">
                <a:avLst/>
              </a:prstGeom>
              <a:blipFill rotWithShape="1">
                <a:blip r:embed="rId2"/>
                <a:stretch>
                  <a:fillRect l="-419" t="-468" r="-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3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614361" y="657225"/>
                <a:ext cx="10944225" cy="3299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SzPts val="1000"/>
                  <a:buFont typeface="Symbol" panose="05050102010706020507" pitchFamily="18" charset="2"/>
                  <a:buChar char=""/>
                  <a:tabLst>
                    <a:tab pos="457200" algn="l"/>
                  </a:tabLst>
                </a:pP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2013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Харальд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Хельфгот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представив роботу (перевірка якої ще триває), де довів, що будь-яке непарне ціле число, більше за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202122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sup>
                    </m:sSup>
                  </m:oMath>
                </a14:m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може бути записано як сума трьох простих чисел. Для чисел, менше </a:t>
                </a:r>
                <a:r>
                  <a:rPr lang="uk-UA" sz="2000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ніж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202122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sup>
                    </m:sSup>
                  </m:oMath>
                </a14:m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результат </a:t>
                </a:r>
                <a:r>
                  <a:rPr lang="uk-UA" sz="2000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підтверджено 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безпосередньою перевіркою на комп'ютері.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Зараз із результату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Харальда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Хельфгота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якщо він виявиться вірним, випливає, що будь-яке парне число, більше за 8, може бути представлено як сума 2 </a:t>
                </a:r>
                <a:r>
                  <a:rPr lang="uk-UA" sz="2000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або 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4-х простих чисел, тому що парне число </a:t>
                </a:r>
                <a:r>
                  <a:rPr lang="uk-UA" sz="2000" b="1" i="1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яке не є сумою двох простих, можна переписати як </a:t>
                </a:r>
                <a:endParaRPr lang="uk-UA" sz="2000" dirty="0" smtClean="0">
                  <a:solidFill>
                    <a:srgbClr val="20212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uk-UA" sz="2000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uk-UA" sz="2000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202122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uk-UA" sz="2000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де перший додаток представляють як суму трьох простих чисел за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Хельфготом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а другий - 3 - є також простим; а отже згадане парне число </a:t>
                </a:r>
                <a:r>
                  <a:rPr lang="uk-UA" sz="2000" b="1" i="1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може бути </a:t>
                </a:r>
                <a:r>
                  <a:rPr lang="uk-UA" sz="2000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як сума не більш ніж 4 простих.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1" y="657225"/>
                <a:ext cx="10944225" cy="3299878"/>
              </a:xfrm>
              <a:prstGeom prst="rect">
                <a:avLst/>
              </a:prstGeom>
              <a:blipFill rotWithShape="1">
                <a:blip r:embed="rId2"/>
                <a:stretch>
                  <a:fillRect l="-613" t="-924" r="-446" b="-1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8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12" y="571313"/>
            <a:ext cx="10515600" cy="6286687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У </a:t>
            </a:r>
            <a:r>
              <a:rPr lang="uk-UA" sz="3600" dirty="0" smtClean="0"/>
              <a:t>математиці</a:t>
            </a:r>
            <a:r>
              <a:rPr lang="uk-UA" sz="3600" dirty="0"/>
              <a:t> </a:t>
            </a:r>
            <a:r>
              <a:rPr lang="uk-UA" sz="3600" b="1" i="1" dirty="0"/>
              <a:t>проблемою </a:t>
            </a:r>
            <a:r>
              <a:rPr lang="uk-UA" sz="3600" i="1" dirty="0" err="1"/>
              <a:t>Ґ</a:t>
            </a:r>
            <a:r>
              <a:rPr lang="uk-UA" sz="3600" b="1" i="1" dirty="0" err="1"/>
              <a:t>ольдбаха</a:t>
            </a:r>
            <a:r>
              <a:rPr lang="uk-UA" sz="3600" dirty="0"/>
              <a:t> (</a:t>
            </a:r>
            <a:r>
              <a:rPr lang="uk-UA" sz="3600" b="1" dirty="0" smtClean="0"/>
              <a:t>гіпотез</a:t>
            </a:r>
            <a:r>
              <a:rPr lang="uk-UA" sz="3600" b="1" dirty="0" smtClean="0"/>
              <a:t>ою </a:t>
            </a:r>
            <a:r>
              <a:rPr lang="uk-UA" sz="3600" b="1" dirty="0" err="1" smtClean="0"/>
              <a:t>Ґольдбаха</a:t>
            </a:r>
            <a:r>
              <a:rPr lang="uk-UA" sz="3600" b="1" dirty="0"/>
              <a:t>, </a:t>
            </a:r>
            <a:r>
              <a:rPr lang="uk-UA" sz="3600" dirty="0" smtClean="0"/>
              <a:t>проблемою </a:t>
            </a:r>
            <a:r>
              <a:rPr lang="uk-UA" sz="3600" dirty="0"/>
              <a:t>Ейлера, </a:t>
            </a:r>
            <a:r>
              <a:rPr lang="uk-UA" sz="3600" dirty="0" smtClean="0"/>
              <a:t>бінарною проблемою </a:t>
            </a:r>
            <a:r>
              <a:rPr lang="uk-UA" sz="3600" dirty="0" err="1"/>
              <a:t>Ґольдбаха</a:t>
            </a:r>
            <a:r>
              <a:rPr lang="uk-UA" sz="3600" b="1" dirty="0"/>
              <a:t>)</a:t>
            </a:r>
            <a:r>
              <a:rPr lang="uk-UA" sz="3600" dirty="0"/>
              <a:t> називається наступне твердження: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uk-UA" sz="3600" i="1" dirty="0"/>
              <a:t>Довільне </a:t>
            </a:r>
            <a:r>
              <a:rPr lang="uk-UA" sz="3600" i="1" dirty="0" smtClean="0"/>
              <a:t>парне число</a:t>
            </a:r>
            <a:r>
              <a:rPr lang="uk-UA" sz="3600" i="1" dirty="0"/>
              <a:t> не менше чотирьох можна подати у вигляді суми двох </a:t>
            </a:r>
            <a:r>
              <a:rPr lang="uk-UA" sz="3600" i="1" dirty="0" smtClean="0"/>
              <a:t>простих чисел</a:t>
            </a:r>
            <a:r>
              <a:rPr lang="uk-UA" sz="3600" dirty="0" smtClean="0"/>
              <a:t>. </a:t>
            </a:r>
            <a:br>
              <a:rPr lang="uk-UA" sz="3600" dirty="0" smtClean="0"/>
            </a:br>
            <a:r>
              <a:rPr lang="uk-UA" sz="3100" dirty="0"/>
              <a:t>4=2+2,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6=3+3,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8=3+5,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10=3+7=5+5,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12=5+7,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14=3+11=7+7,</a:t>
            </a:r>
            <a:r>
              <a:rPr lang="en-US" dirty="0"/>
              <a:t/>
            </a:r>
            <a:br>
              <a:rPr lang="en-US" dirty="0"/>
            </a:br>
            <a:r>
              <a:rPr lang="uk-UA" sz="3100" dirty="0" smtClean="0"/>
              <a:t>16=</a:t>
            </a:r>
            <a:r>
              <a:rPr lang="uk-UA" sz="3100" dirty="0"/>
              <a:t>3+13=5+11 і так далі.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50" y="663575"/>
            <a:ext cx="8591550" cy="5727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0088" y="1471612"/>
            <a:ext cx="5386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Схематичне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розбиття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 у сумму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612" y="132043"/>
            <a:ext cx="10515600" cy="1325563"/>
          </a:xfrm>
        </p:spPr>
        <p:txBody>
          <a:bodyPr/>
          <a:lstStyle/>
          <a:p>
            <a:r>
              <a:rPr lang="uk-UA" dirty="0" smtClean="0"/>
              <a:t>Історія 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533" y="3172389"/>
            <a:ext cx="3825744" cy="28095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8564" y="1457605"/>
            <a:ext cx="73739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Го́льдбах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німецький математик. Народився в місті Кенігсберг в Пруссії (нині Калінінград, Росія).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1725 році став професором математики в Санкт-Петербурзі, трьома роками пізніше приїхав в Москву в якості домашнього вчителя для майбутнього царя Петра II. Під час подорожей по Європі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Гольдбах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познайомився з багатьма провідними математиками свого часу, включаючи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Готфріда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Лейбніца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Абрахама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Муавра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сім'ю Бернуллі. Багато його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 почались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листування з великим швейцарським математиком Леонардом Ейлером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340" y="657225"/>
            <a:ext cx="5740660" cy="5891213"/>
          </a:xfrm>
        </p:spPr>
      </p:pic>
      <p:sp>
        <p:nvSpPr>
          <p:cNvPr id="4" name="TextBox 3"/>
          <p:cNvSpPr txBox="1"/>
          <p:nvPr/>
        </p:nvSpPr>
        <p:spPr>
          <a:xfrm>
            <a:off x="557214" y="1171575"/>
            <a:ext cx="5894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/>
              <a:t>Твердження, </a:t>
            </a:r>
            <a:r>
              <a:rPr lang="uk-UA" sz="2000" dirty="0" smtClean="0"/>
              <a:t>яке </a:t>
            </a:r>
            <a:r>
              <a:rPr lang="uk-UA" sz="2000" dirty="0"/>
              <a:t>ми тепер називаємо проблемою </a:t>
            </a:r>
            <a:r>
              <a:rPr lang="uk-UA" sz="2000" dirty="0" err="1"/>
              <a:t>Гольдбаха</a:t>
            </a:r>
            <a:r>
              <a:rPr lang="uk-UA" sz="2000" dirty="0"/>
              <a:t>, вперше </a:t>
            </a:r>
            <a:r>
              <a:rPr lang="uk-UA" sz="2000" dirty="0" smtClean="0"/>
              <a:t>з</a:t>
            </a:r>
            <a:r>
              <a:rPr lang="en-US" sz="2000" dirty="0" smtClean="0"/>
              <a:t>’</a:t>
            </a:r>
            <a:r>
              <a:rPr lang="uk-UA" sz="2000" dirty="0" smtClean="0"/>
              <a:t>явилось в </a:t>
            </a:r>
            <a:r>
              <a:rPr lang="uk-UA" sz="2000" dirty="0"/>
              <a:t>1742 році в листі </a:t>
            </a:r>
            <a:r>
              <a:rPr lang="uk-UA" sz="2000" dirty="0" err="1"/>
              <a:t>Гольдбаха</a:t>
            </a:r>
            <a:r>
              <a:rPr lang="uk-UA" sz="2000" dirty="0"/>
              <a:t> до Ейлера: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7214" y="2701588"/>
            <a:ext cx="570071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/>
              <a:t>Кожне непарне число більше 7 можна представити у вигляді суми трьох простих чисел</a:t>
            </a:r>
            <a:r>
              <a:rPr lang="uk-UA" sz="2000" i="1" dirty="0" smtClean="0"/>
              <a:t>.</a:t>
            </a:r>
          </a:p>
          <a:p>
            <a:endParaRPr lang="en-US" sz="2000" dirty="0"/>
          </a:p>
          <a:p>
            <a:r>
              <a:rPr lang="uk-UA" sz="2000" dirty="0"/>
              <a:t>Ейлер зацікавився проблемою і висунув сильнішу гіпотезу</a:t>
            </a:r>
            <a:r>
              <a:rPr lang="uk-UA" sz="2000" dirty="0" smtClean="0"/>
              <a:t>:</a:t>
            </a:r>
          </a:p>
          <a:p>
            <a:endParaRPr lang="en-US" sz="2000" dirty="0"/>
          </a:p>
          <a:p>
            <a:r>
              <a:rPr lang="uk-UA" sz="2000" i="1" dirty="0"/>
              <a:t>Довільне парне число більше двох можна представити у вигляді суми двох простих чисел</a:t>
            </a:r>
            <a:r>
              <a:rPr lang="uk-UA" sz="2000" i="1" dirty="0" smtClean="0"/>
              <a:t>.</a:t>
            </a:r>
          </a:p>
          <a:p>
            <a:endParaRPr lang="uk-UA" sz="2000" i="1" dirty="0"/>
          </a:p>
          <a:p>
            <a:r>
              <a:rPr lang="uk-UA" dirty="0"/>
              <a:t>Перше твердження називається </a:t>
            </a:r>
            <a:r>
              <a:rPr lang="uk-UA" b="1" dirty="0" err="1"/>
              <a:t>тернарною</a:t>
            </a:r>
            <a:r>
              <a:rPr lang="uk-UA" b="1" dirty="0"/>
              <a:t> проблемою </a:t>
            </a:r>
            <a:r>
              <a:rPr lang="uk-UA" b="1" dirty="0" err="1"/>
              <a:t>Ґольдбаха</a:t>
            </a:r>
            <a:r>
              <a:rPr lang="uk-UA" dirty="0"/>
              <a:t>, друге - </a:t>
            </a:r>
            <a:r>
              <a:rPr lang="uk-UA" b="1" dirty="0"/>
              <a:t>бінарною проблемою </a:t>
            </a:r>
            <a:r>
              <a:rPr lang="uk-UA" b="1" dirty="0" err="1"/>
              <a:t>Ґольдбаха</a:t>
            </a:r>
            <a:r>
              <a:rPr lang="uk-UA" dirty="0"/>
              <a:t>.</a:t>
            </a:r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511174"/>
            <a:ext cx="8963025" cy="4875213"/>
          </a:xfrm>
        </p:spPr>
        <p:txBody>
          <a:bodyPr/>
          <a:lstStyle/>
          <a:p>
            <a:pPr marL="0" indent="0">
              <a:buNone/>
            </a:pPr>
            <a:r>
              <a:rPr lang="uk-UA" b="1" dirty="0" err="1"/>
              <a:t>Тернарна</a:t>
            </a:r>
            <a:r>
              <a:rPr lang="uk-UA" b="1" dirty="0"/>
              <a:t> проблема </a:t>
            </a:r>
            <a:r>
              <a:rPr lang="uk-UA" b="1" dirty="0" err="1"/>
              <a:t>Ґольдбаха</a:t>
            </a:r>
            <a:r>
              <a:rPr lang="uk-UA" dirty="0"/>
              <a:t> </a:t>
            </a:r>
            <a:r>
              <a:rPr lang="uk-UA" dirty="0" err="1"/>
              <a:t>формулюється</a:t>
            </a:r>
            <a:r>
              <a:rPr lang="uk-UA" dirty="0"/>
              <a:t> так:</a:t>
            </a:r>
            <a:endParaRPr lang="en-US" dirty="0"/>
          </a:p>
          <a:p>
            <a:pPr marL="0" indent="0">
              <a:buNone/>
            </a:pPr>
            <a:r>
              <a:rPr lang="uk-UA" i="1" dirty="0"/>
              <a:t>Довільне </a:t>
            </a:r>
            <a:r>
              <a:rPr lang="uk-UA" i="1" dirty="0" smtClean="0"/>
              <a:t>непарне </a:t>
            </a:r>
            <a:r>
              <a:rPr lang="uk-UA" i="1" dirty="0" smtClean="0"/>
              <a:t>число,</a:t>
            </a:r>
            <a:r>
              <a:rPr lang="uk-UA" i="1" dirty="0"/>
              <a:t> не менше </a:t>
            </a:r>
            <a:r>
              <a:rPr lang="uk-UA" i="1" dirty="0" smtClean="0"/>
              <a:t>7,  </a:t>
            </a:r>
            <a:r>
              <a:rPr lang="uk-UA" i="1" dirty="0"/>
              <a:t>можна записати у вигляді суми трьох </a:t>
            </a:r>
            <a:r>
              <a:rPr lang="uk-UA" i="1" dirty="0" smtClean="0"/>
              <a:t>простих</a:t>
            </a:r>
            <a:r>
              <a:rPr lang="uk-UA" i="1" dirty="0"/>
              <a:t> чисел</a:t>
            </a:r>
            <a:r>
              <a:rPr lang="uk-UA" dirty="0"/>
              <a:t>.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Це твердження було доведено для всіх достатньо великих чисел  </a:t>
            </a:r>
            <a:r>
              <a:rPr lang="ru-RU" dirty="0" smtClean="0"/>
              <a:t>Иваном </a:t>
            </a:r>
            <a:r>
              <a:rPr lang="ru-RU" dirty="0" err="1" smtClean="0"/>
              <a:t>Матвійовичом</a:t>
            </a:r>
            <a:r>
              <a:rPr lang="ru-RU" dirty="0" smtClean="0"/>
              <a:t> </a:t>
            </a:r>
            <a:r>
              <a:rPr lang="ru-RU" dirty="0" err="1" smtClean="0"/>
              <a:t>Виноградовим</a:t>
            </a:r>
            <a:r>
              <a:rPr lang="uk-UA" dirty="0"/>
              <a:t>  у </a:t>
            </a:r>
            <a:r>
              <a:rPr lang="uk-UA" dirty="0" smtClean="0"/>
              <a:t>1937</a:t>
            </a:r>
            <a:r>
              <a:rPr lang="uk-UA" dirty="0"/>
              <a:t> році, за що він одержав </a:t>
            </a:r>
            <a:r>
              <a:rPr lang="uk-UA" dirty="0" smtClean="0"/>
              <a:t>Сталінську премію</a:t>
            </a:r>
            <a:r>
              <a:rPr lang="uk-UA" dirty="0"/>
              <a:t> і звання </a:t>
            </a:r>
            <a:r>
              <a:rPr lang="uk-UA" dirty="0" smtClean="0"/>
              <a:t>Героя Соціалістичної Праці.</a:t>
            </a:r>
          </a:p>
          <a:p>
            <a:pPr marL="0" indent="0">
              <a:buNone/>
            </a:pPr>
            <a:r>
              <a:rPr lang="uk-UA" dirty="0" smtClean="0"/>
              <a:t>Він подав </a:t>
            </a:r>
            <a:r>
              <a:rPr lang="uk-UA" dirty="0"/>
              <a:t>доведення, не залежне від справедливості гіпотези </a:t>
            </a:r>
            <a:r>
              <a:rPr lang="uk-UA" dirty="0" err="1"/>
              <a:t>Рімана</a:t>
            </a:r>
            <a:r>
              <a:rPr lang="uk-UA" dirty="0"/>
              <a:t>, тобто довів, що будь-яке достатньо велике непарне число може бути подано у виді суми трьох простих.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212" y="511174"/>
            <a:ext cx="17621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411162"/>
                <a:ext cx="11563350" cy="62182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uk-UA" b="1" dirty="0"/>
                  <a:t>Бінарна проблема </a:t>
                </a:r>
                <a:r>
                  <a:rPr lang="uk-UA" b="1" dirty="0" err="1"/>
                  <a:t>Ґольдбаха</a:t>
                </a:r>
                <a:r>
                  <a:rPr lang="uk-UA" dirty="0"/>
                  <a:t> </a:t>
                </a:r>
                <a:r>
                  <a:rPr lang="uk-UA" dirty="0" err="1"/>
                  <a:t>формулюється</a:t>
                </a:r>
                <a:r>
                  <a:rPr lang="uk-UA" dirty="0"/>
                  <a:t> так:</a:t>
                </a:r>
                <a:endParaRPr lang="en-US" dirty="0"/>
              </a:p>
              <a:p>
                <a:pPr marL="0" indent="0">
                  <a:buNone/>
                </a:pPr>
                <a:r>
                  <a:rPr lang="uk-UA" i="1" dirty="0"/>
                  <a:t>Довільне </a:t>
                </a:r>
                <a:r>
                  <a:rPr lang="uk-UA" i="1" dirty="0" smtClean="0"/>
                  <a:t>парне число</a:t>
                </a:r>
                <a:r>
                  <a:rPr lang="uk-UA" i="1" dirty="0"/>
                  <a:t> більше двох можна подати у вигляді суми двох </a:t>
                </a:r>
                <a:r>
                  <a:rPr lang="uk-UA" i="1" dirty="0" smtClean="0"/>
                  <a:t>простих чисел</a:t>
                </a:r>
                <a:r>
                  <a:rPr lang="uk-UA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uk-UA" u="sng" dirty="0"/>
                  <a:t>Бінарна проблема </a:t>
                </a:r>
                <a:r>
                  <a:rPr lang="uk-UA" u="sng" dirty="0" err="1"/>
                  <a:t>Ґольдбаха</a:t>
                </a:r>
                <a:r>
                  <a:rPr lang="uk-UA" u="sng" dirty="0"/>
                  <a:t> далека від рішення.</a:t>
                </a:r>
                <a:endParaRPr lang="en-US" dirty="0"/>
              </a:p>
              <a:p>
                <a:pPr marL="0" indent="0">
                  <a:buNone/>
                </a:pPr>
                <a:r>
                  <a:rPr lang="uk-UA" dirty="0"/>
                  <a:t>Виноградов в </a:t>
                </a:r>
                <a:r>
                  <a:rPr lang="uk-UA" dirty="0" smtClean="0"/>
                  <a:t>1937</a:t>
                </a:r>
                <a:r>
                  <a:rPr lang="uk-UA" dirty="0"/>
                  <a:t> році і Теодор </a:t>
                </a:r>
                <a:r>
                  <a:rPr lang="uk-UA" dirty="0" err="1"/>
                  <a:t>Естерман</a:t>
                </a:r>
                <a:r>
                  <a:rPr lang="uk-UA" dirty="0"/>
                  <a:t> в </a:t>
                </a:r>
                <a:r>
                  <a:rPr lang="uk-UA" dirty="0" smtClean="0"/>
                  <a:t>1938 році</a:t>
                </a:r>
                <a:r>
                  <a:rPr lang="uk-UA" dirty="0"/>
                  <a:t> показали, що майже всі парні числа можна записати у вигляді суми двох простих чисел (частка тих чисел, що не задовольняють цю властивість, якщо вони існують, прямує до нуля</a:t>
                </a:r>
                <a:r>
                  <a:rPr lang="uk-UA" dirty="0" smtClean="0"/>
                  <a:t>).</a:t>
                </a:r>
              </a:p>
              <a:p>
                <a:pPr marL="0" indent="0">
                  <a:buNone/>
                </a:pPr>
                <a:r>
                  <a:rPr lang="uk-UA" dirty="0" smtClean="0"/>
                  <a:t>Цей результат </a:t>
                </a:r>
                <a:r>
                  <a:rPr lang="uk-UA" dirty="0" smtClean="0"/>
                  <a:t>був трохи </a:t>
                </a:r>
                <a:r>
                  <a:rPr lang="uk-UA" dirty="0"/>
                  <a:t>посилений </a:t>
                </a:r>
                <a:r>
                  <a:rPr lang="uk-UA" dirty="0" smtClean="0"/>
                  <a:t>1975</a:t>
                </a:r>
                <a:r>
                  <a:rPr lang="uk-UA" dirty="0"/>
                  <a:t> року </a:t>
                </a:r>
                <a:r>
                  <a:rPr lang="uk-UA" dirty="0" err="1"/>
                  <a:t>Х'ю</a:t>
                </a:r>
                <a:r>
                  <a:rPr lang="uk-UA" dirty="0"/>
                  <a:t> </a:t>
                </a:r>
                <a:r>
                  <a:rPr lang="uk-UA" dirty="0" err="1"/>
                  <a:t>Монтгомері</a:t>
                </a:r>
                <a:r>
                  <a:rPr lang="uk-UA" dirty="0"/>
                  <a:t> (</a:t>
                </a:r>
                <a:r>
                  <a:rPr lang="uk-UA" dirty="0" err="1"/>
                  <a:t>Hugh</a:t>
                </a:r>
                <a:r>
                  <a:rPr lang="uk-UA" dirty="0"/>
                  <a:t> </a:t>
                </a:r>
                <a:r>
                  <a:rPr lang="uk-UA" dirty="0" err="1"/>
                  <a:t>Montgomery</a:t>
                </a:r>
                <a:r>
                  <a:rPr lang="uk-UA" dirty="0"/>
                  <a:t>) і Робертом Чарльзом </a:t>
                </a:r>
                <a:r>
                  <a:rPr lang="uk-UA" dirty="0" err="1"/>
                  <a:t>Воном</a:t>
                </a:r>
                <a:r>
                  <a:rPr lang="uk-UA" dirty="0"/>
                  <a:t> (</a:t>
                </a:r>
                <a:r>
                  <a:rPr lang="uk-UA" dirty="0" err="1"/>
                  <a:t>Robert</a:t>
                </a:r>
                <a:r>
                  <a:rPr lang="uk-UA" dirty="0"/>
                  <a:t> </a:t>
                </a:r>
                <a:r>
                  <a:rPr lang="uk-UA" dirty="0" err="1"/>
                  <a:t>Charles</a:t>
                </a:r>
                <a:r>
                  <a:rPr lang="uk-UA" dirty="0"/>
                  <a:t> </a:t>
                </a:r>
                <a:r>
                  <a:rPr lang="uk-UA" dirty="0" err="1"/>
                  <a:t>Vaughan</a:t>
                </a:r>
                <a:r>
                  <a:rPr lang="uk-UA" dirty="0"/>
                  <a:t>). Вони показали, що існують </a:t>
                </a:r>
                <a:r>
                  <a:rPr lang="uk-UA" dirty="0" smtClean="0"/>
                  <a:t>такі додатні </a:t>
                </a:r>
                <a:r>
                  <a:rPr lang="uk-UA" dirty="0"/>
                  <a:t>константи </a:t>
                </a:r>
                <a:r>
                  <a:rPr lang="uk-UA" i="1" dirty="0"/>
                  <a:t>c</a:t>
                </a:r>
                <a:r>
                  <a:rPr lang="uk-UA" dirty="0"/>
                  <a:t> і </a:t>
                </a:r>
                <a:r>
                  <a:rPr lang="uk-UA" i="1" dirty="0"/>
                  <a:t>C</a:t>
                </a:r>
                <a:r>
                  <a:rPr lang="uk-UA" dirty="0"/>
                  <a:t>, </a:t>
                </a:r>
                <a:r>
                  <a:rPr lang="uk-UA" dirty="0" smtClean="0"/>
                  <a:t>що </a:t>
                </a:r>
                <a:r>
                  <a:rPr lang="uk-UA" dirty="0"/>
                  <a:t>кількість парних чисел, не більших </a:t>
                </a:r>
                <a:r>
                  <a:rPr lang="uk-UA" i="1" dirty="0"/>
                  <a:t>N</a:t>
                </a:r>
                <a:r>
                  <a:rPr lang="uk-UA" dirty="0"/>
                  <a:t>, що не є сумою двох простих чисел, не перевищує </a:t>
                </a:r>
                <a:br>
                  <a:rPr lang="uk-UA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i="1">
                              <a:latin typeface="Cambria Math"/>
                            </a:rPr>
                            <m:t>𝐶𝑁</m:t>
                          </m:r>
                        </m:e>
                        <m:sup>
                          <m:r>
                            <a:rPr lang="uk-UA" i="1">
                              <a:latin typeface="Cambria Math"/>
                            </a:rPr>
                            <m:t>1−</m:t>
                          </m:r>
                          <m:r>
                            <a:rPr lang="uk-UA" i="1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uk-UA" dirty="0" smtClean="0"/>
              </a:p>
              <a:p>
                <a:pPr marL="0" indent="0">
                  <a:buNone/>
                </a:pPr>
                <a:r>
                  <a:rPr lang="uk-UA" dirty="0"/>
                  <a:t>На липень </a:t>
                </a:r>
                <a:r>
                  <a:rPr lang="uk-UA" dirty="0" smtClean="0"/>
                  <a:t>2008</a:t>
                </a:r>
                <a:r>
                  <a:rPr lang="uk-UA" dirty="0"/>
                  <a:t> року бінарна гіпотеза </a:t>
                </a:r>
                <a:r>
                  <a:rPr lang="uk-UA" dirty="0" err="1"/>
                  <a:t>Гольдбаха</a:t>
                </a:r>
                <a:r>
                  <a:rPr lang="uk-UA" dirty="0"/>
                  <a:t> була перевірена для всіх парних чисел, що не перевищують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i="1">
                              <a:latin typeface="Cambria Math"/>
                            </a:rPr>
                            <m:t>1,2∙10</m:t>
                          </m:r>
                        </m:e>
                        <m:sup>
                          <m:r>
                            <a:rPr lang="uk-UA" i="1">
                              <a:latin typeface="Cambria Math"/>
                            </a:rPr>
                            <m:t>18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411162"/>
                <a:ext cx="11563350" cy="6218238"/>
              </a:xfrm>
              <a:blipFill rotWithShape="1">
                <a:blip r:embed="rId2"/>
                <a:stretch>
                  <a:fillRect l="-949" t="-1959" r="-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83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3" y="471488"/>
            <a:ext cx="114728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1920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довів, що будь-яке достатньо велике парне число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представлено у вигляді суми двох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чисел, які мають  не більше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9-ти простих дільників.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Харді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Літлвуд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довели, що якщо вірне деяке узагальнення </a:t>
            </a:r>
            <a:r>
              <a:rPr lang="uk-UA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Гіпотеза Рімана"/>
              </a:rPr>
              <a:t>гіпотези </a:t>
            </a:r>
            <a:r>
              <a:rPr lang="uk-UA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Гіпотеза Рімана"/>
              </a:rPr>
              <a:t>Рімана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для достатньо великих непарних цілих чисел вірна й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тернарна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Гольдбаха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Шнірельман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довів, що будь-яке ціле число може бути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вигляді суми не більше ніж 800 000 простих чисел.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1937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Чудаков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довів, що "майже всі" парні цілі числа можуть бути представлені як сума двох простих чисел, тобто, що асимптотична щільність множини тих парних цілих чисел, що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 як суму двох простих, дорівнює 0.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28649" y="571499"/>
                <a:ext cx="10944225" cy="6082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1937 Виноградов довів, що будь-яке достатньо велике непарне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вигляді суми трьох простих чисел. Математик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Бороздкін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1939 році оцінив це достатньо велике число як таке, що не перевищує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е</m:t>
                          </m:r>
                        </m:e>
                        <m: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k-UA" sz="2000" i="1">
                                  <a:latin typeface="Cambria Math"/>
                                </a:rPr>
                                <m:t>е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sz="2000" i="1">
                                      <a:latin typeface="Cambria Math"/>
                                    </a:rPr>
                                    <m:t>е</m:t>
                                  </m:r>
                                </m:e>
                                <m:sup>
                                  <m:r>
                                    <a:rPr lang="uk-UA" sz="2000" i="1">
                                      <a:latin typeface="Cambria Math"/>
                                    </a:rPr>
                                    <m:t>41,94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uk-UA" sz="2000" i="1">
                          <a:latin typeface="Cambria Math"/>
                        </a:rPr>
                        <m:t>≈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е</m:t>
                          </m:r>
                        </m:e>
                        <m: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k-UA" sz="2000" i="1">
                                  <a:latin typeface="Cambria Math"/>
                                </a:rPr>
                                <m:t>3,42458∙10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sz="2000" i="1">
                                      <a:latin typeface="Cambria Math"/>
                                    </a:rPr>
                                    <m:t>7,114∙10</m:t>
                                  </m:r>
                                </m:e>
                                <m:sup>
                                  <m:r>
                                    <a:rPr lang="uk-UA" sz="2000" i="1">
                                      <a:latin typeface="Cambria Math"/>
                                    </a:rPr>
                                    <m:t>17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Пізніше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учень Виноградова встановив границю цього "достатньо великого" числа як не більше за 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3</m:t>
                          </m:r>
                        </m:e>
                        <m: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k-UA" sz="20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uk-UA" sz="2000" i="1">
                                  <a:latin typeface="Cambria Math"/>
                                </a:rPr>
                                <m:t>15</m:t>
                              </m:r>
                            </m:sup>
                          </m:sSup>
                        </m:sup>
                      </m:sSup>
                      <m:r>
                        <a:rPr lang="uk-UA" sz="2000" i="1">
                          <a:latin typeface="Cambria Math"/>
                        </a:rPr>
                        <m:t>≈3,2485963∙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6846168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1989 році Ван і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Чень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опустили границю до 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е</m:t>
                          </m:r>
                        </m:e>
                        <m: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k-UA" sz="2000" i="1">
                                  <a:latin typeface="Cambria Math"/>
                                </a:rPr>
                                <m:t>е</m:t>
                              </m:r>
                            </m:e>
                            <m:sup>
                              <m:r>
                                <a:rPr lang="uk-UA" sz="2000" i="1">
                                  <a:latin typeface="Cambria Math"/>
                                </a:rPr>
                                <m:t>11,503</m:t>
                              </m:r>
                            </m:sup>
                          </m:sSup>
                        </m:sup>
                      </m:sSup>
                      <m:r>
                        <a:rPr lang="uk-UA" sz="2000" i="1">
                          <a:latin typeface="Cambria Math"/>
                        </a:rPr>
                        <m:t>≈3,33339256∙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43000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Потім,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Liaoming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Чжэ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Ван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Tianze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2001 році цю границю зменшив до 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е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3100</m:t>
                          </m:r>
                        </m:sup>
                      </m:sSup>
                      <m:r>
                        <a:rPr lang="uk-UA" sz="2000" i="1">
                          <a:latin typeface="Cambria Math"/>
                        </a:rPr>
                        <m:t>≈2,0553883948∙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1346</m:t>
                          </m:r>
                        </m:sup>
                      </m:sSup>
                    </m:oMath>
                  </m:oMathPara>
                </a14:m>
                <a:endPara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Робота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Харальда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Хельфгота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зменшила границю Виноградова до 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30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1938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Хуа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Луоген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довів таке послаблення слабої гіпотези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Голдбаха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: для деякого натурального числа k, будь-яке достатньо велике непарне число може представлятись як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0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uk-UA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uk-UA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0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uk-UA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uk-UA" sz="20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uk-UA" sz="20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uk-UA" sz="200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uk-UA" sz="2000" i="1">
                              <a:latin typeface="Cambria Math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k = 1 це слаба гіпотеза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Гольдбаха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9" y="571499"/>
                <a:ext cx="10944225" cy="6082563"/>
              </a:xfrm>
              <a:prstGeom prst="rect">
                <a:avLst/>
              </a:prstGeom>
              <a:blipFill rotWithShape="1">
                <a:blip r:embed="rId2"/>
                <a:stretch>
                  <a:fillRect l="-557" t="-501" r="-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9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315</Words>
  <Application>Microsoft Office PowerPoint</Application>
  <PresentationFormat>Произвольный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Проблема Ґольдбаха</vt:lpstr>
      <vt:lpstr>У математиці проблемою Ґольдбаха (гіпотезою Ґольдбаха, проблемою Ейлера, бінарною проблемою Ґольдбаха) називається наступне твердження: Довільне парне число не менше чотирьох можна подати у вигляді суми двох простих чисел.  4=2+2, 6=3+3, 8=3+5, 10=3+7=5+5, 12=5+7, 14=3+11=7+7, 16=3+13=5+11 і так далі. </vt:lpstr>
      <vt:lpstr>Презентация PowerPoint</vt:lpstr>
      <vt:lpstr>Історія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Ґольдбаха</dc:title>
  <dc:creator>DoM</dc:creator>
  <cp:lastModifiedBy>user</cp:lastModifiedBy>
  <cp:revision>8</cp:revision>
  <dcterms:created xsi:type="dcterms:W3CDTF">2020-10-21T08:37:10Z</dcterms:created>
  <dcterms:modified xsi:type="dcterms:W3CDTF">2020-10-21T18:23:53Z</dcterms:modified>
</cp:coreProperties>
</file>