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3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31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7005-6115-4DB1-A4E9-9A646D785688}" type="datetimeFigureOut">
              <a:rPr lang="uk-UA" smtClean="0"/>
              <a:pPr/>
              <a:t>02.11.2018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71D4-D51E-413E-98FB-915C3F7DEA4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800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Підсумкова очна сесія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i="1" dirty="0" smtClean="0">
                <a:solidFill>
                  <a:srgbClr val="00B050"/>
                </a:solidFill>
              </a:rPr>
              <a:t>Модуль 3</a:t>
            </a:r>
            <a:br>
              <a:rPr lang="uk-UA" sz="2000" b="1" i="1" dirty="0" smtClean="0">
                <a:solidFill>
                  <a:srgbClr val="00B050"/>
                </a:solidFill>
              </a:rPr>
            </a:br>
            <a:r>
              <a:rPr lang="uk-UA" sz="2000" b="1" i="1" dirty="0" smtClean="0">
                <a:solidFill>
                  <a:srgbClr val="00B050"/>
                </a:solidFill>
              </a:rPr>
              <a:t>Організація ефективного і безпечного освітнього середовища</a:t>
            </a:r>
            <a:endParaRPr lang="uk-UA" sz="2000" b="1" i="1" dirty="0">
              <a:solidFill>
                <a:srgbClr val="00B05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048672" cy="3600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Роль учителя у формуванні психологічно безпечного середовища.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Забезпечення права вибору. 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Формування спільних цінностей.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Встановлення правил.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Практика ранкових зустрічей.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Участь дітей в організації освітнього середовища.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Багатоманітність та соціальна інклюзія.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Діти з особливими освітніми потребами.</a:t>
            </a:r>
          </a:p>
          <a:p>
            <a:pPr algn="l"/>
            <a:endParaRPr lang="uk-UA" sz="2000" dirty="0"/>
          </a:p>
        </p:txBody>
      </p:sp>
      <p:pic>
        <p:nvPicPr>
          <p:cNvPr id="4" name="Рисунок 3" descr="C:\Users\Zzzalizo\Desktop\1 КЛАС\скачанные файл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780928"/>
            <a:ext cx="20882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У</a:t>
            </a:r>
            <a:r>
              <a:rPr lang="ru-RU" sz="2800" b="1" i="1" dirty="0" smtClean="0">
                <a:solidFill>
                  <a:srgbClr val="FF0000"/>
                </a:solidFill>
              </a:rPr>
              <a:t>читель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має</a:t>
            </a:r>
            <a:r>
              <a:rPr lang="ru-RU" sz="2800" b="1" i="1" dirty="0" smtClean="0">
                <a:solidFill>
                  <a:srgbClr val="FF0000"/>
                </a:solidFill>
              </a:rPr>
              <a:t> бути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моделлю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бажаної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поведінки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і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ставлення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Дуже важливо, щоб вчителі повною мірою розуміли свою роль як моделі бажаної поведінки та ставлення до людей з повагою, добротою й відповідальністю</a:t>
            </a:r>
            <a:endParaRPr lang="uk-UA" b="1" dirty="0"/>
          </a:p>
        </p:txBody>
      </p:sp>
      <p:pic>
        <p:nvPicPr>
          <p:cNvPr id="8194" name="Picture 2" descr="E:\ПЕРШАЧКИ\22405864_1930992907221344_697822299012923434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536504" cy="432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Учителі початкових класів мають усвідомлювати основні </a:t>
            </a:r>
            <a:r>
              <a:rPr lang="uk-UA" sz="2400" b="1" u="sng" dirty="0" smtClean="0">
                <a:solidFill>
                  <a:srgbClr val="00B050"/>
                </a:solidFill>
              </a:rPr>
              <a:t>риси відповідальності, </a:t>
            </a:r>
            <a:r>
              <a:rPr lang="uk-UA" sz="2400" b="1" dirty="0" smtClean="0">
                <a:solidFill>
                  <a:srgbClr val="FF0000"/>
                </a:solidFill>
              </a:rPr>
              <a:t>яку вони несуть за своїх учнів, що передбачає такі обов’язки: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556792"/>
            <a:ext cx="4978896" cy="50405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•  </a:t>
            </a:r>
            <a:r>
              <a:rPr lang="uk-UA" sz="2000" b="1" dirty="0" smtClean="0">
                <a:solidFill>
                  <a:srgbClr val="0070C0"/>
                </a:solidFill>
              </a:rPr>
              <a:t>Поважати кожну дитину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•  Вірити в успішність кожної дитини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•  Бути чесними і визнавати власні помилки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•  Вміти слухати й дотримуватися конфіденційності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•  Бути послідовними й справедливими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•  Мати високі очікування щодо кожного учня, у тому числі учнів  з особливими освітніми потребами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•  Цінувати особисті зусилля дітей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•  Організовувати стимулююче навчальне середовище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•  Постійно поновлювати свої знання про дитячий розвиток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E:\ПЕРШАЧКИ\19148944_1908823892718752_18913878765303781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30607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2819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i="1" dirty="0" err="1" smtClean="0">
                <a:solidFill>
                  <a:srgbClr val="00B050"/>
                </a:solidFill>
              </a:rPr>
              <a:t>Учителі</a:t>
            </a:r>
            <a:r>
              <a:rPr lang="ru-RU" sz="2800" b="1" i="1" dirty="0" smtClean="0">
                <a:solidFill>
                  <a:srgbClr val="00B050"/>
                </a:solidFill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мають</a:t>
            </a:r>
            <a:r>
              <a:rPr lang="ru-RU" sz="2800" b="1" i="1" dirty="0" smtClean="0">
                <a:solidFill>
                  <a:srgbClr val="00B050"/>
                </a:solidFill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пам’ятати</a:t>
            </a:r>
            <a:r>
              <a:rPr lang="ru-RU" sz="2800" b="1" i="1" dirty="0" smtClean="0">
                <a:solidFill>
                  <a:srgbClr val="00B050"/>
                </a:solidFill>
              </a:rPr>
              <a:t>,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що</a:t>
            </a:r>
            <a:r>
              <a:rPr lang="ru-RU" sz="2800" b="1" i="1" dirty="0" smtClean="0">
                <a:solidFill>
                  <a:srgbClr val="00B050"/>
                </a:solidFill>
              </a:rPr>
              <a:t> те, як вони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навчають</a:t>
            </a:r>
            <a:r>
              <a:rPr lang="ru-RU" sz="2800" b="1" i="1" dirty="0" smtClean="0">
                <a:solidFill>
                  <a:srgbClr val="00B050"/>
                </a:solidFill>
              </a:rPr>
              <a:t>,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є</a:t>
            </a:r>
            <a:r>
              <a:rPr lang="ru-RU" sz="2800" b="1" i="1" dirty="0" smtClean="0">
                <a:solidFill>
                  <a:srgbClr val="00B050"/>
                </a:solidFill>
              </a:rPr>
              <a:t> таким же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важливим</a:t>
            </a:r>
            <a:r>
              <a:rPr lang="ru-RU" sz="2800" b="1" i="1" dirty="0" smtClean="0">
                <a:solidFill>
                  <a:srgbClr val="00B050"/>
                </a:solidFill>
              </a:rPr>
              <a:t>, як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і</a:t>
            </a:r>
            <a:r>
              <a:rPr lang="ru-RU" sz="2800" b="1" i="1" dirty="0" smtClean="0">
                <a:solidFill>
                  <a:srgbClr val="00B050"/>
                </a:solidFill>
              </a:rPr>
              <a:t> те,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чому</a:t>
            </a:r>
            <a:r>
              <a:rPr lang="ru-RU" sz="2800" b="1" i="1" dirty="0" smtClean="0">
                <a:solidFill>
                  <a:srgbClr val="00B050"/>
                </a:solidFill>
              </a:rPr>
              <a:t> вони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навчають</a:t>
            </a:r>
            <a:endParaRPr lang="uk-UA" sz="2800" b="1" i="1" dirty="0">
              <a:solidFill>
                <a:srgbClr val="00B05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42" name="Picture 2" descr="E:\ПЕРШАЧКИ\33381982_1516163588493628_5136952268096012288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984776" cy="3982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ПЕРШАЧКИ\34633265_1642129632570155_64233295520297123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48072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ПЕРШАЧКИ\29027462_2054011658211122_69956344495109524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083546" cy="2742431"/>
          </a:xfrm>
          <a:prstGeom prst="rect">
            <a:avLst/>
          </a:prstGeom>
          <a:noFill/>
        </p:spPr>
      </p:pic>
      <p:pic>
        <p:nvPicPr>
          <p:cNvPr id="12291" name="Picture 3" descr="E:\ПЕРШАЧКИ\29027301_2054012314877723_437902456026902933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358" y="1"/>
            <a:ext cx="4624114" cy="3212976"/>
          </a:xfrm>
          <a:prstGeom prst="rect">
            <a:avLst/>
          </a:prstGeom>
          <a:noFill/>
        </p:spPr>
      </p:pic>
      <p:pic>
        <p:nvPicPr>
          <p:cNvPr id="12292" name="Picture 4" descr="E:\ПЕРШАЧКИ\29027532_2054012321544389_375259839511732330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3284984"/>
            <a:ext cx="4608512" cy="3438922"/>
          </a:xfrm>
          <a:prstGeom prst="rect">
            <a:avLst/>
          </a:prstGeom>
          <a:noFill/>
        </p:spPr>
      </p:pic>
      <p:pic>
        <p:nvPicPr>
          <p:cNvPr id="12293" name="Picture 5" descr="E:\ПЕРШАЧКИ\29062612_2054012318211056_638782682624280759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6"/>
            <a:ext cx="367240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2</a:t>
            </a:r>
            <a:r>
              <a:rPr lang="uk-UA" dirty="0" smtClean="0">
                <a:solidFill>
                  <a:srgbClr val="00B050"/>
                </a:solidFill>
              </a:rPr>
              <a:t>. </a:t>
            </a:r>
            <a:r>
              <a:rPr lang="uk-UA" sz="4000" b="1" i="1" dirty="0" smtClean="0">
                <a:solidFill>
                  <a:srgbClr val="00B050"/>
                </a:solidFill>
              </a:rPr>
              <a:t>ЗАБЕЗПЕЧЕННЯ ПРАВА ВИБОРУ</a:t>
            </a:r>
            <a:endParaRPr lang="uk-UA" sz="4000" b="1" i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916831"/>
            <a:ext cx="3610744" cy="374441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000" b="1" i="1" dirty="0" smtClean="0"/>
              <a:t>Отже, освітнє середовище створюється для заохочення </a:t>
            </a:r>
          </a:p>
          <a:p>
            <a:pPr>
              <a:buNone/>
            </a:pPr>
            <a:r>
              <a:rPr lang="uk-UA" sz="2000" b="1" i="1" dirty="0" smtClean="0"/>
              <a:t>     самовизначення дітей у класі та розвитку їхніх спроможностей,  оскільки  відомо, що  люди,  які  контролюють  те, що відбувається з ними, краще адаптовані до життя. </a:t>
            </a:r>
            <a:endParaRPr lang="uk-UA" sz="2000" b="1" i="1" dirty="0"/>
          </a:p>
        </p:txBody>
      </p:sp>
      <p:pic>
        <p:nvPicPr>
          <p:cNvPr id="13314" name="Picture 2" descr="E:\ПЕРШАЧКИ\29790634_579881439037242_1087437913764290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320480" cy="5083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332657"/>
            <a:ext cx="4392488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 smtClean="0"/>
              <a:t>Одним  із  важливих  чинників  для  розвитку  самовизначення  і  </a:t>
            </a:r>
            <a:r>
              <a:rPr lang="uk-UA" b="1" i="1" dirty="0" err="1" smtClean="0"/>
              <a:t>самоактуалізації</a:t>
            </a:r>
            <a:r>
              <a:rPr lang="uk-UA" b="1" i="1" dirty="0" smtClean="0"/>
              <a:t> дітей  є  забезпечення можливості здійснювати </a:t>
            </a:r>
            <a:r>
              <a:rPr lang="uk-UA" b="1" i="1" dirty="0" smtClean="0">
                <a:solidFill>
                  <a:srgbClr val="FF0000"/>
                </a:solidFill>
              </a:rPr>
              <a:t>вибір </a:t>
            </a:r>
            <a:r>
              <a:rPr lang="uk-UA" b="1" i="1" dirty="0" smtClean="0"/>
              <a:t>у класі  і, відповідно, приймати самостійні  рішення,  усвідомлюючи  при  цьому  їх  наслідки. </a:t>
            </a:r>
          </a:p>
          <a:p>
            <a:r>
              <a:rPr lang="uk-UA" b="1" i="1" dirty="0" smtClean="0"/>
              <a:t>Такі можливості для вибору вчителі можуть легко знайти впродовж навчального дня – це і вибір навчальних матеріалів, підходу до вирішення проблеми, місця за столом, де вони хочуть працювати та ін. </a:t>
            </a:r>
            <a:endParaRPr lang="uk-UA" b="1" i="1" dirty="0"/>
          </a:p>
        </p:txBody>
      </p:sp>
      <p:pic>
        <p:nvPicPr>
          <p:cNvPr id="14338" name="Picture 2" descr="E:\ПЕРШАЧКИ\33140018_1515760398533947_2469817503295995904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977680"/>
            <a:ext cx="4608512" cy="2880320"/>
          </a:xfrm>
          <a:prstGeom prst="rect">
            <a:avLst/>
          </a:prstGeom>
          <a:noFill/>
        </p:spPr>
      </p:pic>
      <p:pic>
        <p:nvPicPr>
          <p:cNvPr id="14339" name="Picture 3" descr="E:\ПЕРШАЧКИ\33194622_1516144211828899_4335540073928851456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358140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rgbClr val="00B050"/>
                </a:solidFill>
              </a:rPr>
              <a:t>Ш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кільні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успіхи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зростають</a:t>
            </a:r>
            <a:r>
              <a:rPr lang="ru-RU" sz="2400" b="1" i="1" dirty="0" smtClean="0">
                <a:solidFill>
                  <a:srgbClr val="00B050"/>
                </a:solidFill>
              </a:rPr>
              <a:t>, коли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дитина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певною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мірою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контролює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своє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навчання</a:t>
            </a:r>
            <a:endParaRPr lang="uk-UA" sz="2400" b="1" i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Ми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дорослі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знаємо</a:t>
            </a:r>
            <a:r>
              <a:rPr lang="ru-RU" b="1" i="1" dirty="0" smtClean="0"/>
              <a:t>, коли у нас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вибір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змісту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підходів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поставлених</a:t>
            </a:r>
            <a:r>
              <a:rPr lang="ru-RU" b="1" i="1" dirty="0" smtClean="0"/>
              <a:t> проблем, ми </a:t>
            </a:r>
            <a:r>
              <a:rPr lang="ru-RU" b="1" i="1" dirty="0" err="1" smtClean="0"/>
              <a:t>виявляємо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більше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бажання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готовність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працювати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ними.</a:t>
            </a:r>
            <a:endParaRPr lang="uk-UA" b="1" i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Те саме стосується  і </a:t>
            </a:r>
            <a:r>
              <a:rPr lang="uk-UA" b="1" i="1" dirty="0" smtClean="0"/>
              <a:t>дітей.  </a:t>
            </a:r>
            <a:r>
              <a:rPr lang="uk-UA" b="1" i="1" dirty="0" smtClean="0">
                <a:solidFill>
                  <a:srgbClr val="FF0000"/>
                </a:solidFill>
              </a:rPr>
              <a:t>Їхні бажання  і шкільні успіхи зростають,  коли  дитина  певною  мірою  контролює  своє навчання. Сучасні  дослідження  у  сфері  мозку,  поведінкових ситуацій та індивідуальні свідчення підтверджують, що особистий вклад у поставлене завдання є гарною спонукою і дає позитивні результати.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15364" name="Picture 4" descr="E:\ПЕРШАЧКИ\29573052_579881259037260_15706346869934048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4248472" cy="2929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86000" y="332656"/>
            <a:ext cx="653447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Отже</a:t>
            </a:r>
            <a:r>
              <a:rPr lang="ru-RU" sz="2000" b="1" i="1" dirty="0" smtClean="0">
                <a:solidFill>
                  <a:srgbClr val="FF0000"/>
                </a:solidFill>
              </a:rPr>
              <a:t>, коли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вчителі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розширюють</a:t>
            </a:r>
            <a:r>
              <a:rPr lang="ru-RU" sz="2000" b="1" i="1" dirty="0" smtClean="0">
                <a:solidFill>
                  <a:srgbClr val="FF0000"/>
                </a:solidFill>
              </a:rPr>
              <a:t> сферу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питань</a:t>
            </a:r>
            <a:r>
              <a:rPr lang="ru-RU" sz="2000" b="1" i="1" dirty="0" smtClean="0">
                <a:solidFill>
                  <a:srgbClr val="FF0000"/>
                </a:solidFill>
              </a:rPr>
              <a:t>, до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вирішення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яких</a:t>
            </a:r>
            <a:r>
              <a:rPr lang="ru-RU" sz="2000" b="1" i="1" dirty="0" smtClean="0">
                <a:solidFill>
                  <a:srgbClr val="FF0000"/>
                </a:solidFill>
              </a:rPr>
              <a:t> вони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залучають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учнів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вони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тим</a:t>
            </a:r>
            <a:r>
              <a:rPr lang="ru-RU" sz="2000" b="1" i="1" dirty="0" smtClean="0">
                <a:solidFill>
                  <a:srgbClr val="FF0000"/>
                </a:solidFill>
              </a:rPr>
              <a:t> самим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покращують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якість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навчання</a:t>
            </a:r>
            <a:r>
              <a:rPr lang="ru-RU" sz="2000" b="1" i="1" dirty="0" smtClean="0">
                <a:solidFill>
                  <a:srgbClr val="FF0000"/>
                </a:solidFill>
              </a:rPr>
              <a:t>. </a:t>
            </a:r>
            <a:endParaRPr lang="uk-UA" sz="2000" b="1" i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E:\ПЕРШАЧКИ\U-polovyni-krayin-serednyu-shkolu-zakinchyly-menshe-50-lyudej-zvit-YUNES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744416" cy="2753345"/>
          </a:xfrm>
          <a:prstGeom prst="rect">
            <a:avLst/>
          </a:prstGeom>
          <a:noFill/>
        </p:spPr>
      </p:pic>
      <p:pic>
        <p:nvPicPr>
          <p:cNvPr id="16387" name="Picture 3" descr="E:\ПЕРШАЧКИ\20430088_1934727263461748_36724046581669248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581400" cy="4824536"/>
          </a:xfrm>
          <a:prstGeom prst="rect">
            <a:avLst/>
          </a:prstGeom>
          <a:noFill/>
        </p:spPr>
      </p:pic>
      <p:pic>
        <p:nvPicPr>
          <p:cNvPr id="16388" name="Picture 4" descr="E:\ПЕРШАЧКИ\19105774_1908823886052086_835631769398823903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3600400" cy="2064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err="1" smtClean="0">
                <a:solidFill>
                  <a:srgbClr val="00B050"/>
                </a:solidFill>
              </a:rPr>
              <a:t>Підсумовуючи</a:t>
            </a:r>
            <a:r>
              <a:rPr lang="ru-RU" sz="1800" b="1" i="1" dirty="0" smtClean="0">
                <a:solidFill>
                  <a:srgbClr val="00B050"/>
                </a:solidFill>
              </a:rPr>
              <a:t>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сказане</a:t>
            </a:r>
            <a:r>
              <a:rPr lang="ru-RU" sz="1800" b="1" i="1" dirty="0" smtClean="0">
                <a:solidFill>
                  <a:srgbClr val="00B050"/>
                </a:solidFill>
              </a:rPr>
              <a:t>,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хочеться</a:t>
            </a:r>
            <a:r>
              <a:rPr lang="ru-RU" sz="1800" b="1" i="1" dirty="0" smtClean="0">
                <a:solidFill>
                  <a:srgbClr val="00B050"/>
                </a:solidFill>
              </a:rPr>
              <a:t>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процитувати</a:t>
            </a:r>
            <a:r>
              <a:rPr lang="ru-RU" sz="1800" b="1" i="1" dirty="0" smtClean="0">
                <a:solidFill>
                  <a:srgbClr val="00B050"/>
                </a:solidFill>
              </a:rPr>
              <a:t>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дослідника</a:t>
            </a:r>
            <a:r>
              <a:rPr lang="ru-RU" sz="1800" b="1" i="1" dirty="0" smtClean="0">
                <a:solidFill>
                  <a:srgbClr val="00B050"/>
                </a:solidFill>
              </a:rPr>
              <a:t> АЛФІ КОНА ,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який</a:t>
            </a:r>
            <a:r>
              <a:rPr lang="ru-RU" sz="1800" b="1" i="1" dirty="0" smtClean="0">
                <a:solidFill>
                  <a:srgbClr val="00B050"/>
                </a:solidFill>
              </a:rPr>
              <a:t>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чітко</a:t>
            </a:r>
            <a:r>
              <a:rPr lang="ru-RU" sz="1800" b="1" i="1" dirty="0" smtClean="0">
                <a:solidFill>
                  <a:srgbClr val="00B050"/>
                </a:solidFill>
              </a:rPr>
              <a:t>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й</a:t>
            </a:r>
            <a:r>
              <a:rPr lang="ru-RU" sz="1800" b="1" i="1" dirty="0" smtClean="0">
                <a:solidFill>
                  <a:srgbClr val="00B050"/>
                </a:solidFill>
              </a:rPr>
              <a:t>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промовисто</a:t>
            </a:r>
            <a:r>
              <a:rPr lang="ru-RU" sz="1800" b="1" i="1" dirty="0" smtClean="0">
                <a:solidFill>
                  <a:srgbClr val="00B050"/>
                </a:solidFill>
              </a:rPr>
              <a:t>  говорить про </a:t>
            </a:r>
            <a:r>
              <a:rPr lang="ru-RU" sz="1800" b="1" i="1" u="sng" dirty="0" err="1" smtClean="0">
                <a:solidFill>
                  <a:srgbClr val="FF0000"/>
                </a:solidFill>
              </a:rPr>
              <a:t>справжні</a:t>
            </a:r>
            <a:r>
              <a:rPr lang="ru-RU" sz="1800" b="1" i="1" u="sng" dirty="0" smtClean="0">
                <a:solidFill>
                  <a:srgbClr val="FF0000"/>
                </a:solidFill>
              </a:rPr>
              <a:t> </a:t>
            </a:r>
            <a:r>
              <a:rPr lang="ru-RU" sz="1800" b="1" i="1" u="sng" dirty="0" err="1" smtClean="0">
                <a:solidFill>
                  <a:srgbClr val="FF0000"/>
                </a:solidFill>
              </a:rPr>
              <a:t>цінності</a:t>
            </a:r>
            <a:r>
              <a:rPr lang="ru-RU" sz="1800" b="1" i="1" dirty="0" smtClean="0">
                <a:solidFill>
                  <a:srgbClr val="00B050"/>
                </a:solidFill>
              </a:rPr>
              <a:t>, 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закладені</a:t>
            </a:r>
            <a:r>
              <a:rPr lang="ru-RU" sz="1800" b="1" i="1" dirty="0" smtClean="0">
                <a:solidFill>
                  <a:srgbClr val="00B050"/>
                </a:solidFill>
              </a:rPr>
              <a:t>  у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наданні</a:t>
            </a:r>
            <a:r>
              <a:rPr lang="ru-RU" sz="1800" b="1" i="1" dirty="0" smtClean="0">
                <a:solidFill>
                  <a:srgbClr val="00B050"/>
                </a:solidFill>
              </a:rPr>
              <a:t> людям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можливості</a:t>
            </a:r>
            <a:r>
              <a:rPr lang="ru-RU" sz="1800" b="1" i="1" dirty="0" smtClean="0">
                <a:solidFill>
                  <a:srgbClr val="00B050"/>
                </a:solidFill>
              </a:rPr>
              <a:t> 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вибору</a:t>
            </a:r>
            <a:r>
              <a:rPr lang="ru-RU" sz="1800" b="1" i="1" dirty="0" smtClean="0">
                <a:solidFill>
                  <a:srgbClr val="00B050"/>
                </a:solidFill>
              </a:rPr>
              <a:t> та контролю</a:t>
            </a:r>
            <a:endParaRPr lang="uk-UA" sz="1800" b="1" i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i="1" dirty="0" smtClean="0"/>
              <a:t>     «Дозволяти людям приймати рішення стосовно себе – природніше, ніж контролювати їх. Це більше відповідає основним цінностям, що більшість з нас декларативно підтримує. Крім навичок, які будуть корисними для учнів у майбутньому, вони повинні мати змогу мати можливість вибору вже сьогодні. Зрештою, діти – це лише дорослі у становленні. Вони є людьми, чиї нагальні потреби, права  і досвід вимагають  серйозного  ставлення.  Скажімо  так:  учнів  потрібно  не лише навчати жити у демократії, вони повинні мати цю можливість </a:t>
            </a:r>
          </a:p>
          <a:p>
            <a:pPr>
              <a:buNone/>
            </a:pPr>
            <a:r>
              <a:rPr lang="uk-UA" sz="2000" b="1" i="1" dirty="0" smtClean="0"/>
              <a:t>       вже сьогодні».</a:t>
            </a:r>
          </a:p>
          <a:p>
            <a:pPr>
              <a:buNone/>
            </a:pPr>
            <a:r>
              <a:rPr lang="uk-UA" sz="2000" b="1" i="1" dirty="0" smtClean="0"/>
              <a:t>                                                                                                           (</a:t>
            </a:r>
            <a:r>
              <a:rPr lang="uk-UA" sz="2000" b="1" i="1" dirty="0" err="1" smtClean="0"/>
              <a:t>Алфі</a:t>
            </a:r>
            <a:r>
              <a:rPr lang="uk-UA" sz="2000" b="1" i="1" dirty="0" smtClean="0"/>
              <a:t> </a:t>
            </a:r>
            <a:r>
              <a:rPr lang="uk-UA" sz="2000" b="1" i="1" dirty="0" err="1" smtClean="0"/>
              <a:t>Кон</a:t>
            </a:r>
            <a:r>
              <a:rPr lang="uk-UA" sz="2000" b="1" i="1" dirty="0" smtClean="0"/>
              <a:t>)</a:t>
            </a:r>
            <a:endParaRPr lang="uk-UA" sz="2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1. </a:t>
            </a:r>
            <a:r>
              <a:rPr lang="ru-RU" sz="2800" b="1" i="1" dirty="0" smtClean="0">
                <a:solidFill>
                  <a:srgbClr val="00B050"/>
                </a:solidFill>
              </a:rPr>
              <a:t>РОЛЬ УЧИТЕЛЯ У ФОРМУВАННІ ПСИХОЛОГІЧНО 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                    БЕЗПЕЧНОГО СЕРЕДОВИЩА</a:t>
            </a:r>
            <a:endParaRPr lang="uk-UA" sz="2800" b="1" i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b="1" i="1" dirty="0" err="1" smtClean="0">
                <a:solidFill>
                  <a:srgbClr val="FF0000"/>
                </a:solidFill>
              </a:rPr>
              <a:t>Щасливими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можна</a:t>
            </a:r>
            <a:r>
              <a:rPr lang="ru-RU" sz="1800" b="1" i="1" dirty="0" smtClean="0">
                <a:solidFill>
                  <a:srgbClr val="FF0000"/>
                </a:solidFill>
              </a:rPr>
              <a:t> 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назвати</a:t>
            </a:r>
            <a:r>
              <a:rPr lang="ru-RU" sz="1800" b="1" i="1" dirty="0" smtClean="0">
                <a:solidFill>
                  <a:srgbClr val="FF0000"/>
                </a:solidFill>
              </a:rPr>
              <a:t>  тих 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учителів</a:t>
            </a:r>
            <a:r>
              <a:rPr lang="ru-RU" sz="1800" b="1" i="1" dirty="0" smtClean="0">
                <a:solidFill>
                  <a:srgbClr val="FF0000"/>
                </a:solidFill>
              </a:rPr>
              <a:t>, 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які</a:t>
            </a:r>
            <a:r>
              <a:rPr lang="ru-RU" sz="1800" b="1" i="1" dirty="0" smtClean="0">
                <a:solidFill>
                  <a:srgbClr val="FF0000"/>
                </a:solidFill>
              </a:rPr>
              <a:t> 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дійшли</a:t>
            </a:r>
            <a:r>
              <a:rPr lang="ru-RU" sz="1800" b="1" i="1" dirty="0" smtClean="0">
                <a:solidFill>
                  <a:srgbClr val="FF0000"/>
                </a:solidFill>
              </a:rPr>
              <a:t> 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зі</a:t>
            </a:r>
            <a:r>
              <a:rPr lang="ru-RU" sz="1800" b="1" i="1" dirty="0" smtClean="0">
                <a:solidFill>
                  <a:srgbClr val="FF0000"/>
                </a:solidFill>
              </a:rPr>
              <a:t> 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своїм</a:t>
            </a:r>
            <a:r>
              <a:rPr lang="ru-RU" sz="1800" b="1" i="1" dirty="0" smtClean="0">
                <a:solidFill>
                  <a:srgbClr val="FF0000"/>
                </a:solidFill>
              </a:rPr>
              <a:t> 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класом</a:t>
            </a:r>
            <a:r>
              <a:rPr lang="ru-RU" sz="1800" b="1" i="1" dirty="0" smtClean="0">
                <a:solidFill>
                  <a:srgbClr val="FF0000"/>
                </a:solidFill>
              </a:rPr>
              <a:t>  до 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того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етапу</a:t>
            </a:r>
            <a:r>
              <a:rPr lang="ru-RU" sz="1800" b="1" i="1" dirty="0" smtClean="0">
                <a:solidFill>
                  <a:srgbClr val="FF0000"/>
                </a:solidFill>
              </a:rPr>
              <a:t>, коли вони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можуть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сказати</a:t>
            </a:r>
            <a:r>
              <a:rPr lang="ru-RU" sz="1800" b="1" i="1" dirty="0" smtClean="0">
                <a:solidFill>
                  <a:srgbClr val="FF0000"/>
                </a:solidFill>
              </a:rPr>
              <a:t>:  «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Незалежно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від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моєї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присутності</a:t>
            </a:r>
            <a:r>
              <a:rPr lang="ru-RU" sz="1800" b="1" i="1" dirty="0" smtClean="0">
                <a:solidFill>
                  <a:srgbClr val="FF0000"/>
                </a:solidFill>
              </a:rPr>
              <a:t>, </a:t>
            </a:r>
          </a:p>
          <a:p>
            <a:pPr>
              <a:buNone/>
            </a:pPr>
            <a:r>
              <a:rPr lang="ru-RU" sz="1800" b="1" i="1" dirty="0">
                <a:solidFill>
                  <a:srgbClr val="FF0000"/>
                </a:solidFill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клас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працює</a:t>
            </a:r>
            <a:r>
              <a:rPr lang="ru-RU" sz="1800" b="1" i="1" dirty="0" smtClean="0">
                <a:solidFill>
                  <a:srgbClr val="FF0000"/>
                </a:solidFill>
              </a:rPr>
              <a:t>.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Група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досягла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самостійності</a:t>
            </a:r>
            <a:r>
              <a:rPr lang="ru-RU" sz="1800" b="1" i="1" dirty="0" smtClean="0">
                <a:solidFill>
                  <a:srgbClr val="FF0000"/>
                </a:solidFill>
              </a:rPr>
              <a:t>».</a:t>
            </a:r>
          </a:p>
          <a:p>
            <a:pPr algn="r">
              <a:buNone/>
            </a:pPr>
            <a:r>
              <a:rPr lang="ru-RU" sz="1800" b="1" i="1" dirty="0" err="1" smtClean="0">
                <a:solidFill>
                  <a:srgbClr val="FF0000"/>
                </a:solidFill>
              </a:rPr>
              <a:t>Марія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Монтессорі</a:t>
            </a:r>
            <a:endParaRPr lang="ru-RU" sz="1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i="1" dirty="0" smtClean="0"/>
              <a:t>     </a:t>
            </a:r>
            <a:r>
              <a:rPr lang="ru-RU" sz="2800" b="1" i="1" dirty="0" err="1" smtClean="0"/>
              <a:t>Плануючи</a:t>
            </a:r>
            <a:r>
              <a:rPr lang="ru-RU" sz="2800" b="1" i="1" dirty="0" smtClean="0"/>
              <a:t>  </a:t>
            </a:r>
            <a:r>
              <a:rPr lang="ru-RU" sz="2800" b="1" i="1" dirty="0" err="1" smtClean="0"/>
              <a:t>організацію</a:t>
            </a:r>
            <a:r>
              <a:rPr lang="ru-RU" sz="2800" b="1" i="1" dirty="0" smtClean="0"/>
              <a:t>  </a:t>
            </a:r>
            <a:r>
              <a:rPr lang="ru-RU" sz="2800" b="1" i="1" dirty="0" err="1" smtClean="0"/>
              <a:t>освітнього</a:t>
            </a:r>
            <a:r>
              <a:rPr lang="ru-RU" sz="2800" b="1" i="1" dirty="0" smtClean="0"/>
              <a:t>  </a:t>
            </a:r>
            <a:r>
              <a:rPr lang="ru-RU" sz="2800" b="1" i="1" dirty="0" err="1" smtClean="0"/>
              <a:t>середовища</a:t>
            </a:r>
            <a:r>
              <a:rPr lang="ru-RU" sz="2800" b="1" i="1" dirty="0" smtClean="0"/>
              <a:t>  в </a:t>
            </a:r>
            <a:r>
              <a:rPr lang="ru-RU" sz="2800" b="1" i="1" dirty="0" err="1" smtClean="0"/>
              <a:t>початкових</a:t>
            </a:r>
            <a:r>
              <a:rPr lang="ru-RU" sz="2800" b="1" i="1" dirty="0" smtClean="0"/>
              <a:t>  </a:t>
            </a:r>
            <a:r>
              <a:rPr lang="ru-RU" sz="2800" b="1" i="1" dirty="0" err="1" smtClean="0"/>
              <a:t>класах</a:t>
            </a:r>
            <a:r>
              <a:rPr lang="ru-RU" sz="2800" b="1" i="1" dirty="0" smtClean="0"/>
              <a:t>,  </a:t>
            </a:r>
            <a:r>
              <a:rPr lang="ru-RU" sz="2800" b="1" i="1" dirty="0" smtClean="0">
                <a:solidFill>
                  <a:srgbClr val="FF0000"/>
                </a:solidFill>
              </a:rPr>
              <a:t>не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лише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важливо</a:t>
            </a:r>
            <a:r>
              <a:rPr lang="ru-RU" sz="2800" b="1" i="1" dirty="0" smtClean="0"/>
              <a:t>, а </a:t>
            </a:r>
            <a:r>
              <a:rPr lang="ru-RU" sz="2800" b="1" i="1" dirty="0" err="1" smtClean="0"/>
              <a:t>й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необхідно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брати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/>
              <a:t>до </a:t>
            </a:r>
            <a:r>
              <a:rPr lang="ru-RU" sz="2800" b="1" i="1" dirty="0" err="1" smtClean="0"/>
              <a:t>уваги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теорію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розвитку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дитини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описану</a:t>
            </a:r>
            <a:r>
              <a:rPr lang="ru-RU" sz="2800" b="1" i="1" dirty="0" smtClean="0"/>
              <a:t> в </a:t>
            </a:r>
            <a:r>
              <a:rPr lang="ru-RU" sz="2800" b="1" i="1" dirty="0" err="1" smtClean="0"/>
              <a:t>працях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багатьох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відомих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вітчизняних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зарубіжних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авторів</a:t>
            </a:r>
            <a:r>
              <a:rPr lang="ru-RU" sz="2800" b="1" i="1" dirty="0" smtClean="0"/>
              <a:t> (Е. </a:t>
            </a:r>
            <a:r>
              <a:rPr lang="ru-RU" sz="2800" b="1" i="1" dirty="0" err="1" smtClean="0"/>
              <a:t>Еріксон</a:t>
            </a:r>
            <a:r>
              <a:rPr lang="ru-RU" sz="2800" b="1" i="1" dirty="0" smtClean="0"/>
              <a:t>, </a:t>
            </a:r>
          </a:p>
          <a:p>
            <a:pPr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Л. </a:t>
            </a:r>
            <a:r>
              <a:rPr lang="ru-RU" sz="2800" b="1" i="1" dirty="0" err="1" smtClean="0"/>
              <a:t>Виготський</a:t>
            </a:r>
            <a:r>
              <a:rPr lang="ru-RU" sz="2800" b="1" i="1" dirty="0" smtClean="0"/>
              <a:t>, Ж. </a:t>
            </a:r>
            <a:r>
              <a:rPr lang="ru-RU" sz="2800" b="1" i="1" dirty="0" err="1" smtClean="0"/>
              <a:t>Піаже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ін</a:t>
            </a:r>
            <a:r>
              <a:rPr lang="ru-RU" sz="2800" b="1" i="1" dirty="0" smtClean="0"/>
              <a:t>.) </a:t>
            </a:r>
            <a:endParaRPr lang="uk-UA" sz="28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3. </a:t>
            </a:r>
            <a:r>
              <a:rPr lang="uk-UA" b="1" i="1" dirty="0" smtClean="0">
                <a:solidFill>
                  <a:srgbClr val="00B050"/>
                </a:solidFill>
              </a:rPr>
              <a:t>ФОРМУВАННЯ </a:t>
            </a:r>
            <a:r>
              <a:rPr lang="uk-UA" b="1" i="1" dirty="0" smtClean="0">
                <a:solidFill>
                  <a:srgbClr val="00B050"/>
                </a:solidFill>
              </a:rPr>
              <a:t>СПІЛЬНИХ </a:t>
            </a:r>
            <a:r>
              <a:rPr lang="uk-UA" b="1" i="1" dirty="0" smtClean="0">
                <a:solidFill>
                  <a:srgbClr val="00B050"/>
                </a:solidFill>
              </a:rPr>
              <a:t>ЦІННОСТЕЙ</a:t>
            </a:r>
            <a:endParaRPr lang="uk-UA" b="1" i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dirty="0" smtClean="0"/>
              <a:t>    Важливим складником системи формування нового змісту освіти є чітке бачення результатів педагогічного партнерства «учень – вчитель», в основі якого відповідні </a:t>
            </a:r>
            <a:r>
              <a:rPr lang="uk-UA" b="1" i="1" dirty="0" smtClean="0">
                <a:solidFill>
                  <a:srgbClr val="FF0000"/>
                </a:solidFill>
              </a:rPr>
              <a:t>цінності</a:t>
            </a:r>
            <a:r>
              <a:rPr lang="uk-UA" b="1" i="1" dirty="0" smtClean="0"/>
              <a:t>, зазначені в Концепції Нової української школи, що, в свою чергу, рекомендовані Європейським парламентом </a:t>
            </a:r>
          </a:p>
          <a:p>
            <a:pPr>
              <a:buNone/>
            </a:pPr>
            <a:r>
              <a:rPr lang="uk-UA" b="1" i="1" dirty="0" smtClean="0"/>
              <a:t>    та Радою Європи, і містять 24 риси і чесноти, що їх визнали пріоритетними понад 50 країн світу. </a:t>
            </a:r>
            <a:endParaRPr lang="uk-UA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2700" b="1" dirty="0" smtClean="0"/>
              <a:t>Це:  креативність,  цікавість,  критичне  мислення,  любов </a:t>
            </a:r>
            <a:br>
              <a:rPr lang="uk-UA" sz="2700" b="1" dirty="0" smtClean="0"/>
            </a:br>
            <a:r>
              <a:rPr lang="uk-UA" sz="2700" b="1" dirty="0" smtClean="0"/>
              <a:t>до навчання, мудрість, відвага, наполегливість, чесність, </a:t>
            </a:r>
            <a:br>
              <a:rPr lang="uk-UA" sz="2700" b="1" dirty="0" smtClean="0"/>
            </a:br>
            <a:r>
              <a:rPr lang="uk-UA" sz="2700" b="1" dirty="0" smtClean="0"/>
              <a:t>енергійність, любов, доброта, соціальний  і емоційний  </a:t>
            </a:r>
            <a:r>
              <a:rPr lang="uk-UA" sz="2700" b="1" dirty="0" err="1" smtClean="0"/>
              <a:t>ін-</a:t>
            </a: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err="1" smtClean="0"/>
              <a:t>телект</a:t>
            </a:r>
            <a:r>
              <a:rPr lang="uk-UA" sz="2700" b="1" dirty="0" smtClean="0"/>
              <a:t>, співпраця, справедливість, лідерство, вміння </a:t>
            </a:r>
            <a:r>
              <a:rPr lang="uk-UA" sz="2700" b="1" dirty="0" err="1" smtClean="0"/>
              <a:t>про-</a:t>
            </a: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err="1" smtClean="0"/>
              <a:t>бачати</a:t>
            </a:r>
            <a:r>
              <a:rPr lang="uk-UA" sz="2700" b="1" dirty="0" smtClean="0"/>
              <a:t>, скромність, розсудливість, самоконтроль, </a:t>
            </a:r>
            <a:r>
              <a:rPr lang="uk-UA" sz="2700" b="1" dirty="0" err="1" smtClean="0"/>
              <a:t>поціно-</a:t>
            </a: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err="1" smtClean="0"/>
              <a:t>вування</a:t>
            </a:r>
            <a:r>
              <a:rPr lang="uk-UA" sz="2700" b="1" dirty="0" smtClean="0"/>
              <a:t> краси, вдячність, оптимізм, гумор і віра (концепція </a:t>
            </a:r>
            <a:br>
              <a:rPr lang="uk-UA" sz="2700" b="1" dirty="0" smtClean="0"/>
            </a:br>
            <a:r>
              <a:rPr lang="uk-UA" sz="2700" b="1" dirty="0" smtClean="0"/>
              <a:t>Нової української школи).</a:t>
            </a:r>
            <a:endParaRPr lang="uk-UA" sz="27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4293095"/>
            <a:ext cx="8496944" cy="10081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</a:rPr>
              <a:t>цінності як дороговказ</a:t>
            </a:r>
            <a:endParaRPr lang="uk-UA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4" y="404664"/>
            <a:ext cx="792088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B050"/>
                </a:solidFill>
              </a:rPr>
              <a:t>Діти приходять  із сімей, де  також є певні цінності,  тому </a:t>
            </a:r>
          </a:p>
          <a:p>
            <a:r>
              <a:rPr lang="uk-UA" sz="2000" b="1" i="1" dirty="0" smtClean="0">
                <a:solidFill>
                  <a:srgbClr val="00B050"/>
                </a:solidFill>
              </a:rPr>
              <a:t>важливо їх обговорювати з усіма дітьми класу і визначати </a:t>
            </a:r>
          </a:p>
          <a:p>
            <a:r>
              <a:rPr lang="uk-UA" sz="2000" b="1" i="1" dirty="0" smtClean="0">
                <a:solidFill>
                  <a:srgbClr val="00B050"/>
                </a:solidFill>
              </a:rPr>
              <a:t>спільні цінності, які будуть лежати в основі дій як дітей, </a:t>
            </a:r>
          </a:p>
          <a:p>
            <a:r>
              <a:rPr lang="uk-UA" sz="2000" b="1" i="1" dirty="0" smtClean="0">
                <a:solidFill>
                  <a:srgbClr val="00B050"/>
                </a:solidFill>
              </a:rPr>
              <a:t>так і дорослих – вчителів і батьків.</a:t>
            </a:r>
          </a:p>
          <a:p>
            <a:r>
              <a:rPr lang="uk-UA" sz="2000" b="1" i="1" dirty="0" smtClean="0">
                <a:solidFill>
                  <a:srgbClr val="00B050"/>
                </a:solidFill>
              </a:rPr>
              <a:t>Як тільки ці цінності будуть обговорені та прийняті усіма </a:t>
            </a:r>
          </a:p>
          <a:p>
            <a:r>
              <a:rPr lang="uk-UA" sz="2000" b="1" i="1" dirty="0" smtClean="0">
                <a:solidFill>
                  <a:srgbClr val="00B050"/>
                </a:solidFill>
              </a:rPr>
              <a:t>дітьми як дороговкази їхньої поведінки у школі та вдома, </a:t>
            </a:r>
          </a:p>
          <a:p>
            <a:r>
              <a:rPr lang="uk-UA" sz="2000" b="1" i="1" dirty="0" smtClean="0">
                <a:solidFill>
                  <a:srgbClr val="00B050"/>
                </a:solidFill>
              </a:rPr>
              <a:t>їх  (цінності) варто написати на великому аркуші паперу  і </a:t>
            </a:r>
          </a:p>
          <a:p>
            <a:r>
              <a:rPr lang="uk-UA" sz="2000" b="1" i="1" dirty="0" smtClean="0">
                <a:solidFill>
                  <a:srgbClr val="00B050"/>
                </a:solidFill>
              </a:rPr>
              <a:t>вивісити так, щоб їх було легко бачити.</a:t>
            </a:r>
            <a:endParaRPr lang="uk-UA" sz="2000" b="1" i="1" dirty="0">
              <a:solidFill>
                <a:srgbClr val="00B050"/>
              </a:solidFill>
            </a:endParaRPr>
          </a:p>
        </p:txBody>
      </p:sp>
      <p:pic>
        <p:nvPicPr>
          <p:cNvPr id="17410" name="Picture 2" descr="C:\Users\Zzzalizo\Desktop\ЛЮДСЬКІ ЯКОСТІ\26231737_1859059327454922_3392537858659818512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96952"/>
            <a:ext cx="6858000" cy="3713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404665"/>
            <a:ext cx="8208912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ОБГОВОРЕННЯ ЦІННОСТЕЙ                                                         Практична робота</a:t>
            </a:r>
          </a:p>
          <a:p>
            <a:r>
              <a:rPr lang="ru-RU" dirty="0" smtClean="0"/>
              <a:t>•  </a:t>
            </a:r>
            <a:r>
              <a:rPr lang="ru-RU" dirty="0" err="1" smtClean="0"/>
              <a:t>Під</a:t>
            </a:r>
            <a:r>
              <a:rPr lang="ru-RU" dirty="0" smtClean="0"/>
              <a:t>  час  </a:t>
            </a:r>
            <a:r>
              <a:rPr lang="ru-RU" dirty="0" err="1" smtClean="0"/>
              <a:t>групового</a:t>
            </a:r>
            <a:r>
              <a:rPr lang="ru-RU" dirty="0" smtClean="0"/>
              <a:t>  </a:t>
            </a:r>
            <a:r>
              <a:rPr lang="ru-RU" dirty="0" err="1" smtClean="0"/>
              <a:t>заняття</a:t>
            </a:r>
            <a:r>
              <a:rPr lang="ru-RU" dirty="0" smtClean="0"/>
              <a:t>,  коли  весь  </a:t>
            </a:r>
            <a:r>
              <a:rPr lang="ru-RU" dirty="0" err="1" smtClean="0"/>
              <a:t>клас</a:t>
            </a:r>
            <a:r>
              <a:rPr lang="ru-RU" dirty="0" smtClean="0"/>
              <a:t>  </a:t>
            </a:r>
            <a:r>
              <a:rPr lang="ru-RU" dirty="0" err="1" smtClean="0"/>
              <a:t>зібрався</a:t>
            </a:r>
            <a:r>
              <a:rPr lang="ru-RU" dirty="0" smtClean="0"/>
              <a:t>  у </a:t>
            </a:r>
            <a:r>
              <a:rPr lang="ru-RU" dirty="0" err="1" smtClean="0"/>
              <a:t>місці</a:t>
            </a:r>
            <a:r>
              <a:rPr lang="ru-RU" dirty="0" smtClean="0"/>
              <a:t>  </a:t>
            </a:r>
            <a:r>
              <a:rPr lang="ru-RU" dirty="0" err="1" smtClean="0"/>
              <a:t>прове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дення</a:t>
            </a:r>
            <a:r>
              <a:rPr lang="ru-RU" dirty="0" smtClean="0"/>
              <a:t> </a:t>
            </a:r>
            <a:r>
              <a:rPr lang="ru-RU" dirty="0" err="1" smtClean="0"/>
              <a:t>ранкових</a:t>
            </a:r>
            <a:r>
              <a:rPr lang="ru-RU" dirty="0" smtClean="0"/>
              <a:t> </a:t>
            </a:r>
            <a:r>
              <a:rPr lang="ru-RU" dirty="0" err="1" smtClean="0"/>
              <a:t>зустрічей</a:t>
            </a:r>
            <a:r>
              <a:rPr lang="ru-RU" dirty="0" smtClean="0"/>
              <a:t>, </a:t>
            </a:r>
            <a:r>
              <a:rPr lang="ru-RU" dirty="0" err="1" smtClean="0"/>
              <a:t>попросіть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розповісти</a:t>
            </a:r>
            <a:r>
              <a:rPr lang="ru-RU" dirty="0" smtClean="0"/>
              <a:t> про </a:t>
            </a:r>
            <a:r>
              <a:rPr lang="ru-RU" dirty="0" err="1" smtClean="0"/>
              <a:t>ситуації</a:t>
            </a:r>
            <a:r>
              <a:rPr lang="ru-RU" dirty="0" smtClean="0"/>
              <a:t>, в </a:t>
            </a:r>
          </a:p>
          <a:p>
            <a:r>
              <a:rPr lang="ru-RU" dirty="0" err="1" smtClean="0"/>
              <a:t>яких</a:t>
            </a:r>
            <a:r>
              <a:rPr lang="ru-RU" dirty="0" smtClean="0"/>
              <a:t> вони </a:t>
            </a:r>
            <a:r>
              <a:rPr lang="ru-RU" dirty="0" err="1" smtClean="0"/>
              <a:t>почували</a:t>
            </a:r>
            <a:r>
              <a:rPr lang="ru-RU" dirty="0" smtClean="0"/>
              <a:t> себе </a:t>
            </a:r>
            <a:r>
              <a:rPr lang="ru-RU" dirty="0" err="1" smtClean="0"/>
              <a:t>дуже</a:t>
            </a:r>
            <a:r>
              <a:rPr lang="ru-RU" dirty="0" smtClean="0"/>
              <a:t> добре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яких</a:t>
            </a:r>
            <a:r>
              <a:rPr lang="ru-RU" dirty="0" smtClean="0"/>
              <a:t> – погано.</a:t>
            </a:r>
          </a:p>
          <a:p>
            <a:r>
              <a:rPr lang="ru-RU" dirty="0" smtClean="0"/>
              <a:t>•  Задайте </a:t>
            </a:r>
            <a:r>
              <a:rPr lang="ru-RU" dirty="0" err="1" smtClean="0"/>
              <a:t>запитання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допоможуть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при-</a:t>
            </a:r>
          </a:p>
          <a:p>
            <a:r>
              <a:rPr lang="ru-RU" dirty="0" err="1" smtClean="0"/>
              <a:t>сутні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відсутні</a:t>
            </a:r>
            <a:r>
              <a:rPr lang="ru-RU" dirty="0" smtClean="0"/>
              <a:t> у </a:t>
            </a:r>
            <a:r>
              <a:rPr lang="ru-RU" dirty="0" err="1" smtClean="0"/>
              <a:t>зазначених</a:t>
            </a:r>
            <a:r>
              <a:rPr lang="ru-RU" dirty="0" smtClean="0"/>
              <a:t> </a:t>
            </a:r>
            <a:r>
              <a:rPr lang="ru-RU" dirty="0" err="1" smtClean="0"/>
              <a:t>ситуаціях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 </a:t>
            </a:r>
            <a:r>
              <a:rPr lang="ru-RU" dirty="0" err="1" smtClean="0"/>
              <a:t>Обговоріть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 – дайте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виразити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негативні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 Запитайте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на  </a:t>
            </a:r>
            <a:r>
              <a:rPr lang="ru-RU" dirty="0" err="1" smtClean="0"/>
              <a:t>їхню</a:t>
            </a:r>
            <a:r>
              <a:rPr lang="ru-RU" dirty="0" smtClean="0"/>
              <a:t> думку, </a:t>
            </a:r>
            <a:r>
              <a:rPr lang="ru-RU" dirty="0" err="1" smtClean="0"/>
              <a:t>означає</a:t>
            </a:r>
            <a:r>
              <a:rPr lang="ru-RU" dirty="0" smtClean="0"/>
              <a:t> бути </a:t>
            </a:r>
            <a:r>
              <a:rPr lang="ru-RU" dirty="0" err="1" smtClean="0"/>
              <a:t>чесним</a:t>
            </a:r>
            <a:r>
              <a:rPr lang="ru-RU" dirty="0" smtClean="0"/>
              <a:t>, </a:t>
            </a:r>
            <a:r>
              <a:rPr lang="ru-RU" dirty="0" err="1" smtClean="0"/>
              <a:t>добрим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відповідальним</a:t>
            </a:r>
            <a:r>
              <a:rPr lang="ru-RU" dirty="0" smtClean="0"/>
              <a:t>,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, як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ставляться</a:t>
            </a:r>
            <a:r>
              <a:rPr lang="ru-RU" dirty="0" smtClean="0"/>
              <a:t> до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ціннос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тей</a:t>
            </a:r>
            <a:r>
              <a:rPr lang="ru-RU" dirty="0" smtClean="0"/>
              <a:t>,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візьмемо</a:t>
            </a:r>
            <a:r>
              <a:rPr lang="ru-RU" dirty="0" smtClean="0"/>
              <a:t> для </a:t>
            </a:r>
            <a:r>
              <a:rPr lang="ru-RU" dirty="0" err="1" smtClean="0"/>
              <a:t>розгля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ду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, як «</a:t>
            </a:r>
            <a:r>
              <a:rPr lang="ru-RU" dirty="0" err="1" smtClean="0"/>
              <a:t>повага</a:t>
            </a:r>
            <a:r>
              <a:rPr lang="ru-RU" dirty="0" smtClean="0"/>
              <a:t>». Запитайте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дорослі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поважати</a:t>
            </a:r>
            <a:r>
              <a:rPr lang="ru-RU" dirty="0" smtClean="0"/>
              <a:t>? Як </a:t>
            </a:r>
            <a:r>
              <a:rPr lang="ru-RU" dirty="0" err="1" smtClean="0"/>
              <a:t>дізнатися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тебе </a:t>
            </a:r>
            <a:r>
              <a:rPr lang="ru-RU" dirty="0" err="1" smtClean="0"/>
              <a:t>поважають</a:t>
            </a:r>
            <a:r>
              <a:rPr lang="ru-RU" dirty="0" smtClean="0"/>
              <a:t>?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поважають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в </a:t>
            </a:r>
          </a:p>
          <a:p>
            <a:r>
              <a:rPr lang="ru-RU" dirty="0" err="1" smtClean="0"/>
              <a:t>класі</a:t>
            </a:r>
            <a:r>
              <a:rPr lang="ru-RU" dirty="0" smtClean="0"/>
              <a:t> один одного? </a:t>
            </a:r>
            <a:r>
              <a:rPr lang="ru-RU" dirty="0" err="1" smtClean="0"/>
              <a:t>Звідки</a:t>
            </a:r>
            <a:r>
              <a:rPr lang="ru-RU" dirty="0" smtClean="0"/>
              <a:t> вони 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знають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•  Запитайте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захищати</a:t>
            </a:r>
            <a:r>
              <a:rPr lang="ru-RU" dirty="0" smtClean="0"/>
              <a:t> </a:t>
            </a:r>
            <a:r>
              <a:rPr lang="ru-RU" dirty="0" err="1" smtClean="0"/>
              <a:t>когось</a:t>
            </a:r>
            <a:r>
              <a:rPr lang="ru-RU" dirty="0" smtClean="0"/>
              <a:t> словами, а не кулаками. </a:t>
            </a:r>
          </a:p>
          <a:p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вони </a:t>
            </a:r>
            <a:r>
              <a:rPr lang="ru-RU" dirty="0" err="1" smtClean="0"/>
              <a:t>пригадати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випадок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? Запитайте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 </a:t>
            </a:r>
            <a:r>
              <a:rPr lang="ru-RU" dirty="0" err="1" smtClean="0"/>
              <a:t>випадки</a:t>
            </a:r>
            <a:r>
              <a:rPr lang="ru-RU" dirty="0" smtClean="0"/>
              <a:t>, коли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ображали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коли</a:t>
            </a:r>
            <a:r>
              <a:rPr lang="ru-RU" dirty="0" smtClean="0"/>
              <a:t> вони </a:t>
            </a:r>
            <a:r>
              <a:rPr lang="ru-RU" dirty="0" err="1" smtClean="0"/>
              <a:t>запобігали</a:t>
            </a:r>
            <a:r>
              <a:rPr lang="ru-RU" dirty="0" smtClean="0"/>
              <a:t> </a:t>
            </a:r>
            <a:r>
              <a:rPr lang="ru-RU" dirty="0" err="1" smtClean="0"/>
              <a:t>образі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 </a:t>
            </a:r>
            <a:r>
              <a:rPr lang="ru-RU" dirty="0" err="1" smtClean="0"/>
              <a:t>Записуйте</a:t>
            </a:r>
            <a:r>
              <a:rPr lang="ru-RU" dirty="0" smtClean="0"/>
              <a:t> на </a:t>
            </a:r>
            <a:r>
              <a:rPr lang="ru-RU" dirty="0" err="1" smtClean="0"/>
              <a:t>папері</a:t>
            </a:r>
            <a:r>
              <a:rPr lang="ru-RU" dirty="0" smtClean="0"/>
              <a:t> думки,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обговорення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 </a:t>
            </a:r>
            <a:r>
              <a:rPr lang="ru-RU" dirty="0" err="1" smtClean="0"/>
              <a:t>Моделюйте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активного </a:t>
            </a:r>
            <a:r>
              <a:rPr lang="ru-RU" dirty="0" err="1" smtClean="0"/>
              <a:t>слухання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час, </a:t>
            </a:r>
          </a:p>
          <a:p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підкреслити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у </a:t>
            </a:r>
            <a:r>
              <a:rPr lang="ru-RU" dirty="0" err="1" smtClean="0"/>
              <a:t>класі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по </a:t>
            </a:r>
            <a:r>
              <a:rPr lang="ru-RU" dirty="0" err="1" smtClean="0"/>
              <a:t>черзі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хо-</a:t>
            </a:r>
          </a:p>
          <a:p>
            <a:r>
              <a:rPr lang="ru-RU" dirty="0" smtClean="0"/>
              <a:t>чете </a:t>
            </a:r>
            <a:r>
              <a:rPr lang="ru-RU" dirty="0" err="1" smtClean="0"/>
              <a:t>почути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 </a:t>
            </a:r>
            <a:r>
              <a:rPr lang="ru-RU" dirty="0" err="1" smtClean="0"/>
              <a:t>їхні</a:t>
            </a:r>
            <a:r>
              <a:rPr lang="ru-RU" dirty="0" smtClean="0"/>
              <a:t> думки. Таким чином,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демонструють</a:t>
            </a:r>
            <a:r>
              <a:rPr lang="ru-RU" dirty="0" smtClean="0"/>
              <a:t> </a:t>
            </a:r>
            <a:r>
              <a:rPr lang="ru-RU" dirty="0" err="1" smtClean="0"/>
              <a:t>повагу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один до одного, а </a:t>
            </a:r>
            <a:r>
              <a:rPr lang="ru-RU" dirty="0" err="1" smtClean="0"/>
              <a:t>ви</a:t>
            </a:r>
            <a:r>
              <a:rPr lang="ru-RU" dirty="0" smtClean="0"/>
              <a:t> – до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4</a:t>
            </a:r>
            <a:r>
              <a:rPr lang="uk-UA" b="1" i="1" dirty="0" smtClean="0">
                <a:solidFill>
                  <a:srgbClr val="FF0000"/>
                </a:solidFill>
              </a:rPr>
              <a:t>. </a:t>
            </a:r>
            <a:r>
              <a:rPr lang="uk-UA" b="1" i="1" dirty="0" smtClean="0">
                <a:solidFill>
                  <a:srgbClr val="FF0000"/>
                </a:solidFill>
              </a:rPr>
              <a:t>РАНКОВІ ЗУСТРІЧІ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2000" b="1" i="1" dirty="0" smtClean="0">
                <a:solidFill>
                  <a:srgbClr val="00B050"/>
                </a:solidFill>
              </a:rPr>
              <a:t>Створення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B050"/>
                </a:solidFill>
              </a:rPr>
              <a:t>спільноти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00B050"/>
                </a:solidFill>
              </a:rPr>
              <a:t>в класі</a:t>
            </a:r>
          </a:p>
          <a:p>
            <a:pPr>
              <a:buNone/>
            </a:pPr>
            <a:r>
              <a:rPr lang="uk-UA" sz="2000" b="1" i="1" dirty="0" smtClean="0"/>
              <a:t>Практика ранкових зустрічей є однією з успішних  практик,  що  допомагає вчителю  у  створенні спільноти в класі, що зазвичай потребує часу, уваги й терпіння. </a:t>
            </a:r>
          </a:p>
          <a:p>
            <a:pPr>
              <a:buNone/>
            </a:pPr>
            <a:r>
              <a:rPr lang="uk-UA" sz="2000" b="1" i="1" dirty="0" smtClean="0"/>
              <a:t>Ранкова зустріч сприяє створенню взаємин між дітьми і дорослими у класі, </a:t>
            </a:r>
          </a:p>
          <a:p>
            <a:pPr>
              <a:buNone/>
            </a:pPr>
            <a:r>
              <a:rPr lang="uk-UA" sz="2000" b="1" i="1" dirty="0" smtClean="0"/>
              <a:t>які формують відчуття спільноти в кожного з її членів. Створення спільноти у </a:t>
            </a:r>
          </a:p>
          <a:p>
            <a:pPr>
              <a:buNone/>
            </a:pPr>
            <a:r>
              <a:rPr lang="uk-UA" sz="2000" b="1" i="1" dirty="0" smtClean="0"/>
              <a:t>класі стає ефективнішим, коли вчитель виконує роль </a:t>
            </a:r>
            <a:r>
              <a:rPr lang="uk-UA" sz="2000" b="1" i="1" dirty="0" err="1" smtClean="0"/>
              <a:t>фасилітатора</a:t>
            </a:r>
            <a:r>
              <a:rPr lang="uk-UA" sz="2000" b="1" i="1" dirty="0" smtClean="0"/>
              <a:t> (людини, </a:t>
            </a:r>
          </a:p>
          <a:p>
            <a:pPr>
              <a:buNone/>
            </a:pPr>
            <a:r>
              <a:rPr lang="uk-UA" sz="2000" b="1" i="1" dirty="0" smtClean="0"/>
              <a:t>яка допомагає зробити так, щоби все відбувалося належним чином, але не </a:t>
            </a:r>
          </a:p>
          <a:p>
            <a:pPr>
              <a:buNone/>
            </a:pPr>
            <a:r>
              <a:rPr lang="uk-UA" sz="2000" b="1" i="1" dirty="0" smtClean="0"/>
              <a:t>намагається жорстко контролювати цей процес). У такому випадку </a:t>
            </a:r>
            <a:r>
              <a:rPr lang="uk-UA" sz="2000" b="1" i="1" dirty="0" err="1" smtClean="0"/>
              <a:t>ранко-</a:t>
            </a:r>
            <a:endParaRPr lang="uk-UA" sz="2000" b="1" i="1" dirty="0" smtClean="0"/>
          </a:p>
          <a:p>
            <a:pPr>
              <a:buNone/>
            </a:pPr>
            <a:r>
              <a:rPr lang="uk-UA" sz="2000" b="1" i="1" dirty="0" err="1" smtClean="0"/>
              <a:t>ва</a:t>
            </a:r>
            <a:r>
              <a:rPr lang="uk-UA" sz="2000" b="1" i="1" dirty="0" smtClean="0"/>
              <a:t> зустріч стає інтерактивною і невимушеною. Коли значна частка </a:t>
            </a:r>
            <a:r>
              <a:rPr lang="uk-UA" sz="2000" b="1" i="1" dirty="0" err="1" smtClean="0"/>
              <a:t>відпові-</a:t>
            </a:r>
            <a:endParaRPr lang="uk-UA" sz="2000" b="1" i="1" dirty="0" smtClean="0"/>
          </a:p>
          <a:p>
            <a:pPr>
              <a:buNone/>
            </a:pPr>
            <a:r>
              <a:rPr lang="uk-UA" sz="2000" b="1" i="1" dirty="0" smtClean="0"/>
              <a:t>дальності за проведення ранкової зустрічі перекладається на дітей, вчитель </a:t>
            </a:r>
          </a:p>
          <a:p>
            <a:pPr>
              <a:buNone/>
            </a:pPr>
            <a:r>
              <a:rPr lang="uk-UA" sz="2000" b="1" i="1" dirty="0" smtClean="0"/>
              <a:t>може використовувати свій час для заохочення спілкування дітей, надання </a:t>
            </a:r>
          </a:p>
          <a:p>
            <a:pPr>
              <a:buNone/>
            </a:pPr>
            <a:r>
              <a:rPr lang="uk-UA" sz="2000" b="1" i="1" dirty="0" smtClean="0"/>
              <a:t>їм допомоги тощо.</a:t>
            </a:r>
            <a:endParaRPr lang="uk-UA" sz="2000" b="1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4000" b="1" i="1" dirty="0" smtClean="0">
                <a:solidFill>
                  <a:srgbClr val="00B050"/>
                </a:solidFill>
              </a:rPr>
              <a:t>Під час проведення практики ранкової зустрічі відбувається розвиток важливих навичок дітей, серед яких – навички спілкування, академічні і соціальні навички. Крім цього, практика ранкових зустрічей сприяє створенню у класі позитивного настрою та позитивній по</a:t>
            </a:r>
            <a:r>
              <a:rPr lang="uk-UA" b="1" i="1" dirty="0" smtClean="0">
                <a:solidFill>
                  <a:srgbClr val="00B050"/>
                </a:solidFill>
              </a:rPr>
              <a:t>ведінці.</a:t>
            </a:r>
            <a:endParaRPr lang="uk-UA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err="1" smtClean="0">
                <a:solidFill>
                  <a:srgbClr val="FF0000"/>
                </a:solidFill>
              </a:rPr>
              <a:t>Ранкова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зустріч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з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дітьми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дає</a:t>
            </a:r>
            <a:r>
              <a:rPr lang="ru-RU" sz="1800" b="1" i="1" dirty="0" smtClean="0">
                <a:solidFill>
                  <a:srgbClr val="FF0000"/>
                </a:solidFill>
              </a:rPr>
              <a:t> педагогам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можливість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навчити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дітей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взаємній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err="1" smtClean="0">
                <a:solidFill>
                  <a:srgbClr val="FF0000"/>
                </a:solidFill>
              </a:rPr>
              <a:t>повазі</a:t>
            </a:r>
            <a:r>
              <a:rPr lang="ru-RU" sz="1800" b="1" i="1" dirty="0" smtClean="0">
                <a:solidFill>
                  <a:srgbClr val="FF0000"/>
                </a:solidFill>
              </a:rPr>
              <a:t>  та  позитивному 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ставленню</a:t>
            </a:r>
            <a:r>
              <a:rPr lang="ru-RU" sz="1800" b="1" i="1" dirty="0" smtClean="0">
                <a:solidFill>
                  <a:srgbClr val="FF0000"/>
                </a:solidFill>
              </a:rPr>
              <a:t>  один  до  одного, 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сприяти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формуванню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err="1" smtClean="0">
                <a:solidFill>
                  <a:srgbClr val="FF0000"/>
                </a:solidFill>
              </a:rPr>
              <a:t>цілісного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колективу</a:t>
            </a:r>
            <a:r>
              <a:rPr lang="ru-RU" sz="1800" b="1" i="1" dirty="0" smtClean="0">
                <a:solidFill>
                  <a:srgbClr val="FF0000"/>
                </a:solidFill>
              </a:rPr>
              <a:t>.</a:t>
            </a:r>
            <a:endParaRPr lang="uk-UA" sz="1800" b="1" i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Zzzalizo\Desktop\1 КЛАС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60841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Розвиток навичок спілкування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   </a:t>
            </a:r>
            <a:r>
              <a:rPr lang="ru-RU" sz="1800" b="1" dirty="0" err="1" smtClean="0"/>
              <a:t>Уміння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розмовляти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слухати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найважливішими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якостями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необхідними</a:t>
            </a:r>
            <a:r>
              <a:rPr lang="ru-RU" sz="1800" b="1" dirty="0" smtClean="0"/>
              <a:t> для </a:t>
            </a:r>
            <a:r>
              <a:rPr lang="ru-RU" sz="1800" b="1" dirty="0" err="1" smtClean="0"/>
              <a:t>демократичної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культури</a:t>
            </a:r>
            <a:r>
              <a:rPr lang="ru-RU" sz="1800" b="1" dirty="0" smtClean="0"/>
              <a:t>.  </a:t>
            </a:r>
            <a:r>
              <a:rPr lang="ru-RU" sz="1800" b="1" dirty="0" err="1" smtClean="0"/>
              <a:t>Ранкова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зустріч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дає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дітям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змогу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брати</a:t>
            </a:r>
            <a:r>
              <a:rPr lang="ru-RU" sz="1800" b="1" dirty="0" smtClean="0"/>
              <a:t> </a:t>
            </a:r>
          </a:p>
          <a:p>
            <a:pPr>
              <a:buNone/>
            </a:pPr>
            <a:r>
              <a:rPr lang="ru-RU" sz="1800" b="1" dirty="0" smtClean="0"/>
              <a:t>       участь  у  </a:t>
            </a:r>
            <a:r>
              <a:rPr lang="ru-RU" sz="1800" b="1" dirty="0" err="1" smtClean="0"/>
              <a:t>групових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обговореннях</a:t>
            </a:r>
            <a:r>
              <a:rPr lang="ru-RU" sz="1800" b="1" dirty="0" smtClean="0"/>
              <a:t>,  а  </a:t>
            </a:r>
            <a:r>
              <a:rPr lang="ru-RU" sz="1800" b="1" dirty="0" err="1" smtClean="0"/>
              <a:t>вчителям</a:t>
            </a:r>
            <a:r>
              <a:rPr lang="ru-RU" sz="1800" b="1" dirty="0" smtClean="0"/>
              <a:t> – </a:t>
            </a:r>
            <a:r>
              <a:rPr lang="ru-RU" sz="1800" b="1" dirty="0" err="1" smtClean="0"/>
              <a:t>моделювати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й</a:t>
            </a:r>
            <a:r>
              <a:rPr lang="ru-RU" sz="1800" b="1" dirty="0" smtClean="0"/>
              <a:t> активно </a:t>
            </a:r>
            <a:r>
              <a:rPr lang="ru-RU" sz="1800" b="1" dirty="0" err="1" smtClean="0"/>
              <a:t>розвивати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дітей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уміння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навички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ефективного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спілкування</a:t>
            </a:r>
            <a:r>
              <a:rPr lang="ru-RU" sz="1800" b="1" dirty="0" smtClean="0"/>
              <a:t>, а </a:t>
            </a:r>
            <a:r>
              <a:rPr lang="ru-RU" sz="1800" b="1" dirty="0" err="1" smtClean="0"/>
              <a:t>саме</a:t>
            </a:r>
            <a:r>
              <a:rPr lang="ru-RU" sz="1800" b="1" dirty="0" smtClean="0"/>
              <a:t>:</a:t>
            </a:r>
          </a:p>
          <a:p>
            <a:pPr>
              <a:buNone/>
            </a:pPr>
            <a:r>
              <a:rPr lang="uk-UA" sz="1800" b="1" dirty="0" smtClean="0"/>
              <a:t>•  Висловлювати свої думки так, щоб вони були зрозумілими іншим.</a:t>
            </a:r>
          </a:p>
          <a:p>
            <a:pPr>
              <a:buNone/>
            </a:pPr>
            <a:r>
              <a:rPr lang="uk-UA" sz="1800" b="1" dirty="0" smtClean="0"/>
              <a:t>•  Уважно слухати, коли говорять інші.</a:t>
            </a:r>
          </a:p>
          <a:p>
            <a:pPr>
              <a:buNone/>
            </a:pPr>
            <a:r>
              <a:rPr lang="uk-UA" sz="1800" b="1" dirty="0" smtClean="0"/>
              <a:t>•  Вирішувати проблеми за допомогою слів.</a:t>
            </a:r>
          </a:p>
          <a:p>
            <a:pPr>
              <a:buNone/>
            </a:pPr>
            <a:r>
              <a:rPr lang="uk-UA" sz="1800" b="1" dirty="0" smtClean="0"/>
              <a:t>•  Ділитися своїми думками та ідеями з іншими.</a:t>
            </a:r>
          </a:p>
          <a:p>
            <a:pPr>
              <a:buNone/>
            </a:pPr>
            <a:r>
              <a:rPr lang="uk-UA" sz="1800" b="1" dirty="0" smtClean="0"/>
              <a:t>Ці навички мають вкрай важливе значення для успішного життя в колективі, </a:t>
            </a:r>
          </a:p>
          <a:p>
            <a:pPr>
              <a:buNone/>
            </a:pPr>
            <a:r>
              <a:rPr lang="uk-UA" sz="1800" b="1" dirty="0" smtClean="0"/>
              <a:t>спільного навчання й розв’язання конфліктних ситуацій, а практика </a:t>
            </a:r>
            <a:r>
              <a:rPr lang="uk-UA" sz="1800" b="1" dirty="0" err="1" smtClean="0"/>
              <a:t>ранко-</a:t>
            </a:r>
            <a:endParaRPr lang="uk-UA" sz="1800" b="1" dirty="0" smtClean="0"/>
          </a:p>
          <a:p>
            <a:pPr>
              <a:buNone/>
            </a:pPr>
            <a:r>
              <a:rPr lang="uk-UA" sz="1800" b="1" dirty="0" err="1" smtClean="0"/>
              <a:t>вих</a:t>
            </a:r>
            <a:r>
              <a:rPr lang="uk-UA" sz="1800" b="1" dirty="0" smtClean="0"/>
              <a:t> зустрічей – ідеальна можливість для їх розвитку.</a:t>
            </a:r>
            <a:endParaRPr lang="uk-UA" sz="1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Розвиток соціальних навичок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•  </a:t>
            </a:r>
            <a:r>
              <a:rPr lang="uk-UA" b="1" i="1" dirty="0" smtClean="0"/>
              <a:t>Краще ставлення до школи й навчання.</a:t>
            </a:r>
          </a:p>
          <a:p>
            <a:pPr>
              <a:buNone/>
            </a:pPr>
            <a:r>
              <a:rPr lang="uk-UA" b="1" i="1" dirty="0" smtClean="0"/>
              <a:t>•  Більша довіра та повага до вчителя.</a:t>
            </a:r>
          </a:p>
          <a:p>
            <a:pPr>
              <a:buNone/>
            </a:pPr>
            <a:r>
              <a:rPr lang="uk-UA" b="1" i="1" dirty="0" smtClean="0"/>
              <a:t>•  Вищий рівень мотивації до навчання.</a:t>
            </a:r>
          </a:p>
          <a:p>
            <a:pPr>
              <a:buNone/>
            </a:pPr>
            <a:r>
              <a:rPr lang="uk-UA" b="1" i="1" dirty="0" smtClean="0"/>
              <a:t>•  Глибше відчуття власної гідності.</a:t>
            </a:r>
          </a:p>
          <a:p>
            <a:pPr>
              <a:buNone/>
            </a:pPr>
            <a:r>
              <a:rPr lang="uk-UA" b="1" i="1" dirty="0" smtClean="0"/>
              <a:t>•  Відповідні соціальні стосунки та поведінка.</a:t>
            </a:r>
          </a:p>
          <a:p>
            <a:pPr>
              <a:buNone/>
            </a:pPr>
            <a:r>
              <a:rPr lang="uk-UA" b="1" i="1" dirty="0" smtClean="0"/>
              <a:t>•  Збільшення турботи про інших.</a:t>
            </a:r>
          </a:p>
          <a:p>
            <a:pPr>
              <a:buNone/>
            </a:pPr>
            <a:r>
              <a:rPr lang="uk-UA" b="1" i="1" dirty="0" smtClean="0"/>
              <a:t>•  Більша відданість демократичним цінностям.</a:t>
            </a:r>
          </a:p>
          <a:p>
            <a:pPr>
              <a:buNone/>
            </a:pPr>
            <a:r>
              <a:rPr lang="uk-UA" b="1" i="1" dirty="0" smtClean="0"/>
              <a:t>•  Кращі навички вирішення конфліктів.</a:t>
            </a:r>
            <a:endParaRPr lang="uk-UA" b="1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Розвиток академічних навичок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•  </a:t>
            </a:r>
            <a:r>
              <a:rPr lang="ru-RU" sz="3600" b="1" i="1" dirty="0" err="1" smtClean="0"/>
              <a:t>Розширення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словникового</a:t>
            </a:r>
            <a:r>
              <a:rPr lang="ru-RU" sz="3600" b="1" i="1" dirty="0" smtClean="0"/>
              <a:t> запасу.</a:t>
            </a:r>
          </a:p>
          <a:p>
            <a:pPr>
              <a:buNone/>
            </a:pPr>
            <a:r>
              <a:rPr lang="ru-RU" sz="3600" b="1" i="1" dirty="0" smtClean="0"/>
              <a:t>•  </a:t>
            </a:r>
            <a:r>
              <a:rPr lang="ru-RU" sz="3600" b="1" i="1" dirty="0" err="1" smtClean="0"/>
              <a:t>Уміння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досліджувати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аналізувати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оцінювати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навчальний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матеріал</a:t>
            </a:r>
            <a:r>
              <a:rPr lang="ru-RU" sz="3600" b="1" i="1" dirty="0" smtClean="0"/>
              <a:t>.</a:t>
            </a:r>
          </a:p>
          <a:p>
            <a:pPr>
              <a:buNone/>
            </a:pPr>
            <a:r>
              <a:rPr lang="ru-RU" sz="3600" b="1" i="1" dirty="0" smtClean="0"/>
              <a:t>•  </a:t>
            </a:r>
            <a:r>
              <a:rPr lang="ru-RU" sz="3600" b="1" i="1" dirty="0" err="1" smtClean="0"/>
              <a:t>Уміння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відповідати</a:t>
            </a:r>
            <a:r>
              <a:rPr lang="ru-RU" sz="3600" b="1" i="1" dirty="0" smtClean="0"/>
              <a:t> на </a:t>
            </a:r>
            <a:r>
              <a:rPr lang="ru-RU" sz="3600" b="1" i="1" dirty="0" err="1" smtClean="0"/>
              <a:t>запитання</a:t>
            </a:r>
            <a:r>
              <a:rPr lang="ru-RU" sz="3600" b="1" i="1" dirty="0" smtClean="0"/>
              <a:t>.</a:t>
            </a:r>
          </a:p>
          <a:p>
            <a:pPr>
              <a:buNone/>
            </a:pPr>
            <a:r>
              <a:rPr lang="ru-RU" sz="3600" b="1" i="1" dirty="0" smtClean="0"/>
              <a:t>•  </a:t>
            </a:r>
            <a:r>
              <a:rPr lang="ru-RU" sz="3600" b="1" i="1" dirty="0" err="1" smtClean="0"/>
              <a:t>Уміння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використовувати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нову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інформацію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44462"/>
            <a:ext cx="8496945" cy="63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Створення</a:t>
            </a:r>
            <a:r>
              <a:rPr lang="ru-RU" b="1" i="1" dirty="0" smtClean="0">
                <a:solidFill>
                  <a:srgbClr val="FF0000"/>
                </a:solidFill>
              </a:rPr>
              <a:t> у </a:t>
            </a:r>
            <a:r>
              <a:rPr lang="ru-RU" b="1" i="1" dirty="0" err="1" smtClean="0">
                <a:solidFill>
                  <a:srgbClr val="FF0000"/>
                </a:solidFill>
              </a:rPr>
              <a:t>класі</a:t>
            </a:r>
            <a:r>
              <a:rPr lang="ru-RU" b="1" i="1" dirty="0" smtClean="0">
                <a:solidFill>
                  <a:srgbClr val="FF0000"/>
                </a:solidFill>
              </a:rPr>
              <a:t> позитивного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настрою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•  </a:t>
            </a:r>
            <a:r>
              <a:rPr lang="ru-RU" b="1" dirty="0" err="1" smtClean="0"/>
              <a:t>Атмосфери</a:t>
            </a:r>
            <a:r>
              <a:rPr lang="ru-RU" b="1" dirty="0" smtClean="0"/>
              <a:t> </a:t>
            </a:r>
            <a:r>
              <a:rPr lang="ru-RU" b="1" dirty="0" err="1" smtClean="0"/>
              <a:t>довіри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•  </a:t>
            </a:r>
            <a:r>
              <a:rPr lang="ru-RU" b="1" dirty="0" err="1" smtClean="0"/>
              <a:t>Відчуття</a:t>
            </a:r>
            <a:r>
              <a:rPr lang="ru-RU" b="1" dirty="0" smtClean="0"/>
              <a:t> </a:t>
            </a:r>
            <a:r>
              <a:rPr lang="ru-RU" b="1" dirty="0" err="1" smtClean="0"/>
              <a:t>приналежності</a:t>
            </a:r>
            <a:r>
              <a:rPr lang="ru-RU" b="1" dirty="0" smtClean="0"/>
              <a:t> до </a:t>
            </a:r>
            <a:r>
              <a:rPr lang="ru-RU" b="1" dirty="0" err="1" smtClean="0"/>
              <a:t>спільноти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•  </a:t>
            </a:r>
            <a:r>
              <a:rPr lang="ru-RU" b="1" dirty="0" err="1" smtClean="0"/>
              <a:t>Участі</a:t>
            </a:r>
            <a:r>
              <a:rPr lang="ru-RU" b="1" dirty="0" smtClean="0"/>
              <a:t> у </a:t>
            </a:r>
            <a:r>
              <a:rPr lang="ru-RU" b="1" dirty="0" err="1" smtClean="0"/>
              <a:t>прийнятті</a:t>
            </a:r>
            <a:r>
              <a:rPr lang="ru-RU" b="1" dirty="0" smtClean="0"/>
              <a:t> </a:t>
            </a:r>
            <a:r>
              <a:rPr lang="ru-RU" b="1" dirty="0" err="1" smtClean="0"/>
              <a:t>рішень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•  </a:t>
            </a:r>
            <a:r>
              <a:rPr lang="ru-RU" b="1" dirty="0" err="1" smtClean="0"/>
              <a:t>Вільного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критики </a:t>
            </a:r>
            <a:r>
              <a:rPr lang="ru-RU" b="1" dirty="0" err="1" smtClean="0"/>
              <a:t>ставлення</a:t>
            </a:r>
            <a:r>
              <a:rPr lang="ru-RU" b="1" dirty="0" smtClean="0"/>
              <a:t> </a:t>
            </a:r>
            <a:r>
              <a:rPr lang="ru-RU" b="1" dirty="0" err="1" smtClean="0"/>
              <a:t>вчителя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•  </a:t>
            </a:r>
            <a:r>
              <a:rPr lang="ru-RU" b="1" dirty="0" err="1" smtClean="0"/>
              <a:t>Справедливості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неупередженого</a:t>
            </a:r>
            <a:r>
              <a:rPr lang="ru-RU" b="1" dirty="0" smtClean="0"/>
              <a:t> </a:t>
            </a:r>
            <a:r>
              <a:rPr lang="ru-RU" b="1" dirty="0" err="1" smtClean="0"/>
              <a:t>ставлення</a:t>
            </a:r>
            <a:r>
              <a:rPr lang="ru-RU" b="1" dirty="0" smtClean="0"/>
              <a:t>.</a:t>
            </a:r>
            <a:endParaRPr lang="uk-UA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Розвиток демократичних 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цінностей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•  </a:t>
            </a:r>
            <a:r>
              <a:rPr lang="uk-UA" sz="3600" b="1" i="1" dirty="0" smtClean="0">
                <a:solidFill>
                  <a:srgbClr val="00B050"/>
                </a:solidFill>
              </a:rPr>
              <a:t>Інклюзія: вчитель і діти сприймають внесок кожної дитини з </a:t>
            </a:r>
            <a:r>
              <a:rPr lang="uk-UA" sz="3600" b="1" i="1" dirty="0" err="1" smtClean="0">
                <a:solidFill>
                  <a:srgbClr val="00B050"/>
                </a:solidFill>
              </a:rPr>
              <a:t>одна-</a:t>
            </a:r>
            <a:endParaRPr lang="uk-UA" sz="36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3600" b="1" i="1" dirty="0" err="1" smtClean="0">
                <a:solidFill>
                  <a:srgbClr val="00B050"/>
                </a:solidFill>
              </a:rPr>
              <a:t>ковою</a:t>
            </a:r>
            <a:r>
              <a:rPr lang="uk-UA" sz="3600" b="1" i="1" dirty="0" smtClean="0">
                <a:solidFill>
                  <a:srgbClr val="00B050"/>
                </a:solidFill>
              </a:rPr>
              <a:t> доброзичливістю і повагою незалежно від здібностей, </a:t>
            </a:r>
            <a:r>
              <a:rPr lang="uk-UA" sz="3600" b="1" i="1" dirty="0" err="1" smtClean="0">
                <a:solidFill>
                  <a:srgbClr val="00B050"/>
                </a:solidFill>
              </a:rPr>
              <a:t>соці-</a:t>
            </a:r>
            <a:endParaRPr lang="uk-UA" sz="36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3600" b="1" i="1" dirty="0" err="1" smtClean="0">
                <a:solidFill>
                  <a:srgbClr val="00B050"/>
                </a:solidFill>
              </a:rPr>
              <a:t>ального</a:t>
            </a:r>
            <a:r>
              <a:rPr lang="uk-UA" sz="3600" b="1" i="1" dirty="0" smtClean="0">
                <a:solidFill>
                  <a:srgbClr val="00B050"/>
                </a:solidFill>
              </a:rPr>
              <a:t> походження чи статі.</a:t>
            </a:r>
          </a:p>
          <a:p>
            <a:pPr>
              <a:buNone/>
            </a:pPr>
            <a:r>
              <a:rPr lang="uk-UA" sz="3600" b="1" i="1" dirty="0" smtClean="0">
                <a:solidFill>
                  <a:srgbClr val="00B050"/>
                </a:solidFill>
              </a:rPr>
              <a:t>*  </a:t>
            </a:r>
            <a:r>
              <a:rPr lang="uk-UA" sz="3600" b="1" i="1" dirty="0" smtClean="0">
                <a:solidFill>
                  <a:srgbClr val="FF0000"/>
                </a:solidFill>
              </a:rPr>
              <a:t>Активна  участь</a:t>
            </a:r>
            <a:r>
              <a:rPr lang="uk-UA" sz="3600" b="1" i="1" dirty="0" smtClean="0">
                <a:solidFill>
                  <a:srgbClr val="00B050"/>
                </a:solidFill>
              </a:rPr>
              <a:t>:  ранкова  зустріч  передбачає  участь  усіх  дітей. </a:t>
            </a:r>
          </a:p>
          <a:p>
            <a:pPr>
              <a:buNone/>
            </a:pPr>
            <a:r>
              <a:rPr lang="uk-UA" sz="3600" b="1" i="1" dirty="0" smtClean="0">
                <a:solidFill>
                  <a:srgbClr val="00B050"/>
                </a:solidFill>
              </a:rPr>
              <a:t>Діти вітаються один з одним, обмінюються інформацією, ставлять </a:t>
            </a:r>
          </a:p>
          <a:p>
            <a:pPr>
              <a:buNone/>
            </a:pPr>
            <a:r>
              <a:rPr lang="uk-UA" sz="3600" b="1" i="1" dirty="0" smtClean="0">
                <a:solidFill>
                  <a:srgbClr val="00B050"/>
                </a:solidFill>
              </a:rPr>
              <a:t>запитання, коментують, долучаються до групової роботи.</a:t>
            </a:r>
          </a:p>
          <a:p>
            <a:pPr>
              <a:buNone/>
            </a:pPr>
            <a:r>
              <a:rPr lang="uk-UA" sz="3600" b="1" i="1" dirty="0" smtClean="0">
                <a:solidFill>
                  <a:srgbClr val="FF0000"/>
                </a:solidFill>
              </a:rPr>
              <a:t>•  Критичне  мислення</a:t>
            </a:r>
            <a:r>
              <a:rPr lang="uk-UA" sz="3600" b="1" i="1" dirty="0" smtClean="0">
                <a:solidFill>
                  <a:srgbClr val="00B050"/>
                </a:solidFill>
              </a:rPr>
              <a:t>:  діти  навчаються  ставити  запитання,  </a:t>
            </a:r>
            <a:r>
              <a:rPr lang="uk-UA" sz="3600" b="1" i="1" dirty="0" err="1" smtClean="0">
                <a:solidFill>
                  <a:srgbClr val="00B050"/>
                </a:solidFill>
              </a:rPr>
              <a:t>під-</a:t>
            </a:r>
            <a:endParaRPr lang="uk-UA" sz="36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3600" b="1" i="1" dirty="0" smtClean="0">
                <a:solidFill>
                  <a:srgbClr val="00B050"/>
                </a:solidFill>
              </a:rPr>
              <a:t>давати сумніву й оцінювати  ідеї, які можуть відрізнятися від  їхніх </a:t>
            </a:r>
          </a:p>
          <a:p>
            <a:pPr>
              <a:buNone/>
            </a:pPr>
            <a:r>
              <a:rPr lang="uk-UA" sz="3600" b="1" i="1" dirty="0" smtClean="0">
                <a:solidFill>
                  <a:srgbClr val="00B050"/>
                </a:solidFill>
              </a:rPr>
              <a:t>власних або бути подібними.</a:t>
            </a:r>
            <a:endParaRPr lang="uk-UA" sz="3600" b="1" i="1" dirty="0">
              <a:solidFill>
                <a:srgbClr val="00B050"/>
              </a:solidFill>
            </a:endParaRPr>
          </a:p>
        </p:txBody>
      </p:sp>
      <p:pic>
        <p:nvPicPr>
          <p:cNvPr id="20483" name="Picture 3" descr="C:\Users\Zzzalizo\Desktop\1 КЛАС\завантаженн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93096"/>
            <a:ext cx="49685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4" y="26064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•  </a:t>
            </a:r>
            <a:r>
              <a:rPr lang="uk-UA" b="1" i="1" dirty="0" smtClean="0">
                <a:solidFill>
                  <a:srgbClr val="FF0000"/>
                </a:solidFill>
              </a:rPr>
              <a:t>Толерантність  і  прийняття</a:t>
            </a:r>
            <a:r>
              <a:rPr lang="uk-UA" b="1" i="1" dirty="0" smtClean="0"/>
              <a:t>. Оскільки  не  кожна  дитина  повинна </a:t>
            </a:r>
          </a:p>
          <a:p>
            <a:r>
              <a:rPr lang="uk-UA" b="1" i="1" dirty="0" smtClean="0"/>
              <a:t>погоджуватися з ідеями інших, ці питання розглядаються в процесі </a:t>
            </a:r>
          </a:p>
          <a:p>
            <a:r>
              <a:rPr lang="uk-UA" b="1" i="1" dirty="0" smtClean="0"/>
              <a:t>вільної дискусії. Протилежні ідеї вислуховуються й </a:t>
            </a:r>
            <a:r>
              <a:rPr lang="uk-UA" b="1" i="1" dirty="0" err="1" smtClean="0"/>
              <a:t>обговорюють-</a:t>
            </a:r>
            <a:endParaRPr lang="uk-UA" b="1" i="1" dirty="0" smtClean="0"/>
          </a:p>
          <a:p>
            <a:r>
              <a:rPr lang="uk-UA" b="1" i="1" dirty="0" smtClean="0"/>
              <a:t>ся, оскільки існує взаємна довіра серед дітей.</a:t>
            </a:r>
          </a:p>
          <a:p>
            <a:r>
              <a:rPr lang="uk-UA" b="1" i="1" dirty="0" smtClean="0"/>
              <a:t>•  </a:t>
            </a:r>
            <a:r>
              <a:rPr lang="uk-UA" b="1" i="1" dirty="0" smtClean="0">
                <a:solidFill>
                  <a:srgbClr val="FF0000"/>
                </a:solidFill>
              </a:rPr>
              <a:t>Самостійне мислення</a:t>
            </a:r>
            <a:r>
              <a:rPr lang="uk-UA" b="1" i="1" dirty="0" smtClean="0"/>
              <a:t>: дітей заохочують до обміну своїм </a:t>
            </a:r>
            <a:r>
              <a:rPr lang="uk-UA" b="1" i="1" dirty="0" err="1" smtClean="0"/>
              <a:t>досві-</a:t>
            </a:r>
            <a:endParaRPr lang="uk-UA" b="1" i="1" dirty="0" smtClean="0"/>
          </a:p>
          <a:p>
            <a:r>
              <a:rPr lang="uk-UA" b="1" i="1" dirty="0" err="1" smtClean="0"/>
              <a:t>дом</a:t>
            </a:r>
            <a:r>
              <a:rPr lang="uk-UA" b="1" i="1" dirty="0" smtClean="0"/>
              <a:t> та ідеями.</a:t>
            </a:r>
          </a:p>
          <a:p>
            <a:r>
              <a:rPr lang="uk-UA" b="1" i="1" dirty="0" smtClean="0"/>
              <a:t>•  Відкритість:  висловлюється  й  обговорюється  низка  ідей. У </a:t>
            </a:r>
            <a:r>
              <a:rPr lang="uk-UA" b="1" i="1" dirty="0" err="1" smtClean="0"/>
              <a:t>що-</a:t>
            </a:r>
            <a:endParaRPr lang="uk-UA" b="1" i="1" dirty="0" smtClean="0"/>
          </a:p>
          <a:p>
            <a:r>
              <a:rPr lang="uk-UA" b="1" i="1" dirty="0" smtClean="0"/>
              <a:t>денних новинах повідомляється доступна для всіх інформація.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•  Власна та соціальна відповідальність</a:t>
            </a:r>
            <a:r>
              <a:rPr lang="uk-UA" b="1" i="1" dirty="0" smtClean="0"/>
              <a:t>: діти встановлюють </a:t>
            </a:r>
            <a:r>
              <a:rPr lang="uk-UA" b="1" i="1" dirty="0" err="1" smtClean="0"/>
              <a:t>пра-</a:t>
            </a:r>
            <a:endParaRPr lang="uk-UA" b="1" i="1" dirty="0" smtClean="0"/>
          </a:p>
          <a:p>
            <a:r>
              <a:rPr lang="uk-UA" b="1" i="1" dirty="0" smtClean="0"/>
              <a:t>вила  власної  поведінки  та  поведінки  групи. Під  час ранкової  </a:t>
            </a:r>
            <a:r>
              <a:rPr lang="uk-UA" b="1" i="1" dirty="0" err="1" smtClean="0"/>
              <a:t>зу-</a:t>
            </a:r>
            <a:endParaRPr lang="uk-UA" b="1" i="1" dirty="0" smtClean="0"/>
          </a:p>
          <a:p>
            <a:r>
              <a:rPr lang="uk-UA" b="1" i="1" dirty="0" smtClean="0"/>
              <a:t>стрічі  й  упродовж  усього  дня  вони  уважно  слухають,  з  повагою </a:t>
            </a:r>
          </a:p>
          <a:p>
            <a:r>
              <a:rPr lang="uk-UA" b="1" i="1" dirty="0" smtClean="0"/>
              <a:t>відповідають, практикують доброзичливість.</a:t>
            </a:r>
            <a:endParaRPr lang="uk-UA" b="1" i="1" dirty="0"/>
          </a:p>
        </p:txBody>
      </p:sp>
      <p:pic>
        <p:nvPicPr>
          <p:cNvPr id="21506" name="Picture 2" descr="C:\Users\Zzzalizo\Desktop\1 КЛАС\18406.00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6192688" cy="2608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5259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63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8204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04856" cy="136815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Практичні завдання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Zzzalizo\Desktop\1 КЛАС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98477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214290"/>
            <a:ext cx="2214578" cy="114300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Успішних </a:t>
            </a:r>
            <a:b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кроків </a:t>
            </a:r>
            <a:b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шляху до Нової української школи!</a:t>
            </a:r>
            <a:b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b="1" i="1" dirty="0" smtClean="0">
                <a:solidFill>
                  <a:srgbClr val="FF0000"/>
                </a:solidFill>
              </a:rPr>
              <a:t>Дякуємо за увагу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rada.info/upload/users_files/38456570/0024aa5586efbc0d56ef86589bbe87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0"/>
            <a:ext cx="3071834" cy="17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65" r="7793"/>
          <a:stretch/>
        </p:blipFill>
        <p:spPr>
          <a:xfrm>
            <a:off x="214282" y="785794"/>
            <a:ext cx="3929090" cy="5500726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404664"/>
            <a:ext cx="4032448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	Мета цього розділу </a:t>
            </a:r>
            <a:r>
              <a:rPr lang="uk-UA" sz="2400" b="1" dirty="0" smtClean="0"/>
              <a:t>– </a:t>
            </a:r>
            <a:r>
              <a:rPr lang="uk-UA" sz="2000" b="1" i="1" dirty="0" smtClean="0"/>
              <a:t>описати особливості організації та управління класом, що відповідають розвивальним потребам дитини в соціокультурному контексті, а саме:</a:t>
            </a:r>
          </a:p>
          <a:p>
            <a:r>
              <a:rPr lang="uk-UA" sz="2000" b="1" i="1" dirty="0" smtClean="0"/>
              <a:t>-  розвитку таких якостей, як працьовитість, ініціативність, автономність, довіра, вміння вчитися, </a:t>
            </a:r>
          </a:p>
          <a:p>
            <a:r>
              <a:rPr lang="uk-UA" sz="2000" b="1" i="1" dirty="0" smtClean="0"/>
              <a:t>- участь у виробленні спільних правил,</a:t>
            </a:r>
          </a:p>
          <a:p>
            <a:r>
              <a:rPr lang="uk-UA" sz="2000" b="1" i="1" dirty="0" smtClean="0"/>
              <a:t> - розвиток і підтримка дружніх стосунків, співпраця, повага до однолітків і вчителів, </a:t>
            </a:r>
          </a:p>
          <a:p>
            <a:r>
              <a:rPr lang="uk-UA" sz="2000" b="1" i="1" dirty="0" smtClean="0"/>
              <a:t>- відповідальність та успішність.</a:t>
            </a:r>
            <a:endParaRPr lang="uk-UA" sz="20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42839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ЕРШАЧКИ\22791768_485359661838376_91877998332027063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496944" cy="616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B050"/>
                </a:solidFill>
              </a:rPr>
              <a:t>	</a:t>
            </a:r>
            <a:r>
              <a:rPr lang="ru-RU" sz="3600" b="1" dirty="0" err="1" smtClean="0">
                <a:solidFill>
                  <a:srgbClr val="00B050"/>
                </a:solidFill>
              </a:rPr>
              <a:t>Освітнє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середовище</a:t>
            </a:r>
            <a:r>
              <a:rPr lang="ru-RU" sz="3600" b="1" dirty="0" smtClean="0">
                <a:solidFill>
                  <a:srgbClr val="00B050"/>
                </a:solidFill>
              </a:rPr>
              <a:t> у </a:t>
            </a:r>
            <a:r>
              <a:rPr lang="ru-RU" sz="3600" b="1" dirty="0" err="1" smtClean="0">
                <a:solidFill>
                  <a:srgbClr val="00B050"/>
                </a:solidFill>
              </a:rPr>
              <a:t>початкових</a:t>
            </a:r>
            <a:r>
              <a:rPr lang="ru-RU" sz="3600" b="1" dirty="0" smtClean="0">
                <a:solidFill>
                  <a:srgbClr val="00B050"/>
                </a:solidFill>
              </a:rPr>
              <a:t>      	   </a:t>
            </a:r>
            <a:r>
              <a:rPr lang="ru-RU" sz="3600" b="1" dirty="0" err="1" smtClean="0">
                <a:solidFill>
                  <a:srgbClr val="00B050"/>
                </a:solidFill>
              </a:rPr>
              <a:t>класах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має</a:t>
            </a:r>
            <a:r>
              <a:rPr lang="ru-RU" sz="3600" b="1" dirty="0" smtClean="0">
                <a:solidFill>
                  <a:srgbClr val="00B050"/>
                </a:solidFill>
              </a:rPr>
              <a:t> бути </a:t>
            </a:r>
            <a:r>
              <a:rPr lang="ru-RU" sz="3600" b="1" dirty="0" err="1" smtClean="0">
                <a:solidFill>
                  <a:srgbClr val="00B050"/>
                </a:solidFill>
              </a:rPr>
              <a:t>безпечним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3968" y="1484784"/>
            <a:ext cx="4536504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Освітнє середовище у початкових класах має бути безпечним місцем, де діти відчуватимуть себе захищеними та в безпеці, де відбувається більшість навчальних видів діяльності.</a:t>
            </a:r>
            <a:endParaRPr lang="uk-UA" dirty="0"/>
          </a:p>
        </p:txBody>
      </p:sp>
      <p:pic>
        <p:nvPicPr>
          <p:cNvPr id="4099" name="Picture 3" descr="E:\ПЕРШАЧКИ\13087752_805406762926445_460185612257504118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556792"/>
            <a:ext cx="367240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29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2" y="332656"/>
            <a:ext cx="460851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Окрім цього, освітнє середовище має </a:t>
            </a:r>
            <a:r>
              <a:rPr lang="uk-UA" b="1" dirty="0" smtClean="0">
                <a:solidFill>
                  <a:srgbClr val="FF0000"/>
                </a:solidFill>
              </a:rPr>
              <a:t>відображати філософію концепції Нової української школи та освітню програму. 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З першого погляду на середовище в класі ми можемо зробити висновок кому воно належить – вчителям і їхньому  баченню щодо освіти чи дітям і їхнім батькам, їхньому баченню освіти. 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E:\ПЕРШАЧКИ\23844609_497858290588513_76729810482737943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36912"/>
            <a:ext cx="6096000" cy="3923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С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ередовище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має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належати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дітям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uk-UA" sz="4000" b="1" i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052736"/>
            <a:ext cx="5040560" cy="540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b="1" i="1" dirty="0" smtClean="0"/>
              <a:t>Усі діти заслуговують навчатися у такому середовищі, де забезпечуються  їхні потреби – базові потреби, </a:t>
            </a:r>
            <a:r>
              <a:rPr lang="uk-UA" b="1" i="1" dirty="0" err="1" smtClean="0"/>
              <a:t>потреби</a:t>
            </a:r>
            <a:r>
              <a:rPr lang="uk-UA" b="1" i="1" dirty="0" smtClean="0"/>
              <a:t> у навчанні, додаткові потреби (для дітей з особливими освітніми потребами). У такому освітньому середовищі є баланс між навчальними видами діяльності,  ініційованими вчителем,  та  видами  діяльності,  ініційованими  самими  дітьми. Таке  середовище  забезпечує  можливості  дітям  робити власний вибір, можливості для розвитку нових та </a:t>
            </a:r>
            <a:r>
              <a:rPr lang="uk-UA" b="1" i="1" dirty="0" err="1" smtClean="0"/>
              <a:t>удоско-</a:t>
            </a:r>
            <a:endParaRPr lang="uk-UA" b="1" i="1" dirty="0" smtClean="0"/>
          </a:p>
          <a:p>
            <a:pPr>
              <a:buNone/>
            </a:pPr>
            <a:r>
              <a:rPr lang="uk-UA" b="1" i="1" dirty="0" smtClean="0"/>
              <a:t>     </a:t>
            </a:r>
            <a:r>
              <a:rPr lang="uk-UA" b="1" i="1" dirty="0" err="1" smtClean="0"/>
              <a:t>налення</a:t>
            </a:r>
            <a:r>
              <a:rPr lang="uk-UA" b="1" i="1" dirty="0" smtClean="0"/>
              <a:t>  наявних  практичних  навичок,  отримання  нових </a:t>
            </a:r>
          </a:p>
          <a:p>
            <a:pPr>
              <a:buNone/>
            </a:pPr>
            <a:r>
              <a:rPr lang="uk-UA" b="1" i="1" dirty="0" smtClean="0"/>
              <a:t>      знань, розвитку свого позитивного ставлення до інших.</a:t>
            </a:r>
            <a:endParaRPr lang="uk-UA" b="1" i="1" dirty="0"/>
          </a:p>
        </p:txBody>
      </p:sp>
      <p:pic>
        <p:nvPicPr>
          <p:cNvPr id="7170" name="Picture 2" descr="E:\ПЕРШАЧКИ\34600348_223088804959409_52467335305573171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08720"/>
            <a:ext cx="2546350" cy="580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1795</Words>
  <Application>Microsoft Office PowerPoint</Application>
  <PresentationFormat>Екран (4:3)</PresentationFormat>
  <Paragraphs>160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37" baseType="lpstr">
      <vt:lpstr>Тема Office</vt:lpstr>
      <vt:lpstr>Підсумкова очна сесія Модуль 3 Організація ефективного і безпечного освітнього середовища</vt:lpstr>
      <vt:lpstr>    1. РОЛЬ УЧИТЕЛЯ У ФОРМУВАННІ ПСИХОЛОГІЧНО                      БЕЗПЕЧНОГО СЕРЕДОВИЩА</vt:lpstr>
      <vt:lpstr>Слайд 3</vt:lpstr>
      <vt:lpstr>Слайд 4</vt:lpstr>
      <vt:lpstr>Слайд 5</vt:lpstr>
      <vt:lpstr> Освітнє середовище у початкових          класах має бути безпечним</vt:lpstr>
      <vt:lpstr>Слайд 7</vt:lpstr>
      <vt:lpstr>Слайд 8</vt:lpstr>
      <vt:lpstr>Середовище має належати дітям </vt:lpstr>
      <vt:lpstr>Учитель має бути моделлю бажаної поведінки і ставлення</vt:lpstr>
      <vt:lpstr>Учителі початкових класів мають усвідомлювати основні риси відповідальності, яку вони несуть за своїх учнів, що передбачає такі обов’язки:</vt:lpstr>
      <vt:lpstr>Учителі мають пам’ятати, що те, як вони навчають, є таким же важливим, як і те, чому вони навчають</vt:lpstr>
      <vt:lpstr>Слайд 13</vt:lpstr>
      <vt:lpstr>Слайд 14</vt:lpstr>
      <vt:lpstr> 2. ЗАБЕЗПЕЧЕННЯ ПРАВА ВИБОРУ</vt:lpstr>
      <vt:lpstr>Слайд 16</vt:lpstr>
      <vt:lpstr>Шкільні успіхи зростають, коли дитина певною мірою контролює своє навчання</vt:lpstr>
      <vt:lpstr>Слайд 18</vt:lpstr>
      <vt:lpstr>Підсумовуючи сказане, хочеться процитувати дослідника АЛФІ КОНА , який чітко й промовисто  говорить про справжні цінності,  закладені  у наданні людям можливості вибору та контролю</vt:lpstr>
      <vt:lpstr>3. ФОРМУВАННЯ СПІЛЬНИХ ЦІННОСТЕЙ</vt:lpstr>
      <vt:lpstr>Це:  креативність,  цікавість,  критичне  мислення,  любов  до навчання, мудрість, відвага, наполегливість, чесність,  енергійність, любов, доброта, соціальний  і емоційний  ін- телект, співпраця, справедливість, лідерство, вміння про- бачати, скромність, розсудливість, самоконтроль, поціно- вування краси, вдячність, оптимізм, гумор і віра (концепція  Нової української школи).</vt:lpstr>
      <vt:lpstr>Слайд 22</vt:lpstr>
      <vt:lpstr>Слайд 23</vt:lpstr>
      <vt:lpstr>4. РАНКОВІ ЗУСТРІЧІ</vt:lpstr>
      <vt:lpstr>Під час проведення практики ранкової зустрічі відбувається розвиток важливих навичок дітей, серед яких – навички спілкування, академічні і соціальні навички. Крім цього, практика ранкових зустрічей сприяє створенню у класі позитивного настрою та позитивній поведінці.</vt:lpstr>
      <vt:lpstr>Ранкова зустріч з дітьми дає педагогам можливість навчити дітей взаємній  повазі  та  позитивному  ставленню  один  до  одного,  сприяти формуванню  цілісного колективу.</vt:lpstr>
      <vt:lpstr>Розвиток навичок спілкування</vt:lpstr>
      <vt:lpstr>Розвиток соціальних навичок</vt:lpstr>
      <vt:lpstr>Розвиток академічних навичок</vt:lpstr>
      <vt:lpstr>Створення у класі позитивного  настрою</vt:lpstr>
      <vt:lpstr>Розвиток демократичних  цінностей</vt:lpstr>
      <vt:lpstr>Слайд 32</vt:lpstr>
      <vt:lpstr>Слайд 33</vt:lpstr>
      <vt:lpstr>Слайд 34</vt:lpstr>
      <vt:lpstr>Практичні завдання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Підсумкова очна сесія Модуль 3 Організація ефективного і безпечного освітньогог середовища</dc:title>
  <dc:creator>Zzzalizo</dc:creator>
  <cp:lastModifiedBy>Zzzalizo</cp:lastModifiedBy>
  <cp:revision>32</cp:revision>
  <dcterms:created xsi:type="dcterms:W3CDTF">2018-11-01T17:59:14Z</dcterms:created>
  <dcterms:modified xsi:type="dcterms:W3CDTF">2018-11-02T04:56:46Z</dcterms:modified>
</cp:coreProperties>
</file>