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5" r:id="rId3"/>
    <p:sldId id="273" r:id="rId4"/>
    <p:sldId id="287" r:id="rId5"/>
    <p:sldId id="271" r:id="rId6"/>
    <p:sldId id="276" r:id="rId7"/>
    <p:sldId id="274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2652" autoAdjust="0"/>
  </p:normalViewPr>
  <p:slideViewPr>
    <p:cSldViewPr>
      <p:cViewPr>
        <p:scale>
          <a:sx n="50" d="100"/>
          <a:sy n="50" d="100"/>
        </p:scale>
        <p:origin x="-18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7996" y="500042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Використання кубиків </a:t>
            </a:r>
            <a:r>
              <a:rPr lang="en-US" sz="3600" b="1" dirty="0" smtClean="0"/>
              <a:t>Lego</a:t>
            </a:r>
            <a:r>
              <a:rPr lang="uk-UA" sz="3600" b="1" dirty="0" smtClean="0"/>
              <a:t> на уроках навчання грамоти</a:t>
            </a:r>
            <a:endParaRPr lang="uk-UA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407194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5015"/>
            <a:ext cx="8931096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Виконала: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Курильчук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Галина Петрівна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Лубенської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загальноосвітньої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школи І-ІІІ ступенів №7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імені Героя України Віри </a:t>
            </a:r>
            <a:r>
              <a:rPr kumimoji="0" lang="uk-UA" b="0" i="0" u="none" strike="noStrike" cap="none" normalizeH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Роїк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Галина\Desktop\desktop-1428460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48" y="1700371"/>
            <a:ext cx="824440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            Гра «Відгадай склад»</a:t>
            </a:r>
            <a:endParaRPr lang="uk-UA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916833"/>
            <a:ext cx="4906888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У словах пропущений склад:</a:t>
            </a:r>
          </a:p>
          <a:p>
            <a:pPr marL="0" indent="0">
              <a:buNone/>
            </a:pPr>
            <a:r>
              <a:rPr lang="uk-UA" i="1" dirty="0" smtClean="0"/>
              <a:t> </a:t>
            </a:r>
            <a:r>
              <a:rPr lang="uk-UA" i="1" dirty="0" err="1" smtClean="0"/>
              <a:t>ве_лка</a:t>
            </a:r>
            <a:r>
              <a:rPr lang="uk-UA" i="1" dirty="0" smtClean="0"/>
              <a:t>,  до_га, сні_нка,</a:t>
            </a:r>
          </a:p>
          <a:p>
            <a:pPr marL="0" indent="0">
              <a:buNone/>
            </a:pPr>
            <a:r>
              <a:rPr lang="uk-UA" i="1" dirty="0" smtClean="0"/>
              <a:t> </a:t>
            </a:r>
            <a:r>
              <a:rPr lang="uk-UA" i="1" dirty="0" err="1" smtClean="0"/>
              <a:t>за</a:t>
            </a:r>
            <a:r>
              <a:rPr lang="uk-UA" i="1" dirty="0" smtClean="0"/>
              <a:t>ві_ха, хма_нка, до_к.</a:t>
            </a:r>
          </a:p>
          <a:p>
            <a:pPr marL="0" indent="0">
              <a:buNone/>
            </a:pPr>
            <a:r>
              <a:rPr lang="uk-UA" dirty="0" smtClean="0"/>
              <a:t>Діти показують склад, який спіймали.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43" name="Picture 3" descr="C:\Users\Галина\Desktop\inde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41168"/>
            <a:ext cx="1105272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6274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696744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   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Гра «Змійка»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58977" y="2420888"/>
            <a:ext cx="5050904" cy="3672408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 Цю гру доцільно використовувати при  вивченні голосних звуків. </a:t>
            </a:r>
          </a:p>
          <a:p>
            <a:pPr marL="0" indent="0">
              <a:buNone/>
            </a:pPr>
            <a:r>
              <a:rPr lang="uk-UA" dirty="0" smtClean="0"/>
              <a:t>Вчитель називає звук, дитина кладе цеглинку відповідного кольору, будуючи «змійку».</a:t>
            </a:r>
            <a:endParaRPr lang="uk-UA" dirty="0"/>
          </a:p>
          <a:p>
            <a:endParaRPr lang="uk-UA" dirty="0"/>
          </a:p>
        </p:txBody>
      </p:sp>
      <p:pic>
        <p:nvPicPr>
          <p:cNvPr id="6146" name="Picture 2" descr="C:\Users\Галина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09634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625792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996720"/>
          </a:xfrm>
        </p:spPr>
        <p:txBody>
          <a:bodyPr>
            <a:normAutofit/>
          </a:bodyPr>
          <a:lstStyle/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Спіймай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 апострофом»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60847"/>
            <a:ext cx="4978896" cy="4294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 smtClean="0"/>
              <a:t>цеглинку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апостроф </a:t>
            </a:r>
            <a:r>
              <a:rPr lang="ru-RU" dirty="0"/>
              <a:t>(</a:t>
            </a:r>
            <a:r>
              <a:rPr lang="ru-RU" dirty="0" err="1"/>
              <a:t>Червона</a:t>
            </a:r>
            <a:r>
              <a:rPr lang="ru-RU" dirty="0"/>
              <a:t> </a:t>
            </a:r>
            <a:r>
              <a:rPr lang="ru-RU" dirty="0" err="1"/>
              <a:t>цеглинка</a:t>
            </a:r>
            <a:r>
              <a:rPr lang="ru-RU" dirty="0"/>
              <a:t> – </a:t>
            </a:r>
            <a:r>
              <a:rPr lang="ru-RU" dirty="0" smtClean="0"/>
              <a:t>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, </a:t>
            </a:r>
            <a:r>
              <a:rPr lang="ru-RU" dirty="0"/>
              <a:t>зелена </a:t>
            </a:r>
            <a:r>
              <a:rPr lang="ru-RU" dirty="0" err="1"/>
              <a:t>цеглинка</a:t>
            </a:r>
            <a:r>
              <a:rPr lang="ru-RU" dirty="0"/>
              <a:t> – </a:t>
            </a:r>
            <a:r>
              <a:rPr lang="ru-RU" dirty="0" smtClean="0"/>
              <a:t>у другому  </a:t>
            </a:r>
            <a:r>
              <a:rPr lang="ru-RU" dirty="0" err="1" smtClean="0"/>
              <a:t>складі</a:t>
            </a:r>
            <a:r>
              <a:rPr lang="ru-RU" dirty="0" smtClean="0"/>
              <a:t>, </a:t>
            </a:r>
            <a:r>
              <a:rPr lang="ru-RU" dirty="0"/>
              <a:t>синя </a:t>
            </a:r>
            <a:r>
              <a:rPr lang="ru-RU" dirty="0" err="1"/>
              <a:t>цеглинка</a:t>
            </a:r>
            <a:r>
              <a:rPr lang="ru-RU" dirty="0"/>
              <a:t> – </a:t>
            </a:r>
            <a:r>
              <a:rPr lang="ru-RU" dirty="0" smtClean="0"/>
              <a:t> у </a:t>
            </a:r>
            <a:r>
              <a:rPr lang="ru-RU" dirty="0" err="1" smtClean="0"/>
              <a:t>третьому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i="1" dirty="0" err="1" smtClean="0"/>
              <a:t>Сім’я</a:t>
            </a:r>
            <a:r>
              <a:rPr lang="ru-RU" i="1" dirty="0" smtClean="0"/>
              <a:t>, </a:t>
            </a:r>
            <a:r>
              <a:rPr lang="ru-RU" i="1" dirty="0" err="1" smtClean="0"/>
              <a:t>солов’ї</a:t>
            </a:r>
            <a:r>
              <a:rPr lang="ru-RU" i="1" dirty="0" smtClean="0"/>
              <a:t>, </a:t>
            </a:r>
            <a:r>
              <a:rPr lang="ru-RU" i="1" dirty="0" err="1" smtClean="0"/>
              <a:t>м’ята</a:t>
            </a:r>
            <a:r>
              <a:rPr lang="ru-RU" i="1" dirty="0" smtClean="0"/>
              <a:t>, </a:t>
            </a:r>
            <a:r>
              <a:rPr lang="ru-RU" i="1" dirty="0" err="1" smtClean="0"/>
              <a:t>хлоп’я</a:t>
            </a:r>
            <a:r>
              <a:rPr lang="ru-RU" i="1" dirty="0" smtClean="0"/>
              <a:t>,</a:t>
            </a:r>
          </a:p>
          <a:p>
            <a:pPr marL="0" indent="0"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пір’я</a:t>
            </a:r>
            <a:r>
              <a:rPr lang="ru-RU" i="1" dirty="0" smtClean="0"/>
              <a:t>, </a:t>
            </a:r>
            <a:r>
              <a:rPr lang="ru-RU" i="1" dirty="0" err="1" smtClean="0"/>
              <a:t>б’ють</a:t>
            </a:r>
            <a:r>
              <a:rPr lang="ru-RU" i="1" dirty="0" smtClean="0"/>
              <a:t>, </a:t>
            </a:r>
            <a:r>
              <a:rPr lang="ru-RU" i="1" dirty="0" err="1" smtClean="0"/>
              <a:t>в’ється</a:t>
            </a:r>
            <a:r>
              <a:rPr lang="ru-RU" i="1" dirty="0" smtClean="0"/>
              <a:t>.</a:t>
            </a:r>
            <a:endParaRPr lang="uk-UA" i="1" dirty="0"/>
          </a:p>
        </p:txBody>
      </p:sp>
      <p:pic>
        <p:nvPicPr>
          <p:cNvPr id="1026" name="Picture 2" descr="C:\Users\Галина\Desktop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1988840"/>
            <a:ext cx="279127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30869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79208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           Історії з цеглинками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507288" cy="515817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Учитель називає слово і запитання, а діти показують цеглинку відповідного  кольору  та  складають  вежу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Наприклад: 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небо (яке?)...</a:t>
            </a: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на небі сонце(яке?)…</a:t>
            </a:r>
          </a:p>
          <a:p>
            <a:pPr marL="0" indent="0" algn="just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пливуть дощові  хмари(які?)…</a:t>
            </a:r>
          </a:p>
          <a:p>
            <a:pPr marL="0" indent="0" algn="just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після дощику травичка (яка?)…</a:t>
            </a: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сунички дозріли(які?)…</a:t>
            </a:r>
          </a:p>
          <a:p>
            <a:pPr marL="0" indent="0" algn="just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розцвіли квіточки(які?)…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 тоді навпаки вчитель показує цеглинки, а діти говорять речення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 descr="C:\Users\Галина\Desktop\Screenshot_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2204864"/>
            <a:ext cx="3384376" cy="286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20672" y="2564903"/>
            <a:ext cx="4038600" cy="4293095"/>
          </a:xfrm>
        </p:spPr>
        <p:txBody>
          <a:bodyPr>
            <a:norm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1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           Гра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Сигналізуй»      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95936" y="1556792"/>
            <a:ext cx="4614664" cy="4798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Учитель називає слова: </a:t>
            </a:r>
            <a:r>
              <a:rPr lang="uk-UA" i="1" dirty="0"/>
              <a:t>день, зима, тінь, сніг, роль, ведмідь, </a:t>
            </a:r>
            <a:r>
              <a:rPr lang="uk-UA" i="1" dirty="0" smtClean="0"/>
              <a:t>лось</a:t>
            </a:r>
            <a:r>
              <a:rPr lang="uk-UA" dirty="0" smtClean="0"/>
              <a:t>…  </a:t>
            </a:r>
            <a:r>
              <a:rPr lang="uk-UA" dirty="0"/>
              <a:t>Діти сигналізують цеглинками LEGO. Якщо на кінці слова є м’який знак, піднімають синю цеглинку, якщо немає – то червону.</a:t>
            </a:r>
          </a:p>
          <a:p>
            <a:pPr marL="0" indent="0">
              <a:buNone/>
            </a:pPr>
            <a:r>
              <a:rPr lang="uk-UA" b="1" dirty="0"/>
              <a:t> </a:t>
            </a:r>
            <a:endParaRPr lang="uk-UA" dirty="0"/>
          </a:p>
          <a:p>
            <a:endParaRPr lang="uk-UA" dirty="0"/>
          </a:p>
        </p:txBody>
      </p:sp>
      <p:pic>
        <p:nvPicPr>
          <p:cNvPr id="7170" name="Picture 2" descr="C:\Users\Галина\Desktop\tseg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3322712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16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5400600" cy="5590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err="1" smtClean="0"/>
              <a:t>Висновок</a:t>
            </a:r>
            <a:r>
              <a:rPr lang="ru-RU" sz="3200" b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коли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 перед собою ЛЕГО-</a:t>
            </a:r>
            <a:r>
              <a:rPr lang="ru-RU" dirty="0" err="1"/>
              <a:t>елементи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вона </a:t>
            </a:r>
            <a:r>
              <a:rPr lang="ru-RU" dirty="0" err="1"/>
              <a:t>грає</a:t>
            </a:r>
            <a:r>
              <a:rPr lang="ru-RU" dirty="0"/>
              <a:t>, </a:t>
            </a:r>
            <a:r>
              <a:rPr lang="ru-RU" dirty="0" err="1"/>
              <a:t>торкає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</a:t>
            </a:r>
            <a:r>
              <a:rPr lang="ru-RU" dirty="0" err="1"/>
              <a:t>пересуває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, робота над </a:t>
            </a:r>
            <a:r>
              <a:rPr lang="ru-RU" dirty="0" err="1"/>
              <a:t>навчальним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проходить в </a:t>
            </a:r>
            <a:r>
              <a:rPr lang="ru-RU" dirty="0" err="1"/>
              <a:t>ігровій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кращому</a:t>
            </a:r>
            <a:r>
              <a:rPr lang="ru-RU" dirty="0"/>
              <a:t> </a:t>
            </a:r>
            <a:r>
              <a:rPr lang="ru-RU" dirty="0" err="1"/>
              <a:t>засвоєнню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Дякую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увагу</a:t>
            </a:r>
            <a:endParaRPr lang="uk-UA" sz="3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uk-UA" dirty="0"/>
          </a:p>
        </p:txBody>
      </p:sp>
      <p:pic>
        <p:nvPicPr>
          <p:cNvPr id="1026" name="Picture 2" descr="C:\Users\Галина\Desktop\myagkie_kirpichiki_lego_soft_bazovii_nabor_45003_5afc4707dc223_2097_b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707904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431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8916" y="404664"/>
            <a:ext cx="3798168" cy="1296144"/>
          </a:xfrm>
        </p:spPr>
        <p:txBody>
          <a:bodyPr>
            <a:normAutofit/>
          </a:bodyPr>
          <a:lstStyle/>
          <a:p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Гра – це іскра, що запалює вогник допитливості і любові до знань. 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В.Сухомлинський</a:t>
            </a:r>
            <a:endParaRPr lang="uk-UA" sz="1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1196752"/>
            <a:ext cx="8064896" cy="41044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Коли діти залучені до виконання завдань у грі — вони розвивають: 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• Мовленнєві вміння описувати детально свої дії, надавати чіткі і зрозумілі інструкції, пояснювати свої міркування, розповідати історії, які допомагають спілкуватися з іншими і виражати власні думки.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Уміння вирішувати проблемні завдання, що включає в себе вміння зосередитись і запам’ятати завдання, вміння ставити цілі і розробляти план дій, уміння творчо мислити і розмірковувати над тим, що і як робити.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• Уміння співпрацювати, що виражається у вмінні працювати в парах чи групах, умінні ділитися матеріалами, вмінні вчитися у своїх однолітків, дослухаючись до їхніх ідей та пропозицій, умінні розподіляти ролі та обов’язки.</a:t>
            </a:r>
          </a:p>
        </p:txBody>
      </p:sp>
      <p:pic>
        <p:nvPicPr>
          <p:cNvPr id="11267" name="Picture 3" descr="C:\Users\Гали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137534"/>
            <a:ext cx="690217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189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18" y="548680"/>
            <a:ext cx="8229600" cy="100811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Завдяки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учні: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4690864" cy="4263752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граючись вивчають новий матеріал;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граючись закріплюють отримані знання і навички;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розвивають дрібну моторику рук, творчість, уяву;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відчувають себе творцями, господарями;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вчаться працювати в групі, парі, домовлятися, допомагати один одному, співпрацювати;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вчаться створювати моделі, схеми;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планують свої дії, аналізують та ін..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2052" name="Picture 4" descr="C:\Users\Галина\Desktop\tseg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43892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32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Метою використання гри ЛЕГО</a:t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 навчання грамоти є:</a:t>
            </a:r>
            <a:endParaRPr lang="uk-UA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67744" y="1543411"/>
            <a:ext cx="6732240" cy="5314589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на </a:t>
            </a:r>
            <a:r>
              <a:rPr lang="ru-RU" dirty="0" smtClean="0"/>
              <a:t>уроках;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, </a:t>
            </a:r>
            <a:r>
              <a:rPr lang="ru-RU" dirty="0" err="1"/>
              <a:t>тактильних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пам’яті</a:t>
            </a:r>
            <a:r>
              <a:rPr lang="ru-RU" dirty="0"/>
              <a:t>,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просторової</a:t>
            </a:r>
            <a:r>
              <a:rPr lang="ru-RU" dirty="0"/>
              <a:t> </a:t>
            </a:r>
            <a:r>
              <a:rPr lang="ru-RU" dirty="0" err="1"/>
              <a:t>уяви</a:t>
            </a:r>
            <a:r>
              <a:rPr lang="ru-RU" dirty="0"/>
              <a:t>, </a:t>
            </a:r>
            <a:r>
              <a:rPr lang="ru-RU" dirty="0" err="1"/>
              <a:t>дрібної</a:t>
            </a:r>
            <a:r>
              <a:rPr lang="ru-RU" dirty="0"/>
              <a:t> моторики рук,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мовленнєвий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розумові</a:t>
            </a:r>
            <a:r>
              <a:rPr lang="ru-RU" dirty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швидке</a:t>
            </a:r>
            <a:r>
              <a:rPr lang="ru-RU" dirty="0" smtClean="0"/>
              <a:t> </a:t>
            </a:r>
            <a:r>
              <a:rPr lang="ru-RU" dirty="0" err="1"/>
              <a:t>орієнтування</a:t>
            </a:r>
            <a:r>
              <a:rPr lang="ru-RU" dirty="0"/>
              <a:t> в </a:t>
            </a:r>
            <a:r>
              <a:rPr lang="ru-RU" dirty="0" err="1"/>
              <a:t>просторі</a:t>
            </a:r>
            <a:r>
              <a:rPr lang="ru-RU" dirty="0"/>
              <a:t>,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 smtClean="0"/>
              <a:t>зосередитися</a:t>
            </a:r>
            <a:r>
              <a:rPr lang="ru-RU" dirty="0" smtClean="0"/>
              <a:t>;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pic>
        <p:nvPicPr>
          <p:cNvPr id="2050" name="Picture 2" descr="C:\Users\Галина\Desktop\4500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21957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93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«Виростимо речення»</a:t>
            </a:r>
            <a:endParaRPr lang="uk-UA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H="1">
            <a:off x="2771800" y="2029490"/>
            <a:ext cx="5832648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Починають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однієї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цеглинки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 одного слова.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Вчитель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поступово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додає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одній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цеглинці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вигадують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одному слову. Таким чином, у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виходить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поширене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Сонечко.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Яскраве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сонечко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Світить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яскраве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сонечко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небі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світить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яскраве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сонечко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ato-Medium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image-23151" descr="Screenshot_26"/>
          <p:cNvSpPr>
            <a:spLocks noChangeAspect="1" noChangeArrowheads="1"/>
          </p:cNvSpPr>
          <p:nvPr/>
        </p:nvSpPr>
        <p:spPr bwMode="auto">
          <a:xfrm flipH="1">
            <a:off x="-1692696" y="3018723"/>
            <a:ext cx="1692695" cy="169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 descr="C:\Users\Галина\Desktop\inde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" y="1630947"/>
            <a:ext cx="245363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78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«Один-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>
                <a:latin typeface="Times New Roman" pitchFamily="18" charset="0"/>
                <a:cs typeface="Times New Roman" pitchFamily="18" charset="0"/>
              </a:rPr>
            </a:b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330824" cy="5086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поділити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на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слово </a:t>
            </a:r>
            <a:r>
              <a:rPr lang="ru-RU" dirty="0" err="1" smtClean="0"/>
              <a:t>означає</a:t>
            </a:r>
            <a:r>
              <a:rPr lang="ru-RU" dirty="0" smtClean="0"/>
              <a:t> один предмет, то перша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 smtClean="0"/>
              <a:t>сигналізує</a:t>
            </a:r>
            <a:r>
              <a:rPr lang="ru-RU" dirty="0" smtClean="0"/>
              <a:t> </a:t>
            </a:r>
            <a:r>
              <a:rPr lang="ru-RU" dirty="0" err="1" smtClean="0"/>
              <a:t>червоною</a:t>
            </a:r>
            <a:r>
              <a:rPr lang="ru-RU" dirty="0" smtClean="0"/>
              <a:t> </a:t>
            </a:r>
            <a:r>
              <a:rPr lang="ru-RU" dirty="0" err="1"/>
              <a:t>цеглинкою</a:t>
            </a:r>
            <a:r>
              <a:rPr lang="ru-RU" dirty="0" smtClean="0"/>
              <a:t>. </a:t>
            </a:r>
            <a:r>
              <a:rPr lang="ru-RU" dirty="0" err="1"/>
              <a:t>Я</a:t>
            </a:r>
            <a:r>
              <a:rPr lang="ru-RU" dirty="0" err="1" smtClean="0"/>
              <a:t>кщо</a:t>
            </a:r>
            <a:r>
              <a:rPr lang="ru-RU" dirty="0" smtClean="0"/>
              <a:t> ж слово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, то друга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 smtClean="0"/>
              <a:t>сигналізує</a:t>
            </a:r>
            <a:r>
              <a:rPr lang="ru-RU" dirty="0" smtClean="0"/>
              <a:t> </a:t>
            </a:r>
            <a:r>
              <a:rPr lang="ru-RU" dirty="0"/>
              <a:t>зеленою </a:t>
            </a:r>
            <a:r>
              <a:rPr lang="ru-RU" dirty="0" err="1"/>
              <a:t>цеглинкою</a:t>
            </a:r>
            <a:r>
              <a:rPr lang="ru-RU" dirty="0"/>
              <a:t>. </a:t>
            </a:r>
            <a:endParaRPr lang="uk-UA" dirty="0"/>
          </a:p>
          <a:p>
            <a:r>
              <a:rPr lang="ru-RU" dirty="0"/>
              <a:t>	</a:t>
            </a:r>
            <a:r>
              <a:rPr lang="ru-RU" i="1" dirty="0"/>
              <a:t>Учитель, </a:t>
            </a:r>
            <a:r>
              <a:rPr lang="ru-RU" i="1" dirty="0" err="1"/>
              <a:t>бджоли</a:t>
            </a:r>
            <a:r>
              <a:rPr lang="ru-RU" i="1" dirty="0"/>
              <a:t>, день, </a:t>
            </a:r>
            <a:r>
              <a:rPr lang="ru-RU" i="1" dirty="0" err="1"/>
              <a:t>ніч</a:t>
            </a:r>
            <a:r>
              <a:rPr lang="ru-RU" i="1" dirty="0"/>
              <a:t>, книги, дерева, </a:t>
            </a:r>
            <a:r>
              <a:rPr lang="ru-RU" i="1" dirty="0" err="1"/>
              <a:t>місто</a:t>
            </a:r>
            <a:r>
              <a:rPr lang="ru-RU" i="1" dirty="0"/>
              <a:t>, дятел, </a:t>
            </a:r>
            <a:r>
              <a:rPr lang="ru-RU" i="1" dirty="0" err="1"/>
              <a:t>учні</a:t>
            </a:r>
            <a:r>
              <a:rPr lang="ru-RU" i="1" dirty="0"/>
              <a:t>.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3074" name="Picture 2" descr="C:\Users\Гали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29830"/>
            <a:ext cx="424847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852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08912" cy="79208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 «Склади»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32856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слова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склади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складів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викласти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цеглинок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МАК,  ДИНЯ,  МАЛИНА, САД, ГРУША, КАЛИНА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</a:t>
            </a:r>
            <a:endParaRPr lang="uk-UA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7344816" cy="269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1295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     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Гра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«Власна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назва»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84376" y="1196753"/>
            <a:ext cx="536408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uk-UA" dirty="0" smtClean="0"/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Поставити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стільки цеглинок, скільки почуєте слів, які пишуться з великої букви.</a:t>
            </a:r>
          </a:p>
          <a:p>
            <a:r>
              <a:rPr lang="ru-RU" sz="2000" b="1" dirty="0"/>
              <a:t>	</a:t>
            </a:r>
            <a:endParaRPr lang="ru-RU" sz="2000" b="1" dirty="0" smtClean="0"/>
          </a:p>
          <a:p>
            <a:r>
              <a:rPr lang="uk-UA" sz="2400" i="1" dirty="0" smtClean="0"/>
              <a:t>Ми </a:t>
            </a:r>
            <a:r>
              <a:rPr lang="uk-UA" sz="2400" i="1" dirty="0"/>
              <a:t>літеру першу на весь її зріст</a:t>
            </a:r>
            <a:endParaRPr lang="uk-UA" sz="2400" dirty="0"/>
          </a:p>
          <a:p>
            <a:r>
              <a:rPr lang="uk-UA" sz="2400" i="1" dirty="0"/>
              <a:t>Напишемо в назвах річок, сіл і міст.</a:t>
            </a:r>
            <a:endParaRPr lang="uk-UA" sz="2400" dirty="0"/>
          </a:p>
          <a:p>
            <a:r>
              <a:rPr lang="uk-UA" sz="2400" i="1" dirty="0"/>
              <a:t> </a:t>
            </a:r>
            <a:r>
              <a:rPr lang="uk-UA" sz="2400" i="1" dirty="0" smtClean="0"/>
              <a:t>Київ</a:t>
            </a:r>
            <a:r>
              <a:rPr lang="uk-UA" sz="2400" i="1" dirty="0"/>
              <a:t>, Дніпро і гори Карпати,</a:t>
            </a:r>
            <a:endParaRPr lang="uk-UA" sz="2400" dirty="0"/>
          </a:p>
          <a:p>
            <a:r>
              <a:rPr lang="uk-UA" sz="2400" i="1" dirty="0"/>
              <a:t>З великої букви нам треба писати.</a:t>
            </a:r>
            <a:endParaRPr lang="uk-UA" sz="2400" dirty="0"/>
          </a:p>
          <a:p>
            <a:r>
              <a:rPr lang="uk-UA" sz="2400" i="1" dirty="0"/>
              <a:t> </a:t>
            </a:r>
            <a:r>
              <a:rPr lang="uk-UA" sz="2400" i="1" dirty="0" smtClean="0"/>
              <a:t>Прізвище</a:t>
            </a:r>
            <a:r>
              <a:rPr lang="uk-UA" sz="2400" i="1" dirty="0"/>
              <a:t>, ім'я, по батькові кожного з нас:</a:t>
            </a:r>
            <a:endParaRPr lang="uk-UA" sz="2400" dirty="0"/>
          </a:p>
          <a:p>
            <a:r>
              <a:rPr lang="uk-UA" sz="2400" i="1" dirty="0"/>
              <a:t>Ольга Василівна, хлопчик Тарас.</a:t>
            </a:r>
            <a:endParaRPr lang="uk-UA" sz="2400" dirty="0"/>
          </a:p>
          <a:p>
            <a:r>
              <a:rPr lang="uk-UA" sz="2400" i="1" dirty="0"/>
              <a:t> </a:t>
            </a:r>
            <a:r>
              <a:rPr lang="uk-UA" sz="2400" i="1" dirty="0" smtClean="0"/>
              <a:t>Клички </a:t>
            </a:r>
            <a:r>
              <a:rPr lang="uk-UA" sz="2400" i="1" dirty="0"/>
              <a:t>тварини, папуги ім'я</a:t>
            </a:r>
            <a:endParaRPr lang="uk-UA" sz="2400" dirty="0"/>
          </a:p>
          <a:p>
            <a:r>
              <a:rPr lang="uk-UA" sz="2400" i="1" dirty="0"/>
              <a:t>З великої букви писатиму я.</a:t>
            </a:r>
            <a:endParaRPr lang="uk-UA" sz="2400" dirty="0"/>
          </a:p>
          <a:p>
            <a:endParaRPr lang="uk-UA" sz="2000" b="1" dirty="0"/>
          </a:p>
        </p:txBody>
      </p:sp>
      <p:pic>
        <p:nvPicPr>
          <p:cNvPr id="4098" name="Picture 2" descr="C:\Users\Галина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338437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737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       «Виклади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слів»   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1920085"/>
            <a:ext cx="8291264" cy="3021083"/>
          </a:xfrm>
        </p:spPr>
        <p:txBody>
          <a:bodyPr>
            <a:normAutofit/>
          </a:bodyPr>
          <a:lstStyle/>
          <a:p>
            <a:r>
              <a:rPr lang="uk-UA" dirty="0"/>
              <a:t>В</a:t>
            </a:r>
            <a:r>
              <a:rPr lang="uk-UA" dirty="0" smtClean="0"/>
              <a:t>икласти </a:t>
            </a:r>
            <a:r>
              <a:rPr lang="uk-UA" dirty="0"/>
              <a:t>із цеглинок </a:t>
            </a:r>
            <a:r>
              <a:rPr lang="uk-UA" dirty="0" smtClean="0"/>
              <a:t>схеми </a:t>
            </a:r>
            <a:r>
              <a:rPr lang="uk-UA" dirty="0"/>
              <a:t>надрукованих </a:t>
            </a:r>
            <a:r>
              <a:rPr lang="uk-UA" dirty="0" smtClean="0"/>
              <a:t>слів.</a:t>
            </a:r>
          </a:p>
          <a:p>
            <a:r>
              <a:rPr lang="uk-UA" dirty="0" smtClean="0"/>
              <a:t>Червона цеглинка - голосний, синя - приголосний твердий, зелена - приголосний м’який. </a:t>
            </a:r>
          </a:p>
          <a:p>
            <a:r>
              <a:rPr lang="uk-UA" dirty="0"/>
              <a:t>К</a:t>
            </a:r>
            <a:r>
              <a:rPr lang="uk-UA" dirty="0" smtClean="0"/>
              <a:t>артки </a:t>
            </a:r>
            <a:r>
              <a:rPr lang="uk-UA" dirty="0"/>
              <a:t>зі словами, </a:t>
            </a:r>
            <a:r>
              <a:rPr lang="uk-UA" dirty="0" smtClean="0"/>
              <a:t>надруковані великим </a:t>
            </a:r>
            <a:r>
              <a:rPr lang="uk-UA" dirty="0"/>
              <a:t>шрифтом </a:t>
            </a:r>
            <a:r>
              <a:rPr lang="uk-UA" dirty="0" smtClean="0"/>
              <a:t>(</a:t>
            </a:r>
            <a:r>
              <a:rPr lang="uk-UA" i="1" dirty="0" smtClean="0"/>
              <a:t>НІЧ, ДЕНЬ, ДЗЬОБ, ЛІС, РИСЬ</a:t>
            </a:r>
            <a:r>
              <a:rPr lang="uk-UA" dirty="0" smtClean="0"/>
              <a:t>).</a:t>
            </a:r>
            <a:endParaRPr lang="uk-UA" dirty="0"/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517232"/>
            <a:ext cx="770485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221088"/>
            <a:ext cx="7968480" cy="237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8946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1143</TotalTime>
  <Words>705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PowerPoint</vt:lpstr>
      <vt:lpstr>Презентация PowerPoint</vt:lpstr>
      <vt:lpstr>      Завдяки Lego учні:</vt:lpstr>
      <vt:lpstr>Метою використання гри ЛЕГО на уроках навчання грамоти є:</vt:lpstr>
      <vt:lpstr>     «Виростимо речення»</vt:lpstr>
      <vt:lpstr>Гра «Один-багато» </vt:lpstr>
      <vt:lpstr>               Гра «Склади»</vt:lpstr>
      <vt:lpstr>       Гра «Власна назва»</vt:lpstr>
      <vt:lpstr>           «Виклади моделі слів»   </vt:lpstr>
      <vt:lpstr>            Гра «Відгадай склад»</vt:lpstr>
      <vt:lpstr>     Гра «Змійка»</vt:lpstr>
      <vt:lpstr>Гра «Спіймай склад з апострофом»</vt:lpstr>
      <vt:lpstr>               Історії з цеглинками</vt:lpstr>
      <vt:lpstr>                Гра «Сигналізуй»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Мирослава</dc:creator>
  <cp:lastModifiedBy>Галина</cp:lastModifiedBy>
  <cp:revision>114</cp:revision>
  <dcterms:created xsi:type="dcterms:W3CDTF">2018-11-17T09:13:24Z</dcterms:created>
  <dcterms:modified xsi:type="dcterms:W3CDTF">2019-10-24T19:54:53Z</dcterms:modified>
</cp:coreProperties>
</file>