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58" r:id="rId5"/>
    <p:sldId id="259" r:id="rId6"/>
    <p:sldId id="268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77031A-5F06-4716-A2D0-D32F00CB3F85}" type="datetimeFigureOut">
              <a:rPr lang="ru-RU" smtClean="0"/>
              <a:pPr>
                <a:defRPr/>
              </a:pPr>
              <a:t>26.09.2013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B759ABAA-9461-4090-B472-EBAB814027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DB504C-0D1C-4E6C-991C-92C296F6B4BE}" type="datetimeFigureOut">
              <a:rPr lang="ru-RU" smtClean="0"/>
              <a:pPr>
                <a:defRPr/>
              </a:pPr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96AFB0-169F-4AD5-9205-2227F64CC7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FC9485-F36B-4597-99EC-098E303ACD3C}" type="datetimeFigureOut">
              <a:rPr lang="ru-RU" smtClean="0"/>
              <a:pPr>
                <a:defRPr/>
              </a:pPr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04BE9-144E-48F3-8568-6D7E8399A1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FAE024-EC0C-48D5-A4C3-3B441353D00C}" type="datetimeFigureOut">
              <a:rPr lang="ru-RU" smtClean="0"/>
              <a:pPr>
                <a:defRPr/>
              </a:pPr>
              <a:t>26.09.2013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545A9725-9DA6-465F-B440-3AB79EE9389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397F7F-87C6-4BF4-9E74-7D9CED4A2829}" type="datetimeFigureOut">
              <a:rPr lang="ru-RU" smtClean="0"/>
              <a:pPr>
                <a:defRPr/>
              </a:pPr>
              <a:t>26.09.2013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FE1FFA-B2E4-43EB-86B3-578CA9A3D8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CDED24-9581-4C34-9C67-11212B6FDBE4}" type="datetimeFigureOut">
              <a:rPr lang="ru-RU" smtClean="0"/>
              <a:pPr>
                <a:defRPr/>
              </a:pPr>
              <a:t>26.09.2013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58A6E4-4E60-4E5D-95C1-F0D540D8296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B8B46F-5A7E-45BA-9BE8-464879C9D332}" type="datetimeFigureOut">
              <a:rPr lang="ru-RU" smtClean="0"/>
              <a:pPr>
                <a:defRPr/>
              </a:pPr>
              <a:t>26.09.2013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096E6A21-1542-41CD-936D-C4C919A2F2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E820A1-4391-4632-B154-D4E4DEE79622}" type="datetimeFigureOut">
              <a:rPr lang="ru-RU" smtClean="0"/>
              <a:pPr>
                <a:defRPr/>
              </a:pPr>
              <a:t>26.09.2013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732C2F-BBB9-49B7-BE1A-EA714722D5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983301-DD8A-46B7-B45D-7E81F9EC26C4}" type="datetimeFigureOut">
              <a:rPr lang="ru-RU" smtClean="0"/>
              <a:pPr>
                <a:defRPr/>
              </a:pPr>
              <a:t>26.09.2013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76CC9-6A04-44AF-A4C0-18C619A3AE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29CCA4-BB19-423B-9F93-11A66A4A35BE}" type="datetimeFigureOut">
              <a:rPr lang="ru-RU" smtClean="0"/>
              <a:pPr>
                <a:defRPr/>
              </a:pPr>
              <a:t>26.09.2013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B4D119-C899-49C4-8DCC-0A8022D4D3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A649E2-2E48-406A-95BE-AF3C4A79599B}" type="datetimeFigureOut">
              <a:rPr lang="ru-RU" smtClean="0"/>
              <a:pPr>
                <a:defRPr/>
              </a:pPr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74105-8AD2-48A5-AA2D-84B073366A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F937196-FE8D-4AF8-8A91-23110A78AECE}" type="datetimeFigureOut">
              <a:rPr lang="ru-RU" smtClean="0"/>
              <a:pPr>
                <a:defRPr/>
              </a:pPr>
              <a:t>26.09.2013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40611F3-03B7-416C-A955-A57F98B8DD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_tradnl" b="1" dirty="0" smtClean="0"/>
              <a:t>GEOGRAFÍA ECON</a:t>
            </a:r>
            <a:r>
              <a:rPr lang="es-ES" b="1" dirty="0" smtClean="0"/>
              <a:t>ÓM</a:t>
            </a:r>
            <a:r>
              <a:rPr lang="es-ES_tradnl" b="1" dirty="0" smtClean="0"/>
              <a:t>ICA DE ESPAÑA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_tradnl" dirty="0" smtClean="0"/>
              <a:t>MAPAS Y ESQUEMAS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RED DE FERROCARRILES</a:t>
            </a:r>
            <a:endParaRPr lang="ru-RU" dirty="0"/>
          </a:p>
        </p:txBody>
      </p:sp>
      <p:pic>
        <p:nvPicPr>
          <p:cNvPr id="19458" name="Picture 2" descr="G:\Документы\методрозробка\пособие страноведение\Red_actual_de_ferrocarriles_de_España.svg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357298"/>
            <a:ext cx="6929486" cy="500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AEROPUERTOS DE ESPAÑA</a:t>
            </a:r>
            <a:endParaRPr lang="ru-RU" dirty="0"/>
          </a:p>
        </p:txBody>
      </p:sp>
      <p:pic>
        <p:nvPicPr>
          <p:cNvPr id="20484" name="Picture 4" descr="G:\Документы\методрозробка\пособие страноведение\index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-10000"/>
          </a:blip>
          <a:stretch>
            <a:fillRect/>
          </a:stretch>
        </p:blipFill>
        <p:spPr bwMode="auto">
          <a:xfrm>
            <a:off x="2571736" y="1928802"/>
            <a:ext cx="4291034" cy="371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PUERTOS DE ESPAÑA</a:t>
            </a:r>
            <a:endParaRPr lang="ru-RU" dirty="0"/>
          </a:p>
        </p:txBody>
      </p:sp>
      <p:pic>
        <p:nvPicPr>
          <p:cNvPr id="21507" name="Picture 3" descr="G:\Документы\методрозробка\пособие страноведение\Espana_Mapa_puertos_2002_12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-10000"/>
          </a:blip>
          <a:stretch>
            <a:fillRect/>
          </a:stretch>
        </p:blipFill>
        <p:spPr bwMode="auto">
          <a:xfrm>
            <a:off x="1569314" y="1554163"/>
            <a:ext cx="6157771" cy="452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SECTOR PRIMARIO EN ESPA</a:t>
            </a:r>
            <a:r>
              <a:rPr lang="es-ES_tradnl" dirty="0" smtClean="0"/>
              <a:t>Ñ</a:t>
            </a:r>
            <a:r>
              <a:rPr lang="en-US" dirty="0" smtClean="0"/>
              <a:t>A</a:t>
            </a:r>
            <a:endParaRPr lang="ru-RU" dirty="0"/>
          </a:p>
        </p:txBody>
      </p:sp>
      <p:pic>
        <p:nvPicPr>
          <p:cNvPr id="4" name="Содержимое 3" descr="https://lh6.googleusercontent.com/-r4mze-vZXME/TXNzBLn-7-I/AAAAAAAABGQ/YpozE5_Xg7I/s1600/MAPA+PAISAJES+AGRARIOS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428736"/>
            <a:ext cx="6572296" cy="4714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AGRICULTURA Y USOS DEL SUELO</a:t>
            </a:r>
            <a:endParaRPr lang="ru-RU" dirty="0"/>
          </a:p>
        </p:txBody>
      </p:sp>
      <p:pic>
        <p:nvPicPr>
          <p:cNvPr id="4" name="Содержимое 3" descr="https://lh5.googleusercontent.com/-gxCyehc6LI4/TXNzmLKBqxI/AAAAAAAABG8/qAmJMNEHqgE/s1600/Agricultura-y-usos-del-suelo-en-Espa%25C3%25B1a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571612"/>
            <a:ext cx="5214974" cy="5000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_tradnl" dirty="0" smtClean="0"/>
              <a:t>MAPA DEL SECTOR AGR</a:t>
            </a:r>
            <a:r>
              <a:rPr lang="es-ES" dirty="0" smtClean="0"/>
              <a:t>ÍCOLA EN ESPAÑA</a:t>
            </a:r>
            <a:endParaRPr lang="ru-RU" dirty="0" smtClean="0"/>
          </a:p>
        </p:txBody>
      </p:sp>
      <p:pic>
        <p:nvPicPr>
          <p:cNvPr id="2050" name="Picture 2" descr="G:\Документы\методрозробка\пособие страноведение\mapa_agricultura_espana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1394" y="1554163"/>
            <a:ext cx="6273611" cy="4525962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7747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b="1" dirty="0" smtClean="0"/>
              <a:t>MAPA DEL SECTOR GANADERO EN ESPAÑA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3074" name="Picture 2" descr="G:\Документы\методрозробка\пособие страноведение\mapa_ganaderia_espana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25" y="1428750"/>
            <a:ext cx="7072313" cy="48577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MATERIAS PRIMAS Y AREAS INDUSTRIALES</a:t>
            </a:r>
            <a:endParaRPr lang="ru-RU" dirty="0"/>
          </a:p>
        </p:txBody>
      </p:sp>
      <p:pic>
        <p:nvPicPr>
          <p:cNvPr id="4" name="Содержимое 3" descr="http://www.librosvivos.net/smtc/files/Espana_materiasprimasyareasindustriales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357298"/>
            <a:ext cx="7072362" cy="5072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Документы\методрозробка\пособие страноведение\mapa_industria_espana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>
          <a:xfrm>
            <a:off x="857250" y="642938"/>
            <a:ext cx="7553325" cy="5483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993366">
              <a:alpha val="50195"/>
            </a:srgbClr>
          </a:solidFill>
        </p:spPr>
        <p:txBody>
          <a:bodyPr>
            <a:normAutofit fontScale="90000"/>
          </a:bodyPr>
          <a:lstStyle/>
          <a:p>
            <a:pPr defTabSz="912813"/>
            <a:r>
              <a:rPr lang="es-ES_tradnl" sz="3200" b="1" smtClean="0">
                <a:solidFill>
                  <a:srgbClr val="FFFFFF"/>
                </a:solidFill>
                <a:latin typeface="Arial" charset="0"/>
              </a:rPr>
              <a:t>LOCALIZACIÓN INDUSTRIAL: TENDENCIAS ACTUALES</a:t>
            </a:r>
            <a:endParaRPr lang="es-ES" sz="3200" b="1" smtClean="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6147" name="170 Grupo"/>
          <p:cNvGrpSpPr>
            <a:grpSpLocks noGrp="1"/>
          </p:cNvGrpSpPr>
          <p:nvPr>
            <p:ph idx="1"/>
          </p:nvPr>
        </p:nvGrpSpPr>
        <p:grpSpPr bwMode="auto">
          <a:xfrm>
            <a:off x="457200" y="1600200"/>
            <a:ext cx="8229600" cy="4829175"/>
            <a:chOff x="785813" y="1571625"/>
            <a:chExt cx="7908925" cy="4949825"/>
          </a:xfrm>
        </p:grpSpPr>
        <p:pic>
          <p:nvPicPr>
            <p:cNvPr id="6148" name="43 Imagen" descr="esp_politico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85813" y="1571625"/>
              <a:ext cx="7908925" cy="49498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7" name="44 Anillo"/>
            <p:cNvSpPr/>
            <p:nvPr/>
          </p:nvSpPr>
          <p:spPr bwMode="auto">
            <a:xfrm>
              <a:off x="5214750" y="3286653"/>
              <a:ext cx="285294" cy="284754"/>
            </a:xfrm>
            <a:prstGeom prst="donut">
              <a:avLst/>
            </a:prstGeom>
            <a:solidFill>
              <a:schemeClr val="tx2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latin typeface="+mn-lt"/>
              </a:endParaRPr>
            </a:p>
          </p:txBody>
        </p:sp>
        <p:sp>
          <p:nvSpPr>
            <p:cNvPr id="8" name="46 Anillo"/>
            <p:cNvSpPr/>
            <p:nvPr/>
          </p:nvSpPr>
          <p:spPr bwMode="auto">
            <a:xfrm>
              <a:off x="5571751" y="1929601"/>
              <a:ext cx="286821" cy="284754"/>
            </a:xfrm>
            <a:prstGeom prst="donut">
              <a:avLst/>
            </a:prstGeom>
            <a:solidFill>
              <a:schemeClr val="tx2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latin typeface="+mn-lt"/>
              </a:endParaRPr>
            </a:p>
          </p:txBody>
        </p:sp>
        <p:sp>
          <p:nvSpPr>
            <p:cNvPr id="6151" name="47 Elipse"/>
            <p:cNvSpPr>
              <a:spLocks noChangeArrowheads="1"/>
            </p:cNvSpPr>
            <p:nvPr/>
          </p:nvSpPr>
          <p:spPr bwMode="auto">
            <a:xfrm>
              <a:off x="5286375" y="3357563"/>
              <a:ext cx="142875" cy="142875"/>
            </a:xfrm>
            <a:prstGeom prst="ellipse">
              <a:avLst/>
            </a:prstGeom>
            <a:solidFill>
              <a:srgbClr val="92D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" name="49 Forma libre"/>
            <p:cNvSpPr/>
            <p:nvPr/>
          </p:nvSpPr>
          <p:spPr bwMode="auto">
            <a:xfrm>
              <a:off x="5773135" y="2211100"/>
              <a:ext cx="1295269" cy="1090198"/>
            </a:xfrm>
            <a:custGeom>
              <a:avLst/>
              <a:gdLst>
                <a:gd name="connsiteX0" fmla="*/ 0 w 1296537"/>
                <a:gd name="connsiteY0" fmla="*/ 0 h 1091821"/>
                <a:gd name="connsiteX1" fmla="*/ 150125 w 1296537"/>
                <a:gd name="connsiteY1" fmla="*/ 395785 h 1091821"/>
                <a:gd name="connsiteX2" fmla="*/ 777922 w 1296537"/>
                <a:gd name="connsiteY2" fmla="*/ 736979 h 1091821"/>
                <a:gd name="connsiteX3" fmla="*/ 1296537 w 1296537"/>
                <a:gd name="connsiteY3" fmla="*/ 1091821 h 1091821"/>
                <a:gd name="connsiteX4" fmla="*/ 1296537 w 1296537"/>
                <a:gd name="connsiteY4" fmla="*/ 1091821 h 1091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6537" h="1091821">
                  <a:moveTo>
                    <a:pt x="0" y="0"/>
                  </a:moveTo>
                  <a:cubicBezTo>
                    <a:pt x="10235" y="136477"/>
                    <a:pt x="20471" y="272955"/>
                    <a:pt x="150125" y="395785"/>
                  </a:cubicBezTo>
                  <a:cubicBezTo>
                    <a:pt x="279779" y="518615"/>
                    <a:pt x="586853" y="620973"/>
                    <a:pt x="777922" y="736979"/>
                  </a:cubicBezTo>
                  <a:cubicBezTo>
                    <a:pt x="968991" y="852985"/>
                    <a:pt x="1296537" y="1091821"/>
                    <a:pt x="1296537" y="1091821"/>
                  </a:cubicBezTo>
                  <a:lnTo>
                    <a:pt x="1296537" y="1091821"/>
                  </a:lnTo>
                </a:path>
              </a:pathLst>
            </a:custGeom>
            <a:noFill/>
            <a:ln w="5080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latin typeface="+mn-lt"/>
              </a:endParaRPr>
            </a:p>
          </p:txBody>
        </p:sp>
        <p:sp>
          <p:nvSpPr>
            <p:cNvPr id="11" name="50 Forma libre"/>
            <p:cNvSpPr/>
            <p:nvPr/>
          </p:nvSpPr>
          <p:spPr bwMode="auto">
            <a:xfrm>
              <a:off x="6113353" y="2674840"/>
              <a:ext cx="1844501" cy="2292671"/>
            </a:xfrm>
            <a:custGeom>
              <a:avLst/>
              <a:gdLst>
                <a:gd name="connsiteX0" fmla="*/ 1801504 w 1844723"/>
                <a:gd name="connsiteY0" fmla="*/ 0 h 2292824"/>
                <a:gd name="connsiteX1" fmla="*/ 1733266 w 1844723"/>
                <a:gd name="connsiteY1" fmla="*/ 136478 h 2292824"/>
                <a:gd name="connsiteX2" fmla="*/ 1132764 w 1844723"/>
                <a:gd name="connsiteY2" fmla="*/ 436729 h 2292824"/>
                <a:gd name="connsiteX3" fmla="*/ 859809 w 1844723"/>
                <a:gd name="connsiteY3" fmla="*/ 696036 h 2292824"/>
                <a:gd name="connsiteX4" fmla="*/ 532263 w 1844723"/>
                <a:gd name="connsiteY4" fmla="*/ 1146412 h 2292824"/>
                <a:gd name="connsiteX5" fmla="*/ 477672 w 1844723"/>
                <a:gd name="connsiteY5" fmla="*/ 1514902 h 2292824"/>
                <a:gd name="connsiteX6" fmla="*/ 477672 w 1844723"/>
                <a:gd name="connsiteY6" fmla="*/ 1774209 h 2292824"/>
                <a:gd name="connsiteX7" fmla="*/ 191069 w 1844723"/>
                <a:gd name="connsiteY7" fmla="*/ 2169994 h 2292824"/>
                <a:gd name="connsiteX8" fmla="*/ 0 w 1844723"/>
                <a:gd name="connsiteY8" fmla="*/ 2292824 h 2292824"/>
                <a:gd name="connsiteX9" fmla="*/ 0 w 1844723"/>
                <a:gd name="connsiteY9" fmla="*/ 2292824 h 229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44723" h="2292824">
                  <a:moveTo>
                    <a:pt x="1801504" y="0"/>
                  </a:moveTo>
                  <a:cubicBezTo>
                    <a:pt x="1823113" y="31845"/>
                    <a:pt x="1844723" y="63690"/>
                    <a:pt x="1733266" y="136478"/>
                  </a:cubicBezTo>
                  <a:cubicBezTo>
                    <a:pt x="1621809" y="209266"/>
                    <a:pt x="1278340" y="343469"/>
                    <a:pt x="1132764" y="436729"/>
                  </a:cubicBezTo>
                  <a:cubicBezTo>
                    <a:pt x="987188" y="529989"/>
                    <a:pt x="959892" y="577756"/>
                    <a:pt x="859809" y="696036"/>
                  </a:cubicBezTo>
                  <a:cubicBezTo>
                    <a:pt x="759726" y="814316"/>
                    <a:pt x="595952" y="1009934"/>
                    <a:pt x="532263" y="1146412"/>
                  </a:cubicBezTo>
                  <a:cubicBezTo>
                    <a:pt x="468574" y="1282890"/>
                    <a:pt x="486770" y="1410269"/>
                    <a:pt x="477672" y="1514902"/>
                  </a:cubicBezTo>
                  <a:cubicBezTo>
                    <a:pt x="468574" y="1619535"/>
                    <a:pt x="525439" y="1665027"/>
                    <a:pt x="477672" y="1774209"/>
                  </a:cubicBezTo>
                  <a:cubicBezTo>
                    <a:pt x="429905" y="1883391"/>
                    <a:pt x="270681" y="2083558"/>
                    <a:pt x="191069" y="2169994"/>
                  </a:cubicBezTo>
                  <a:cubicBezTo>
                    <a:pt x="111457" y="2256430"/>
                    <a:pt x="0" y="2292824"/>
                    <a:pt x="0" y="2292824"/>
                  </a:cubicBezTo>
                  <a:lnTo>
                    <a:pt x="0" y="2292824"/>
                  </a:lnTo>
                </a:path>
              </a:pathLst>
            </a:custGeom>
            <a:noFill/>
            <a:ln w="5080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latin typeface="+mn-lt"/>
              </a:endParaRPr>
            </a:p>
          </p:txBody>
        </p:sp>
        <p:sp>
          <p:nvSpPr>
            <p:cNvPr id="12" name="53 Forma libre"/>
            <p:cNvSpPr/>
            <p:nvPr/>
          </p:nvSpPr>
          <p:spPr bwMode="auto">
            <a:xfrm>
              <a:off x="4114763" y="1932855"/>
              <a:ext cx="1424949" cy="146445"/>
            </a:xfrm>
            <a:custGeom>
              <a:avLst/>
              <a:gdLst>
                <a:gd name="connsiteX0" fmla="*/ 1426191 w 1426191"/>
                <a:gd name="connsiteY0" fmla="*/ 127379 h 145576"/>
                <a:gd name="connsiteX1" fmla="*/ 825690 w 1426191"/>
                <a:gd name="connsiteY1" fmla="*/ 127379 h 145576"/>
                <a:gd name="connsiteX2" fmla="*/ 593678 w 1426191"/>
                <a:gd name="connsiteY2" fmla="*/ 18197 h 145576"/>
                <a:gd name="connsiteX3" fmla="*/ 88710 w 1426191"/>
                <a:gd name="connsiteY3" fmla="*/ 18197 h 145576"/>
                <a:gd name="connsiteX4" fmla="*/ 61415 w 1426191"/>
                <a:gd name="connsiteY4" fmla="*/ 4549 h 14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6191" h="145576">
                  <a:moveTo>
                    <a:pt x="1426191" y="127379"/>
                  </a:moveTo>
                  <a:cubicBezTo>
                    <a:pt x="1195316" y="136477"/>
                    <a:pt x="964442" y="145576"/>
                    <a:pt x="825690" y="127379"/>
                  </a:cubicBezTo>
                  <a:cubicBezTo>
                    <a:pt x="686938" y="109182"/>
                    <a:pt x="716508" y="36394"/>
                    <a:pt x="593678" y="18197"/>
                  </a:cubicBezTo>
                  <a:cubicBezTo>
                    <a:pt x="470848" y="0"/>
                    <a:pt x="177420" y="20472"/>
                    <a:pt x="88710" y="18197"/>
                  </a:cubicBezTo>
                  <a:cubicBezTo>
                    <a:pt x="0" y="15922"/>
                    <a:pt x="30707" y="10235"/>
                    <a:pt x="61415" y="4549"/>
                  </a:cubicBezTo>
                </a:path>
              </a:pathLst>
            </a:custGeom>
            <a:noFill/>
            <a:ln w="508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latin typeface="+mn-lt"/>
              </a:endParaRPr>
            </a:p>
          </p:txBody>
        </p:sp>
        <p:sp>
          <p:nvSpPr>
            <p:cNvPr id="13" name="54 Forma libre"/>
            <p:cNvSpPr/>
            <p:nvPr/>
          </p:nvSpPr>
          <p:spPr bwMode="auto">
            <a:xfrm>
              <a:off x="4081198" y="4967511"/>
              <a:ext cx="517193" cy="613439"/>
            </a:xfrm>
            <a:custGeom>
              <a:avLst/>
              <a:gdLst>
                <a:gd name="connsiteX0" fmla="*/ 0 w 518615"/>
                <a:gd name="connsiteY0" fmla="*/ 0 h 614149"/>
                <a:gd name="connsiteX1" fmla="*/ 245659 w 518615"/>
                <a:gd name="connsiteY1" fmla="*/ 286603 h 614149"/>
                <a:gd name="connsiteX2" fmla="*/ 300250 w 518615"/>
                <a:gd name="connsiteY2" fmla="*/ 518615 h 614149"/>
                <a:gd name="connsiteX3" fmla="*/ 518615 w 518615"/>
                <a:gd name="connsiteY3" fmla="*/ 614149 h 614149"/>
                <a:gd name="connsiteX4" fmla="*/ 518615 w 518615"/>
                <a:gd name="connsiteY4" fmla="*/ 614149 h 61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8615" h="614149">
                  <a:moveTo>
                    <a:pt x="0" y="0"/>
                  </a:moveTo>
                  <a:cubicBezTo>
                    <a:pt x="97808" y="100083"/>
                    <a:pt x="195617" y="200167"/>
                    <a:pt x="245659" y="286603"/>
                  </a:cubicBezTo>
                  <a:cubicBezTo>
                    <a:pt x="295701" y="373039"/>
                    <a:pt x="254757" y="464024"/>
                    <a:pt x="300250" y="518615"/>
                  </a:cubicBezTo>
                  <a:cubicBezTo>
                    <a:pt x="345743" y="573206"/>
                    <a:pt x="518615" y="614149"/>
                    <a:pt x="518615" y="614149"/>
                  </a:cubicBezTo>
                  <a:lnTo>
                    <a:pt x="518615" y="614149"/>
                  </a:lnTo>
                </a:path>
              </a:pathLst>
            </a:custGeom>
            <a:noFill/>
            <a:ln w="508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latin typeface="+mn-lt"/>
              </a:endParaRPr>
            </a:p>
          </p:txBody>
        </p:sp>
        <p:sp>
          <p:nvSpPr>
            <p:cNvPr id="14" name="55 Triángulo isósceles"/>
            <p:cNvSpPr/>
            <p:nvPr/>
          </p:nvSpPr>
          <p:spPr bwMode="auto">
            <a:xfrm>
              <a:off x="3643340" y="1786410"/>
              <a:ext cx="143410" cy="213159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latin typeface="+mn-lt"/>
              </a:endParaRPr>
            </a:p>
          </p:txBody>
        </p:sp>
        <p:sp>
          <p:nvSpPr>
            <p:cNvPr id="15" name="56 Triángulo isósceles"/>
            <p:cNvSpPr/>
            <p:nvPr/>
          </p:nvSpPr>
          <p:spPr bwMode="auto">
            <a:xfrm>
              <a:off x="5214750" y="4144168"/>
              <a:ext cx="143410" cy="213158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latin typeface="+mn-lt"/>
              </a:endParaRPr>
            </a:p>
          </p:txBody>
        </p:sp>
        <p:sp>
          <p:nvSpPr>
            <p:cNvPr id="16" name="57 Triángulo isósceles"/>
            <p:cNvSpPr/>
            <p:nvPr/>
          </p:nvSpPr>
          <p:spPr bwMode="auto">
            <a:xfrm>
              <a:off x="4285634" y="2214354"/>
              <a:ext cx="143410" cy="214785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latin typeface="+mn-lt"/>
              </a:endParaRPr>
            </a:p>
          </p:txBody>
        </p:sp>
        <p:sp>
          <p:nvSpPr>
            <p:cNvPr id="17" name="58 Forma libre"/>
            <p:cNvSpPr/>
            <p:nvPr/>
          </p:nvSpPr>
          <p:spPr bwMode="auto">
            <a:xfrm>
              <a:off x="5539712" y="2033739"/>
              <a:ext cx="479051" cy="370993"/>
            </a:xfrm>
            <a:custGeom>
              <a:avLst/>
              <a:gdLst>
                <a:gd name="connsiteX0" fmla="*/ 0 w 477672"/>
                <a:gd name="connsiteY0" fmla="*/ 95534 h 370763"/>
                <a:gd name="connsiteX1" fmla="*/ 122830 w 477672"/>
                <a:gd name="connsiteY1" fmla="*/ 354841 h 370763"/>
                <a:gd name="connsiteX2" fmla="*/ 409433 w 477672"/>
                <a:gd name="connsiteY2" fmla="*/ 191068 h 370763"/>
                <a:gd name="connsiteX3" fmla="*/ 464024 w 477672"/>
                <a:gd name="connsiteY3" fmla="*/ 27295 h 370763"/>
                <a:gd name="connsiteX4" fmla="*/ 327546 w 477672"/>
                <a:gd name="connsiteY4" fmla="*/ 27295 h 370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7672" h="370763">
                  <a:moveTo>
                    <a:pt x="0" y="95534"/>
                  </a:moveTo>
                  <a:cubicBezTo>
                    <a:pt x="27295" y="217226"/>
                    <a:pt x="54591" y="338919"/>
                    <a:pt x="122830" y="354841"/>
                  </a:cubicBezTo>
                  <a:cubicBezTo>
                    <a:pt x="191069" y="370763"/>
                    <a:pt x="352567" y="245659"/>
                    <a:pt x="409433" y="191068"/>
                  </a:cubicBezTo>
                  <a:cubicBezTo>
                    <a:pt x="466299" y="136477"/>
                    <a:pt x="477672" y="54591"/>
                    <a:pt x="464024" y="27295"/>
                  </a:cubicBezTo>
                  <a:cubicBezTo>
                    <a:pt x="450376" y="0"/>
                    <a:pt x="388961" y="13647"/>
                    <a:pt x="327546" y="27295"/>
                  </a:cubicBezTo>
                </a:path>
              </a:pathLst>
            </a:custGeom>
            <a:noFill/>
            <a:ln w="508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latin typeface="+mn-lt"/>
              </a:endParaRPr>
            </a:p>
          </p:txBody>
        </p:sp>
        <p:sp>
          <p:nvSpPr>
            <p:cNvPr id="6160" name="59 Elipse"/>
            <p:cNvSpPr>
              <a:spLocks noChangeArrowheads="1"/>
            </p:cNvSpPr>
            <p:nvPr/>
          </p:nvSpPr>
          <p:spPr bwMode="auto">
            <a:xfrm>
              <a:off x="6357938" y="2928938"/>
              <a:ext cx="71437" cy="71437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6161" name="60 Elipse"/>
            <p:cNvSpPr>
              <a:spLocks noChangeArrowheads="1"/>
            </p:cNvSpPr>
            <p:nvPr/>
          </p:nvSpPr>
          <p:spPr bwMode="auto">
            <a:xfrm>
              <a:off x="3929063" y="4857750"/>
              <a:ext cx="71437" cy="71438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6162" name="61 Elipse"/>
            <p:cNvSpPr>
              <a:spLocks noChangeArrowheads="1"/>
            </p:cNvSpPr>
            <p:nvPr/>
          </p:nvSpPr>
          <p:spPr bwMode="auto">
            <a:xfrm>
              <a:off x="4081463" y="4929188"/>
              <a:ext cx="71437" cy="71437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6163" name="62 Elipse"/>
            <p:cNvSpPr>
              <a:spLocks noChangeArrowheads="1"/>
            </p:cNvSpPr>
            <p:nvPr/>
          </p:nvSpPr>
          <p:spPr bwMode="auto">
            <a:xfrm>
              <a:off x="4214813" y="4857750"/>
              <a:ext cx="71437" cy="71438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6164" name="63 Elipse"/>
            <p:cNvSpPr>
              <a:spLocks noChangeArrowheads="1"/>
            </p:cNvSpPr>
            <p:nvPr/>
          </p:nvSpPr>
          <p:spPr bwMode="auto">
            <a:xfrm>
              <a:off x="4214813" y="5000625"/>
              <a:ext cx="71437" cy="71438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6165" name="64 Elipse"/>
            <p:cNvSpPr>
              <a:spLocks noChangeArrowheads="1"/>
            </p:cNvSpPr>
            <p:nvPr/>
          </p:nvSpPr>
          <p:spPr bwMode="auto">
            <a:xfrm>
              <a:off x="4357688" y="5010150"/>
              <a:ext cx="71437" cy="71438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6166" name="65 Elipse"/>
            <p:cNvSpPr>
              <a:spLocks noChangeArrowheads="1"/>
            </p:cNvSpPr>
            <p:nvPr/>
          </p:nvSpPr>
          <p:spPr bwMode="auto">
            <a:xfrm>
              <a:off x="4357688" y="4857750"/>
              <a:ext cx="71437" cy="71438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6167" name="66 Elipse"/>
            <p:cNvSpPr>
              <a:spLocks noChangeArrowheads="1"/>
            </p:cNvSpPr>
            <p:nvPr/>
          </p:nvSpPr>
          <p:spPr bwMode="auto">
            <a:xfrm>
              <a:off x="4357688" y="5143500"/>
              <a:ext cx="71437" cy="71438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6168" name="67 Elipse"/>
            <p:cNvSpPr>
              <a:spLocks noChangeArrowheads="1"/>
            </p:cNvSpPr>
            <p:nvPr/>
          </p:nvSpPr>
          <p:spPr bwMode="auto">
            <a:xfrm>
              <a:off x="4500563" y="5000625"/>
              <a:ext cx="71437" cy="71438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6169" name="68 Elipse"/>
            <p:cNvSpPr>
              <a:spLocks noChangeArrowheads="1"/>
            </p:cNvSpPr>
            <p:nvPr/>
          </p:nvSpPr>
          <p:spPr bwMode="auto">
            <a:xfrm>
              <a:off x="4500563" y="4857750"/>
              <a:ext cx="71437" cy="71438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6170" name="69 Elipse"/>
            <p:cNvSpPr>
              <a:spLocks noChangeArrowheads="1"/>
            </p:cNvSpPr>
            <p:nvPr/>
          </p:nvSpPr>
          <p:spPr bwMode="auto">
            <a:xfrm>
              <a:off x="4572000" y="4786313"/>
              <a:ext cx="71438" cy="71437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6171" name="70 Elipse"/>
            <p:cNvSpPr>
              <a:spLocks noChangeArrowheads="1"/>
            </p:cNvSpPr>
            <p:nvPr/>
          </p:nvSpPr>
          <p:spPr bwMode="auto">
            <a:xfrm>
              <a:off x="4643438" y="4929188"/>
              <a:ext cx="71437" cy="71437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6172" name="71 Elipse"/>
            <p:cNvSpPr>
              <a:spLocks noChangeArrowheads="1"/>
            </p:cNvSpPr>
            <p:nvPr/>
          </p:nvSpPr>
          <p:spPr bwMode="auto">
            <a:xfrm>
              <a:off x="4714875" y="4786313"/>
              <a:ext cx="71438" cy="71437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6173" name="72 Elipse"/>
            <p:cNvSpPr>
              <a:spLocks noChangeArrowheads="1"/>
            </p:cNvSpPr>
            <p:nvPr/>
          </p:nvSpPr>
          <p:spPr bwMode="auto">
            <a:xfrm>
              <a:off x="4714875" y="4714875"/>
              <a:ext cx="71438" cy="71438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6174" name="73 Elipse"/>
            <p:cNvSpPr>
              <a:spLocks noChangeArrowheads="1"/>
            </p:cNvSpPr>
            <p:nvPr/>
          </p:nvSpPr>
          <p:spPr bwMode="auto">
            <a:xfrm>
              <a:off x="4857750" y="4714875"/>
              <a:ext cx="71438" cy="71438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6175" name="74 Elipse"/>
            <p:cNvSpPr>
              <a:spLocks noChangeArrowheads="1"/>
            </p:cNvSpPr>
            <p:nvPr/>
          </p:nvSpPr>
          <p:spPr bwMode="auto">
            <a:xfrm>
              <a:off x="4867275" y="4938713"/>
              <a:ext cx="71438" cy="71437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6176" name="75 Elipse"/>
            <p:cNvSpPr>
              <a:spLocks noChangeArrowheads="1"/>
            </p:cNvSpPr>
            <p:nvPr/>
          </p:nvSpPr>
          <p:spPr bwMode="auto">
            <a:xfrm>
              <a:off x="4786313" y="4572000"/>
              <a:ext cx="71437" cy="71438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6177" name="76 Elipse"/>
            <p:cNvSpPr>
              <a:spLocks noChangeArrowheads="1"/>
            </p:cNvSpPr>
            <p:nvPr/>
          </p:nvSpPr>
          <p:spPr bwMode="auto">
            <a:xfrm>
              <a:off x="4929188" y="4786313"/>
              <a:ext cx="71437" cy="71437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6178" name="77 Elipse"/>
            <p:cNvSpPr>
              <a:spLocks noChangeArrowheads="1"/>
            </p:cNvSpPr>
            <p:nvPr/>
          </p:nvSpPr>
          <p:spPr bwMode="auto">
            <a:xfrm>
              <a:off x="4929188" y="4643438"/>
              <a:ext cx="71437" cy="71437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6179" name="78 Elipse"/>
            <p:cNvSpPr>
              <a:spLocks noChangeArrowheads="1"/>
            </p:cNvSpPr>
            <p:nvPr/>
          </p:nvSpPr>
          <p:spPr bwMode="auto">
            <a:xfrm>
              <a:off x="5019675" y="4714875"/>
              <a:ext cx="71438" cy="71438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6180" name="79 Elipse"/>
            <p:cNvSpPr>
              <a:spLocks noChangeArrowheads="1"/>
            </p:cNvSpPr>
            <p:nvPr/>
          </p:nvSpPr>
          <p:spPr bwMode="auto">
            <a:xfrm>
              <a:off x="5214938" y="4643438"/>
              <a:ext cx="71437" cy="71437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6181" name="80 Elipse"/>
            <p:cNvSpPr>
              <a:spLocks noChangeArrowheads="1"/>
            </p:cNvSpPr>
            <p:nvPr/>
          </p:nvSpPr>
          <p:spPr bwMode="auto">
            <a:xfrm>
              <a:off x="5019675" y="5214938"/>
              <a:ext cx="71438" cy="71437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6182" name="81 Elipse"/>
            <p:cNvSpPr>
              <a:spLocks noChangeArrowheads="1"/>
            </p:cNvSpPr>
            <p:nvPr/>
          </p:nvSpPr>
          <p:spPr bwMode="auto">
            <a:xfrm>
              <a:off x="5172075" y="4786313"/>
              <a:ext cx="71438" cy="71437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6183" name="82 Elipse"/>
            <p:cNvSpPr>
              <a:spLocks noChangeArrowheads="1"/>
            </p:cNvSpPr>
            <p:nvPr/>
          </p:nvSpPr>
          <p:spPr bwMode="auto">
            <a:xfrm>
              <a:off x="4857750" y="5286375"/>
              <a:ext cx="71438" cy="71438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6184" name="83 Elipse"/>
            <p:cNvSpPr>
              <a:spLocks noChangeArrowheads="1"/>
            </p:cNvSpPr>
            <p:nvPr/>
          </p:nvSpPr>
          <p:spPr bwMode="auto">
            <a:xfrm>
              <a:off x="4643438" y="5357813"/>
              <a:ext cx="71437" cy="71437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6185" name="84 Elipse"/>
            <p:cNvSpPr>
              <a:spLocks noChangeArrowheads="1"/>
            </p:cNvSpPr>
            <p:nvPr/>
          </p:nvSpPr>
          <p:spPr bwMode="auto">
            <a:xfrm>
              <a:off x="4714875" y="5286375"/>
              <a:ext cx="71438" cy="71438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6186" name="85 Elipse"/>
            <p:cNvSpPr>
              <a:spLocks noChangeArrowheads="1"/>
            </p:cNvSpPr>
            <p:nvPr/>
          </p:nvSpPr>
          <p:spPr bwMode="auto">
            <a:xfrm>
              <a:off x="5143500" y="5143500"/>
              <a:ext cx="71438" cy="71438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6187" name="86 Elipse"/>
            <p:cNvSpPr>
              <a:spLocks noChangeArrowheads="1"/>
            </p:cNvSpPr>
            <p:nvPr/>
          </p:nvSpPr>
          <p:spPr bwMode="auto">
            <a:xfrm>
              <a:off x="5286375" y="5214938"/>
              <a:ext cx="71438" cy="71437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6188" name="87 Elipse"/>
            <p:cNvSpPr>
              <a:spLocks noChangeArrowheads="1"/>
            </p:cNvSpPr>
            <p:nvPr/>
          </p:nvSpPr>
          <p:spPr bwMode="auto">
            <a:xfrm>
              <a:off x="4572000" y="5429250"/>
              <a:ext cx="71438" cy="71438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6189" name="88 Elipse"/>
            <p:cNvSpPr>
              <a:spLocks noChangeArrowheads="1"/>
            </p:cNvSpPr>
            <p:nvPr/>
          </p:nvSpPr>
          <p:spPr bwMode="auto">
            <a:xfrm>
              <a:off x="5019675" y="5091113"/>
              <a:ext cx="71438" cy="71437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6190" name="89 Elipse"/>
            <p:cNvSpPr>
              <a:spLocks noChangeArrowheads="1"/>
            </p:cNvSpPr>
            <p:nvPr/>
          </p:nvSpPr>
          <p:spPr bwMode="auto">
            <a:xfrm>
              <a:off x="5000625" y="2795588"/>
              <a:ext cx="71438" cy="71437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6191" name="90 Elipse"/>
            <p:cNvSpPr>
              <a:spLocks noChangeArrowheads="1"/>
            </p:cNvSpPr>
            <p:nvPr/>
          </p:nvSpPr>
          <p:spPr bwMode="auto">
            <a:xfrm>
              <a:off x="5072063" y="2786063"/>
              <a:ext cx="71437" cy="71437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6192" name="91 Elipse"/>
            <p:cNvSpPr>
              <a:spLocks noChangeArrowheads="1"/>
            </p:cNvSpPr>
            <p:nvPr/>
          </p:nvSpPr>
          <p:spPr bwMode="auto">
            <a:xfrm>
              <a:off x="5000625" y="2928938"/>
              <a:ext cx="71438" cy="71437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6193" name="92 Elipse"/>
            <p:cNvSpPr>
              <a:spLocks noChangeArrowheads="1"/>
            </p:cNvSpPr>
            <p:nvPr/>
          </p:nvSpPr>
          <p:spPr bwMode="auto">
            <a:xfrm>
              <a:off x="5000625" y="2643188"/>
              <a:ext cx="71438" cy="71437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6194" name="93 Elipse"/>
            <p:cNvSpPr>
              <a:spLocks noChangeArrowheads="1"/>
            </p:cNvSpPr>
            <p:nvPr/>
          </p:nvSpPr>
          <p:spPr bwMode="auto">
            <a:xfrm>
              <a:off x="4857750" y="2786063"/>
              <a:ext cx="71438" cy="71437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6195" name="94 Elipse"/>
            <p:cNvSpPr>
              <a:spLocks noChangeArrowheads="1"/>
            </p:cNvSpPr>
            <p:nvPr/>
          </p:nvSpPr>
          <p:spPr bwMode="auto">
            <a:xfrm>
              <a:off x="5153025" y="2571750"/>
              <a:ext cx="71438" cy="71438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6196" name="95 Elipse"/>
            <p:cNvSpPr>
              <a:spLocks noChangeArrowheads="1"/>
            </p:cNvSpPr>
            <p:nvPr/>
          </p:nvSpPr>
          <p:spPr bwMode="auto">
            <a:xfrm>
              <a:off x="5214938" y="2947988"/>
              <a:ext cx="71437" cy="71437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6197" name="96 Elipse"/>
            <p:cNvSpPr>
              <a:spLocks noChangeArrowheads="1"/>
            </p:cNvSpPr>
            <p:nvPr/>
          </p:nvSpPr>
          <p:spPr bwMode="auto">
            <a:xfrm>
              <a:off x="5153025" y="2714625"/>
              <a:ext cx="71438" cy="71438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6198" name="97 Elipse"/>
            <p:cNvSpPr>
              <a:spLocks noChangeArrowheads="1"/>
            </p:cNvSpPr>
            <p:nvPr/>
          </p:nvSpPr>
          <p:spPr bwMode="auto">
            <a:xfrm>
              <a:off x="5286375" y="2786063"/>
              <a:ext cx="71438" cy="71437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6199" name="98 Elipse"/>
            <p:cNvSpPr>
              <a:spLocks noChangeArrowheads="1"/>
            </p:cNvSpPr>
            <p:nvPr/>
          </p:nvSpPr>
          <p:spPr bwMode="auto">
            <a:xfrm>
              <a:off x="5357813" y="2571750"/>
              <a:ext cx="71437" cy="71438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6200" name="99 Elipse"/>
            <p:cNvSpPr>
              <a:spLocks noChangeArrowheads="1"/>
            </p:cNvSpPr>
            <p:nvPr/>
          </p:nvSpPr>
          <p:spPr bwMode="auto">
            <a:xfrm>
              <a:off x="5286375" y="2500313"/>
              <a:ext cx="71438" cy="71437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6201" name="100 Elipse"/>
            <p:cNvSpPr>
              <a:spLocks noChangeArrowheads="1"/>
            </p:cNvSpPr>
            <p:nvPr/>
          </p:nvSpPr>
          <p:spPr bwMode="auto">
            <a:xfrm>
              <a:off x="4857750" y="3000375"/>
              <a:ext cx="71438" cy="71438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6202" name="101 Elipse"/>
            <p:cNvSpPr>
              <a:spLocks noChangeArrowheads="1"/>
            </p:cNvSpPr>
            <p:nvPr/>
          </p:nvSpPr>
          <p:spPr bwMode="auto">
            <a:xfrm>
              <a:off x="4714875" y="2857500"/>
              <a:ext cx="71438" cy="71438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6203" name="102 Elipse"/>
            <p:cNvSpPr>
              <a:spLocks noChangeArrowheads="1"/>
            </p:cNvSpPr>
            <p:nvPr/>
          </p:nvSpPr>
          <p:spPr bwMode="auto">
            <a:xfrm>
              <a:off x="5072063" y="3000375"/>
              <a:ext cx="71437" cy="71438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6204" name="103 Elipse"/>
            <p:cNvSpPr>
              <a:spLocks noChangeArrowheads="1"/>
            </p:cNvSpPr>
            <p:nvPr/>
          </p:nvSpPr>
          <p:spPr bwMode="auto">
            <a:xfrm>
              <a:off x="4929188" y="3143250"/>
              <a:ext cx="71437" cy="71438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6205" name="104 Elipse"/>
            <p:cNvSpPr>
              <a:spLocks noChangeArrowheads="1"/>
            </p:cNvSpPr>
            <p:nvPr/>
          </p:nvSpPr>
          <p:spPr bwMode="auto">
            <a:xfrm>
              <a:off x="5072063" y="3071813"/>
              <a:ext cx="71437" cy="71437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6206" name="105 Elipse"/>
            <p:cNvSpPr>
              <a:spLocks noChangeArrowheads="1"/>
            </p:cNvSpPr>
            <p:nvPr/>
          </p:nvSpPr>
          <p:spPr bwMode="auto">
            <a:xfrm>
              <a:off x="5429250" y="2947988"/>
              <a:ext cx="71438" cy="71437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6207" name="106 Elipse"/>
            <p:cNvSpPr>
              <a:spLocks noChangeArrowheads="1"/>
            </p:cNvSpPr>
            <p:nvPr/>
          </p:nvSpPr>
          <p:spPr bwMode="auto">
            <a:xfrm>
              <a:off x="5429250" y="2714625"/>
              <a:ext cx="71438" cy="71438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6208" name="107 Elipse"/>
            <p:cNvSpPr>
              <a:spLocks noChangeArrowheads="1"/>
            </p:cNvSpPr>
            <p:nvPr/>
          </p:nvSpPr>
          <p:spPr bwMode="auto">
            <a:xfrm>
              <a:off x="5153025" y="2947988"/>
              <a:ext cx="71438" cy="71437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6209" name="108 Elipse"/>
            <p:cNvSpPr>
              <a:spLocks noChangeArrowheads="1"/>
            </p:cNvSpPr>
            <p:nvPr/>
          </p:nvSpPr>
          <p:spPr bwMode="auto">
            <a:xfrm>
              <a:off x="6286500" y="3000375"/>
              <a:ext cx="71438" cy="71438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6210" name="109 Elipse"/>
            <p:cNvSpPr>
              <a:spLocks noChangeArrowheads="1"/>
            </p:cNvSpPr>
            <p:nvPr/>
          </p:nvSpPr>
          <p:spPr bwMode="auto">
            <a:xfrm>
              <a:off x="6510338" y="3000375"/>
              <a:ext cx="71437" cy="71438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6211" name="110 Elipse"/>
            <p:cNvSpPr>
              <a:spLocks noChangeArrowheads="1"/>
            </p:cNvSpPr>
            <p:nvPr/>
          </p:nvSpPr>
          <p:spPr bwMode="auto">
            <a:xfrm>
              <a:off x="6510338" y="3214688"/>
              <a:ext cx="71437" cy="71437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6212" name="111 Elipse"/>
            <p:cNvSpPr>
              <a:spLocks noChangeArrowheads="1"/>
            </p:cNvSpPr>
            <p:nvPr/>
          </p:nvSpPr>
          <p:spPr bwMode="auto">
            <a:xfrm>
              <a:off x="6572250" y="3071813"/>
              <a:ext cx="71438" cy="71437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6213" name="112 Elipse"/>
            <p:cNvSpPr>
              <a:spLocks noChangeArrowheads="1"/>
            </p:cNvSpPr>
            <p:nvPr/>
          </p:nvSpPr>
          <p:spPr bwMode="auto">
            <a:xfrm>
              <a:off x="6510338" y="2786063"/>
              <a:ext cx="71437" cy="71437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6214" name="113 Elipse"/>
            <p:cNvSpPr>
              <a:spLocks noChangeArrowheads="1"/>
            </p:cNvSpPr>
            <p:nvPr/>
          </p:nvSpPr>
          <p:spPr bwMode="auto">
            <a:xfrm>
              <a:off x="6357938" y="2714625"/>
              <a:ext cx="71437" cy="71438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6215" name="114 Elipse"/>
            <p:cNvSpPr>
              <a:spLocks noChangeArrowheads="1"/>
            </p:cNvSpPr>
            <p:nvPr/>
          </p:nvSpPr>
          <p:spPr bwMode="auto">
            <a:xfrm>
              <a:off x="6215063" y="2928938"/>
              <a:ext cx="71437" cy="71437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6216" name="115 Elipse"/>
            <p:cNvSpPr>
              <a:spLocks noChangeArrowheads="1"/>
            </p:cNvSpPr>
            <p:nvPr/>
          </p:nvSpPr>
          <p:spPr bwMode="auto">
            <a:xfrm>
              <a:off x="6643688" y="2857500"/>
              <a:ext cx="71437" cy="71438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6217" name="116 Elipse"/>
            <p:cNvSpPr>
              <a:spLocks noChangeArrowheads="1"/>
            </p:cNvSpPr>
            <p:nvPr/>
          </p:nvSpPr>
          <p:spPr bwMode="auto">
            <a:xfrm>
              <a:off x="6429375" y="3071813"/>
              <a:ext cx="71438" cy="71437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6218" name="117 Elipse"/>
            <p:cNvSpPr>
              <a:spLocks noChangeArrowheads="1"/>
            </p:cNvSpPr>
            <p:nvPr/>
          </p:nvSpPr>
          <p:spPr bwMode="auto">
            <a:xfrm>
              <a:off x="6510338" y="3081338"/>
              <a:ext cx="71437" cy="71437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77" name="118 Rombo"/>
            <p:cNvSpPr/>
            <p:nvPr/>
          </p:nvSpPr>
          <p:spPr bwMode="auto">
            <a:xfrm>
              <a:off x="4215455" y="3571407"/>
              <a:ext cx="141885" cy="143190"/>
            </a:xfrm>
            <a:prstGeom prst="diamond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latin typeface="+mn-lt"/>
              </a:endParaRPr>
            </a:p>
          </p:txBody>
        </p:sp>
        <p:sp>
          <p:nvSpPr>
            <p:cNvPr id="78" name="119 Rombo"/>
            <p:cNvSpPr/>
            <p:nvPr/>
          </p:nvSpPr>
          <p:spPr bwMode="auto">
            <a:xfrm>
              <a:off x="4366494" y="3724360"/>
              <a:ext cx="143410" cy="143190"/>
            </a:xfrm>
            <a:prstGeom prst="diamond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latin typeface="+mn-lt"/>
              </a:endParaRPr>
            </a:p>
          </p:txBody>
        </p:sp>
        <p:sp>
          <p:nvSpPr>
            <p:cNvPr id="79" name="120 Rombo"/>
            <p:cNvSpPr/>
            <p:nvPr/>
          </p:nvSpPr>
          <p:spPr bwMode="auto">
            <a:xfrm>
              <a:off x="4519058" y="3877313"/>
              <a:ext cx="143410" cy="141563"/>
            </a:xfrm>
            <a:prstGeom prst="diamond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latin typeface="+mn-lt"/>
              </a:endParaRPr>
            </a:p>
          </p:txBody>
        </p:sp>
        <p:sp>
          <p:nvSpPr>
            <p:cNvPr id="80" name="121 Rombo"/>
            <p:cNvSpPr/>
            <p:nvPr/>
          </p:nvSpPr>
          <p:spPr bwMode="auto">
            <a:xfrm>
              <a:off x="4429045" y="3499812"/>
              <a:ext cx="143410" cy="143190"/>
            </a:xfrm>
            <a:prstGeom prst="diamond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latin typeface="+mn-lt"/>
              </a:endParaRPr>
            </a:p>
          </p:txBody>
        </p:sp>
        <p:sp>
          <p:nvSpPr>
            <p:cNvPr id="81" name="122 Rombo"/>
            <p:cNvSpPr/>
            <p:nvPr/>
          </p:nvSpPr>
          <p:spPr bwMode="auto">
            <a:xfrm>
              <a:off x="4572455" y="3643002"/>
              <a:ext cx="141885" cy="143190"/>
            </a:xfrm>
            <a:prstGeom prst="diamond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latin typeface="+mn-lt"/>
              </a:endParaRPr>
            </a:p>
          </p:txBody>
        </p:sp>
        <p:sp>
          <p:nvSpPr>
            <p:cNvPr id="82" name="123 Rombo"/>
            <p:cNvSpPr/>
            <p:nvPr/>
          </p:nvSpPr>
          <p:spPr bwMode="auto">
            <a:xfrm>
              <a:off x="4671622" y="4028639"/>
              <a:ext cx="143410" cy="143190"/>
            </a:xfrm>
            <a:prstGeom prst="diamond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latin typeface="+mn-lt"/>
              </a:endParaRPr>
            </a:p>
          </p:txBody>
        </p:sp>
        <p:sp>
          <p:nvSpPr>
            <p:cNvPr id="83" name="124 Rombo"/>
            <p:cNvSpPr/>
            <p:nvPr/>
          </p:nvSpPr>
          <p:spPr bwMode="auto">
            <a:xfrm>
              <a:off x="4725019" y="3795955"/>
              <a:ext cx="141885" cy="143190"/>
            </a:xfrm>
            <a:prstGeom prst="diamond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latin typeface="+mn-lt"/>
              </a:endParaRPr>
            </a:p>
          </p:txBody>
        </p:sp>
        <p:sp>
          <p:nvSpPr>
            <p:cNvPr id="84" name="125 Rombo"/>
            <p:cNvSpPr/>
            <p:nvPr/>
          </p:nvSpPr>
          <p:spPr bwMode="auto">
            <a:xfrm>
              <a:off x="4072045" y="3714597"/>
              <a:ext cx="143410" cy="143190"/>
            </a:xfrm>
            <a:prstGeom prst="diamond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latin typeface="+mn-lt"/>
              </a:endParaRPr>
            </a:p>
          </p:txBody>
        </p:sp>
        <p:sp>
          <p:nvSpPr>
            <p:cNvPr id="85" name="126 Rombo"/>
            <p:cNvSpPr/>
            <p:nvPr/>
          </p:nvSpPr>
          <p:spPr bwMode="auto">
            <a:xfrm>
              <a:off x="4224609" y="3867550"/>
              <a:ext cx="141885" cy="143190"/>
            </a:xfrm>
            <a:prstGeom prst="diamond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latin typeface="+mn-lt"/>
              </a:endParaRPr>
            </a:p>
          </p:txBody>
        </p:sp>
        <p:sp>
          <p:nvSpPr>
            <p:cNvPr id="86" name="127 Rombo"/>
            <p:cNvSpPr/>
            <p:nvPr/>
          </p:nvSpPr>
          <p:spPr bwMode="auto">
            <a:xfrm>
              <a:off x="4377173" y="4018876"/>
              <a:ext cx="141885" cy="143190"/>
            </a:xfrm>
            <a:prstGeom prst="diamond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latin typeface="+mn-lt"/>
              </a:endParaRPr>
            </a:p>
          </p:txBody>
        </p:sp>
        <p:sp>
          <p:nvSpPr>
            <p:cNvPr id="87" name="128 Rombo"/>
            <p:cNvSpPr/>
            <p:nvPr/>
          </p:nvSpPr>
          <p:spPr bwMode="auto">
            <a:xfrm>
              <a:off x="4529737" y="4171829"/>
              <a:ext cx="141885" cy="143190"/>
            </a:xfrm>
            <a:prstGeom prst="diamond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latin typeface="+mn-lt"/>
              </a:endParaRPr>
            </a:p>
          </p:txBody>
        </p:sp>
        <p:sp>
          <p:nvSpPr>
            <p:cNvPr id="88" name="129 Rombo"/>
            <p:cNvSpPr/>
            <p:nvPr/>
          </p:nvSpPr>
          <p:spPr bwMode="auto">
            <a:xfrm>
              <a:off x="4680776" y="4324782"/>
              <a:ext cx="143410" cy="143190"/>
            </a:xfrm>
            <a:prstGeom prst="diamond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latin typeface="+mn-lt"/>
              </a:endParaRPr>
            </a:p>
          </p:txBody>
        </p:sp>
        <p:sp>
          <p:nvSpPr>
            <p:cNvPr id="89" name="130 Rombo"/>
            <p:cNvSpPr/>
            <p:nvPr/>
          </p:nvSpPr>
          <p:spPr bwMode="auto">
            <a:xfrm>
              <a:off x="4000340" y="3929382"/>
              <a:ext cx="143410" cy="143190"/>
            </a:xfrm>
            <a:prstGeom prst="diamond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latin typeface="+mn-lt"/>
              </a:endParaRPr>
            </a:p>
          </p:txBody>
        </p:sp>
        <p:sp>
          <p:nvSpPr>
            <p:cNvPr id="90" name="132 Rombo"/>
            <p:cNvSpPr/>
            <p:nvPr/>
          </p:nvSpPr>
          <p:spPr bwMode="auto">
            <a:xfrm>
              <a:off x="4152904" y="4080708"/>
              <a:ext cx="143410" cy="143190"/>
            </a:xfrm>
            <a:prstGeom prst="diamond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latin typeface="+mn-lt"/>
              </a:endParaRPr>
            </a:p>
          </p:txBody>
        </p:sp>
        <p:sp>
          <p:nvSpPr>
            <p:cNvPr id="91" name="133 Rombo"/>
            <p:cNvSpPr/>
            <p:nvPr/>
          </p:nvSpPr>
          <p:spPr bwMode="auto">
            <a:xfrm>
              <a:off x="4305468" y="4233661"/>
              <a:ext cx="143410" cy="143190"/>
            </a:xfrm>
            <a:prstGeom prst="diamond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latin typeface="+mn-lt"/>
              </a:endParaRPr>
            </a:p>
          </p:txBody>
        </p:sp>
        <p:sp>
          <p:nvSpPr>
            <p:cNvPr id="92" name="134 Rombo"/>
            <p:cNvSpPr/>
            <p:nvPr/>
          </p:nvSpPr>
          <p:spPr bwMode="auto">
            <a:xfrm>
              <a:off x="4458032" y="4386614"/>
              <a:ext cx="141884" cy="143190"/>
            </a:xfrm>
            <a:prstGeom prst="diamond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latin typeface="+mn-lt"/>
              </a:endParaRPr>
            </a:p>
          </p:txBody>
        </p:sp>
        <p:sp>
          <p:nvSpPr>
            <p:cNvPr id="93" name="135 Rombo"/>
            <p:cNvSpPr/>
            <p:nvPr/>
          </p:nvSpPr>
          <p:spPr bwMode="auto">
            <a:xfrm>
              <a:off x="4000340" y="4214135"/>
              <a:ext cx="143410" cy="143190"/>
            </a:xfrm>
            <a:prstGeom prst="diamond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latin typeface="+mn-lt"/>
              </a:endParaRPr>
            </a:p>
          </p:txBody>
        </p:sp>
        <p:sp>
          <p:nvSpPr>
            <p:cNvPr id="94" name="136 Rombo"/>
            <p:cNvSpPr/>
            <p:nvPr/>
          </p:nvSpPr>
          <p:spPr bwMode="auto">
            <a:xfrm>
              <a:off x="4152904" y="4367088"/>
              <a:ext cx="143410" cy="143190"/>
            </a:xfrm>
            <a:prstGeom prst="diamond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latin typeface="+mn-lt"/>
              </a:endParaRPr>
            </a:p>
          </p:txBody>
        </p:sp>
        <p:sp>
          <p:nvSpPr>
            <p:cNvPr id="95" name="137 Rombo"/>
            <p:cNvSpPr/>
            <p:nvPr/>
          </p:nvSpPr>
          <p:spPr bwMode="auto">
            <a:xfrm>
              <a:off x="4305468" y="4520041"/>
              <a:ext cx="143410" cy="143190"/>
            </a:xfrm>
            <a:prstGeom prst="diamond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latin typeface="+mn-lt"/>
              </a:endParaRPr>
            </a:p>
          </p:txBody>
        </p:sp>
        <p:sp>
          <p:nvSpPr>
            <p:cNvPr id="96" name="138 Rombo"/>
            <p:cNvSpPr/>
            <p:nvPr/>
          </p:nvSpPr>
          <p:spPr bwMode="auto">
            <a:xfrm>
              <a:off x="5071340" y="4357325"/>
              <a:ext cx="143410" cy="143190"/>
            </a:xfrm>
            <a:prstGeom prst="diamond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latin typeface="+mn-lt"/>
              </a:endParaRPr>
            </a:p>
          </p:txBody>
        </p:sp>
        <p:sp>
          <p:nvSpPr>
            <p:cNvPr id="97" name="139 Rombo"/>
            <p:cNvSpPr/>
            <p:nvPr/>
          </p:nvSpPr>
          <p:spPr bwMode="auto">
            <a:xfrm>
              <a:off x="4929455" y="3643002"/>
              <a:ext cx="141885" cy="143190"/>
            </a:xfrm>
            <a:prstGeom prst="diamond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latin typeface="+mn-lt"/>
              </a:endParaRPr>
            </a:p>
          </p:txBody>
        </p:sp>
        <p:sp>
          <p:nvSpPr>
            <p:cNvPr id="98" name="140 Rombo"/>
            <p:cNvSpPr/>
            <p:nvPr/>
          </p:nvSpPr>
          <p:spPr bwMode="auto">
            <a:xfrm>
              <a:off x="5500045" y="4000977"/>
              <a:ext cx="143410" cy="143190"/>
            </a:xfrm>
            <a:prstGeom prst="diamond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latin typeface="+mn-lt"/>
              </a:endParaRPr>
            </a:p>
          </p:txBody>
        </p:sp>
        <p:sp>
          <p:nvSpPr>
            <p:cNvPr id="99" name="141 Rombo"/>
            <p:cNvSpPr/>
            <p:nvPr/>
          </p:nvSpPr>
          <p:spPr bwMode="auto">
            <a:xfrm>
              <a:off x="5001161" y="4144168"/>
              <a:ext cx="141884" cy="141563"/>
            </a:xfrm>
            <a:prstGeom prst="diamond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latin typeface="+mn-lt"/>
              </a:endParaRPr>
            </a:p>
          </p:txBody>
        </p:sp>
        <p:sp>
          <p:nvSpPr>
            <p:cNvPr id="100" name="142 Rombo"/>
            <p:cNvSpPr/>
            <p:nvPr/>
          </p:nvSpPr>
          <p:spPr bwMode="auto">
            <a:xfrm>
              <a:off x="5500045" y="4214135"/>
              <a:ext cx="143410" cy="143190"/>
            </a:xfrm>
            <a:prstGeom prst="diamond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latin typeface="+mn-lt"/>
              </a:endParaRPr>
            </a:p>
          </p:txBody>
        </p:sp>
        <p:sp>
          <p:nvSpPr>
            <p:cNvPr id="101" name="143 Rombo"/>
            <p:cNvSpPr/>
            <p:nvPr/>
          </p:nvSpPr>
          <p:spPr bwMode="auto">
            <a:xfrm>
              <a:off x="5429865" y="3786192"/>
              <a:ext cx="141885" cy="143190"/>
            </a:xfrm>
            <a:prstGeom prst="diamond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latin typeface="+mn-lt"/>
              </a:endParaRPr>
            </a:p>
          </p:txBody>
        </p:sp>
        <p:sp>
          <p:nvSpPr>
            <p:cNvPr id="102" name="144 Rombo"/>
            <p:cNvSpPr/>
            <p:nvPr/>
          </p:nvSpPr>
          <p:spPr bwMode="auto">
            <a:xfrm>
              <a:off x="5786865" y="4010740"/>
              <a:ext cx="141885" cy="141563"/>
            </a:xfrm>
            <a:prstGeom prst="diamond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latin typeface="+mn-lt"/>
              </a:endParaRPr>
            </a:p>
          </p:txBody>
        </p:sp>
        <p:sp>
          <p:nvSpPr>
            <p:cNvPr id="103" name="145 Rombo"/>
            <p:cNvSpPr/>
            <p:nvPr/>
          </p:nvSpPr>
          <p:spPr bwMode="auto">
            <a:xfrm>
              <a:off x="5858571" y="4285730"/>
              <a:ext cx="141884" cy="143190"/>
            </a:xfrm>
            <a:prstGeom prst="diamond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latin typeface="+mn-lt"/>
              </a:endParaRPr>
            </a:p>
          </p:txBody>
        </p:sp>
        <p:sp>
          <p:nvSpPr>
            <p:cNvPr id="104" name="146 Rombo"/>
            <p:cNvSpPr/>
            <p:nvPr/>
          </p:nvSpPr>
          <p:spPr bwMode="auto">
            <a:xfrm>
              <a:off x="6072161" y="4144168"/>
              <a:ext cx="143410" cy="141563"/>
            </a:xfrm>
            <a:prstGeom prst="diamond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latin typeface="+mn-lt"/>
              </a:endParaRPr>
            </a:p>
          </p:txBody>
        </p:sp>
        <p:sp>
          <p:nvSpPr>
            <p:cNvPr id="105" name="147 Rombo"/>
            <p:cNvSpPr/>
            <p:nvPr/>
          </p:nvSpPr>
          <p:spPr bwMode="auto">
            <a:xfrm>
              <a:off x="5643455" y="3714597"/>
              <a:ext cx="143410" cy="143190"/>
            </a:xfrm>
            <a:prstGeom prst="diamond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latin typeface="+mn-lt"/>
              </a:endParaRPr>
            </a:p>
          </p:txBody>
        </p:sp>
        <p:sp>
          <p:nvSpPr>
            <p:cNvPr id="106" name="148 Rombo"/>
            <p:cNvSpPr/>
            <p:nvPr/>
          </p:nvSpPr>
          <p:spPr bwMode="auto">
            <a:xfrm>
              <a:off x="5858571" y="3786192"/>
              <a:ext cx="141884" cy="143190"/>
            </a:xfrm>
            <a:prstGeom prst="diamond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latin typeface="+mn-lt"/>
              </a:endParaRPr>
            </a:p>
          </p:txBody>
        </p:sp>
        <p:sp>
          <p:nvSpPr>
            <p:cNvPr id="107" name="149 Rombo"/>
            <p:cNvSpPr/>
            <p:nvPr/>
          </p:nvSpPr>
          <p:spPr bwMode="auto">
            <a:xfrm>
              <a:off x="5858571" y="3571407"/>
              <a:ext cx="141884" cy="143190"/>
            </a:xfrm>
            <a:prstGeom prst="diamond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latin typeface="+mn-lt"/>
              </a:endParaRPr>
            </a:p>
          </p:txBody>
        </p:sp>
        <p:sp>
          <p:nvSpPr>
            <p:cNvPr id="108" name="150 Rombo"/>
            <p:cNvSpPr/>
            <p:nvPr/>
          </p:nvSpPr>
          <p:spPr bwMode="auto">
            <a:xfrm>
              <a:off x="6072161" y="3714597"/>
              <a:ext cx="143410" cy="143190"/>
            </a:xfrm>
            <a:prstGeom prst="diamond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latin typeface="+mn-lt"/>
              </a:endParaRPr>
            </a:p>
          </p:txBody>
        </p:sp>
        <p:sp>
          <p:nvSpPr>
            <p:cNvPr id="109" name="151 Rombo"/>
            <p:cNvSpPr/>
            <p:nvPr/>
          </p:nvSpPr>
          <p:spPr bwMode="auto">
            <a:xfrm>
              <a:off x="1714929" y="5857568"/>
              <a:ext cx="141884" cy="143190"/>
            </a:xfrm>
            <a:prstGeom prst="diamond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latin typeface="+mn-lt"/>
              </a:endParaRPr>
            </a:p>
          </p:txBody>
        </p:sp>
        <p:sp>
          <p:nvSpPr>
            <p:cNvPr id="110" name="152 Rombo"/>
            <p:cNvSpPr/>
            <p:nvPr/>
          </p:nvSpPr>
          <p:spPr bwMode="auto">
            <a:xfrm>
              <a:off x="2213813" y="6010521"/>
              <a:ext cx="143410" cy="143190"/>
            </a:xfrm>
            <a:prstGeom prst="diamond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latin typeface="+mn-lt"/>
              </a:endParaRPr>
            </a:p>
          </p:txBody>
        </p:sp>
        <p:sp>
          <p:nvSpPr>
            <p:cNvPr id="111" name="153 Rombo"/>
            <p:cNvSpPr/>
            <p:nvPr/>
          </p:nvSpPr>
          <p:spPr bwMode="auto">
            <a:xfrm>
              <a:off x="2785929" y="5857568"/>
              <a:ext cx="143410" cy="143190"/>
            </a:xfrm>
            <a:prstGeom prst="diamond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latin typeface="+mn-lt"/>
              </a:endParaRPr>
            </a:p>
          </p:txBody>
        </p:sp>
        <p:sp>
          <p:nvSpPr>
            <p:cNvPr id="112" name="154 Rombo"/>
            <p:cNvSpPr/>
            <p:nvPr/>
          </p:nvSpPr>
          <p:spPr bwMode="auto">
            <a:xfrm>
              <a:off x="2929340" y="5572815"/>
              <a:ext cx="141884" cy="141563"/>
            </a:xfrm>
            <a:prstGeom prst="diamond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latin typeface="+mn-lt"/>
              </a:endParaRPr>
            </a:p>
          </p:txBody>
        </p:sp>
        <p:sp>
          <p:nvSpPr>
            <p:cNvPr id="113" name="155 Rombo"/>
            <p:cNvSpPr/>
            <p:nvPr/>
          </p:nvSpPr>
          <p:spPr bwMode="auto">
            <a:xfrm>
              <a:off x="1214519" y="5714378"/>
              <a:ext cx="143410" cy="143190"/>
            </a:xfrm>
            <a:prstGeom prst="diamond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latin typeface="+mn-lt"/>
              </a:endParaRPr>
            </a:p>
          </p:txBody>
        </p:sp>
        <p:sp>
          <p:nvSpPr>
            <p:cNvPr id="114" name="156 Rombo"/>
            <p:cNvSpPr/>
            <p:nvPr/>
          </p:nvSpPr>
          <p:spPr bwMode="auto">
            <a:xfrm>
              <a:off x="1142813" y="6143949"/>
              <a:ext cx="143410" cy="143190"/>
            </a:xfrm>
            <a:prstGeom prst="diamond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latin typeface="+mn-lt"/>
              </a:endParaRPr>
            </a:p>
          </p:txBody>
        </p:sp>
        <p:sp>
          <p:nvSpPr>
            <p:cNvPr id="115" name="157 Rombo"/>
            <p:cNvSpPr/>
            <p:nvPr/>
          </p:nvSpPr>
          <p:spPr bwMode="auto">
            <a:xfrm>
              <a:off x="1428109" y="5929163"/>
              <a:ext cx="143410" cy="143190"/>
            </a:xfrm>
            <a:prstGeom prst="diamond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latin typeface="+mn-lt"/>
              </a:endParaRPr>
            </a:p>
          </p:txBody>
        </p:sp>
        <p:sp>
          <p:nvSpPr>
            <p:cNvPr id="116" name="158 Rombo"/>
            <p:cNvSpPr/>
            <p:nvPr/>
          </p:nvSpPr>
          <p:spPr bwMode="auto">
            <a:xfrm>
              <a:off x="1867493" y="6010521"/>
              <a:ext cx="141884" cy="143190"/>
            </a:xfrm>
            <a:prstGeom prst="diamond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latin typeface="+mn-lt"/>
              </a:endParaRPr>
            </a:p>
          </p:txBody>
        </p:sp>
        <p:sp>
          <p:nvSpPr>
            <p:cNvPr id="117" name="159 Rombo"/>
            <p:cNvSpPr/>
            <p:nvPr/>
          </p:nvSpPr>
          <p:spPr bwMode="auto">
            <a:xfrm>
              <a:off x="7715276" y="3857787"/>
              <a:ext cx="143410" cy="143190"/>
            </a:xfrm>
            <a:prstGeom prst="diamond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latin typeface="+mn-lt"/>
              </a:endParaRPr>
            </a:p>
          </p:txBody>
        </p:sp>
        <p:sp>
          <p:nvSpPr>
            <p:cNvPr id="118" name="160 Rombo"/>
            <p:cNvSpPr/>
            <p:nvPr/>
          </p:nvSpPr>
          <p:spPr bwMode="auto">
            <a:xfrm>
              <a:off x="7928866" y="3857787"/>
              <a:ext cx="143410" cy="143190"/>
            </a:xfrm>
            <a:prstGeom prst="diamond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latin typeface="+mn-lt"/>
              </a:endParaRPr>
            </a:p>
          </p:txBody>
        </p:sp>
        <p:sp>
          <p:nvSpPr>
            <p:cNvPr id="119" name="161 Rombo"/>
            <p:cNvSpPr/>
            <p:nvPr/>
          </p:nvSpPr>
          <p:spPr bwMode="auto">
            <a:xfrm>
              <a:off x="8215687" y="3643002"/>
              <a:ext cx="141885" cy="143190"/>
            </a:xfrm>
            <a:prstGeom prst="diamond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latin typeface="+mn-lt"/>
              </a:endParaRPr>
            </a:p>
          </p:txBody>
        </p:sp>
        <p:sp>
          <p:nvSpPr>
            <p:cNvPr id="120" name="162 Rombo"/>
            <p:cNvSpPr/>
            <p:nvPr/>
          </p:nvSpPr>
          <p:spPr bwMode="auto">
            <a:xfrm>
              <a:off x="7286571" y="4072573"/>
              <a:ext cx="143410" cy="141563"/>
            </a:xfrm>
            <a:prstGeom prst="diamond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latin typeface="+mn-lt"/>
              </a:endParaRPr>
            </a:p>
          </p:txBody>
        </p:sp>
        <p:cxnSp>
          <p:nvCxnSpPr>
            <p:cNvPr id="6263" name="166 Conector recto de flecha"/>
            <p:cNvCxnSpPr>
              <a:cxnSpLocks noChangeShapeType="1"/>
              <a:stCxn id="7" idx="6"/>
            </p:cNvCxnSpPr>
            <p:nvPr/>
          </p:nvCxnSpPr>
          <p:spPr bwMode="auto">
            <a:xfrm flipV="1">
              <a:off x="5500688" y="3286125"/>
              <a:ext cx="500062" cy="142875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6264" name="171 Conector recto de flecha"/>
            <p:cNvCxnSpPr>
              <a:cxnSpLocks noChangeShapeType="1"/>
            </p:cNvCxnSpPr>
            <p:nvPr/>
          </p:nvCxnSpPr>
          <p:spPr bwMode="auto">
            <a:xfrm rot="5400000">
              <a:off x="4964907" y="3821906"/>
              <a:ext cx="571500" cy="71437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6265" name="173 Rectángulo"/>
            <p:cNvSpPr>
              <a:spLocks noChangeArrowheads="1"/>
            </p:cNvSpPr>
            <p:nvPr/>
          </p:nvSpPr>
          <p:spPr bwMode="auto">
            <a:xfrm>
              <a:off x="1143000" y="1714500"/>
              <a:ext cx="1857375" cy="3286125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s-ES">
                <a:latin typeface="Calibri" pitchFamily="34" charset="0"/>
              </a:endParaRPr>
            </a:p>
          </p:txBody>
        </p:sp>
        <p:cxnSp>
          <p:nvCxnSpPr>
            <p:cNvPr id="124" name="175 Conector recto"/>
            <p:cNvCxnSpPr/>
            <p:nvPr/>
          </p:nvCxnSpPr>
          <p:spPr bwMode="auto">
            <a:xfrm>
              <a:off x="1286223" y="3141836"/>
              <a:ext cx="285295" cy="1627"/>
            </a:xfrm>
            <a:prstGeom prst="line">
              <a:avLst/>
            </a:prstGeom>
            <a:noFill/>
            <a:ln w="508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" name="176 Conector recto"/>
            <p:cNvCxnSpPr/>
            <p:nvPr/>
          </p:nvCxnSpPr>
          <p:spPr bwMode="auto">
            <a:xfrm>
              <a:off x="1286223" y="2572330"/>
              <a:ext cx="285295" cy="1627"/>
            </a:xfrm>
            <a:prstGeom prst="line">
              <a:avLst/>
            </a:prstGeom>
            <a:noFill/>
            <a:ln w="5080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6" name="177 Triángulo isósceles"/>
            <p:cNvSpPr/>
            <p:nvPr/>
          </p:nvSpPr>
          <p:spPr bwMode="auto">
            <a:xfrm>
              <a:off x="1357929" y="2857083"/>
              <a:ext cx="141884" cy="214785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latin typeface="+mn-lt"/>
              </a:endParaRPr>
            </a:p>
          </p:txBody>
        </p:sp>
        <p:sp>
          <p:nvSpPr>
            <p:cNvPr id="6269" name="178 Elipse"/>
            <p:cNvSpPr>
              <a:spLocks noChangeArrowheads="1"/>
            </p:cNvSpPr>
            <p:nvPr/>
          </p:nvSpPr>
          <p:spPr bwMode="auto">
            <a:xfrm>
              <a:off x="1357313" y="1857375"/>
              <a:ext cx="142875" cy="142875"/>
            </a:xfrm>
            <a:prstGeom prst="ellipse">
              <a:avLst/>
            </a:prstGeom>
            <a:solidFill>
              <a:srgbClr val="92D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28" name="179 Anillo"/>
            <p:cNvSpPr/>
            <p:nvPr/>
          </p:nvSpPr>
          <p:spPr bwMode="auto">
            <a:xfrm>
              <a:off x="1286223" y="2214354"/>
              <a:ext cx="285295" cy="286380"/>
            </a:xfrm>
            <a:prstGeom prst="donut">
              <a:avLst/>
            </a:prstGeom>
            <a:solidFill>
              <a:schemeClr val="tx2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latin typeface="+mn-lt"/>
              </a:endParaRPr>
            </a:p>
          </p:txBody>
        </p:sp>
        <p:sp>
          <p:nvSpPr>
            <p:cNvPr id="129" name="45 Anillo"/>
            <p:cNvSpPr/>
            <p:nvPr/>
          </p:nvSpPr>
          <p:spPr bwMode="auto">
            <a:xfrm>
              <a:off x="7429982" y="2857083"/>
              <a:ext cx="285294" cy="286380"/>
            </a:xfrm>
            <a:prstGeom prst="donut">
              <a:avLst/>
            </a:prstGeom>
            <a:solidFill>
              <a:schemeClr val="tx2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latin typeface="+mn-lt"/>
              </a:endParaRPr>
            </a:p>
          </p:txBody>
        </p:sp>
        <p:sp>
          <p:nvSpPr>
            <p:cNvPr id="6272" name="48 Elipse"/>
            <p:cNvSpPr>
              <a:spLocks noChangeArrowheads="1"/>
            </p:cNvSpPr>
            <p:nvPr/>
          </p:nvSpPr>
          <p:spPr bwMode="auto">
            <a:xfrm>
              <a:off x="7500938" y="2928938"/>
              <a:ext cx="142875" cy="142875"/>
            </a:xfrm>
            <a:prstGeom prst="ellipse">
              <a:avLst/>
            </a:prstGeom>
            <a:solidFill>
              <a:srgbClr val="92D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s-ES">
                <a:latin typeface="Calibri" pitchFamily="34" charset="0"/>
              </a:endParaRPr>
            </a:p>
          </p:txBody>
        </p:sp>
        <p:grpSp>
          <p:nvGrpSpPr>
            <p:cNvPr id="6273" name="164 Grupo"/>
            <p:cNvGrpSpPr>
              <a:grpSpLocks/>
            </p:cNvGrpSpPr>
            <p:nvPr/>
          </p:nvGrpSpPr>
          <p:grpSpPr bwMode="auto">
            <a:xfrm>
              <a:off x="1285875" y="3500440"/>
              <a:ext cx="223838" cy="214312"/>
              <a:chOff x="1285875" y="3570288"/>
              <a:chExt cx="223838" cy="214312"/>
            </a:xfrm>
          </p:grpSpPr>
          <p:sp>
            <p:nvSpPr>
              <p:cNvPr id="6286" name="180 Elipse"/>
              <p:cNvSpPr>
                <a:spLocks noChangeArrowheads="1"/>
              </p:cNvSpPr>
              <p:nvPr/>
            </p:nvSpPr>
            <p:spPr bwMode="auto">
              <a:xfrm>
                <a:off x="1285875" y="3570288"/>
                <a:ext cx="71438" cy="71437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s-ES">
                  <a:latin typeface="Calibri" pitchFamily="34" charset="0"/>
                </a:endParaRPr>
              </a:p>
            </p:txBody>
          </p:sp>
          <p:sp>
            <p:nvSpPr>
              <p:cNvPr id="6287" name="181 Elipse"/>
              <p:cNvSpPr>
                <a:spLocks noChangeArrowheads="1"/>
              </p:cNvSpPr>
              <p:nvPr/>
            </p:nvSpPr>
            <p:spPr bwMode="auto">
              <a:xfrm>
                <a:off x="1438275" y="3570288"/>
                <a:ext cx="71438" cy="71437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s-ES">
                  <a:latin typeface="Calibri" pitchFamily="34" charset="0"/>
                </a:endParaRPr>
              </a:p>
            </p:txBody>
          </p:sp>
          <p:sp>
            <p:nvSpPr>
              <p:cNvPr id="6288" name="182 Elipse"/>
              <p:cNvSpPr>
                <a:spLocks noChangeArrowheads="1"/>
              </p:cNvSpPr>
              <p:nvPr/>
            </p:nvSpPr>
            <p:spPr bwMode="auto">
              <a:xfrm>
                <a:off x="1285875" y="3713163"/>
                <a:ext cx="71438" cy="71437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s-ES">
                  <a:latin typeface="Calibri" pitchFamily="34" charset="0"/>
                </a:endParaRPr>
              </a:p>
            </p:txBody>
          </p:sp>
          <p:sp>
            <p:nvSpPr>
              <p:cNvPr id="6289" name="183 Elipse"/>
              <p:cNvSpPr>
                <a:spLocks noChangeArrowheads="1"/>
              </p:cNvSpPr>
              <p:nvPr/>
            </p:nvSpPr>
            <p:spPr bwMode="auto">
              <a:xfrm>
                <a:off x="1428750" y="3713163"/>
                <a:ext cx="71438" cy="71437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es-ES">
                  <a:latin typeface="Calibri" pitchFamily="34" charset="0"/>
                </a:endParaRPr>
              </a:p>
            </p:txBody>
          </p:sp>
        </p:grpSp>
        <p:grpSp>
          <p:nvGrpSpPr>
            <p:cNvPr id="6274" name="166 Grupo"/>
            <p:cNvGrpSpPr>
              <a:grpSpLocks/>
            </p:cNvGrpSpPr>
            <p:nvPr/>
          </p:nvGrpSpPr>
          <p:grpSpPr bwMode="auto">
            <a:xfrm>
              <a:off x="1276350" y="3990975"/>
              <a:ext cx="295275" cy="295275"/>
              <a:chOff x="1285896" y="4213219"/>
              <a:chExt cx="295275" cy="295275"/>
            </a:xfrm>
          </p:grpSpPr>
          <p:sp>
            <p:nvSpPr>
              <p:cNvPr id="140" name="184 Rombo"/>
              <p:cNvSpPr/>
              <p:nvPr/>
            </p:nvSpPr>
            <p:spPr bwMode="auto">
              <a:xfrm>
                <a:off x="1286616" y="4213459"/>
                <a:ext cx="141885" cy="143190"/>
              </a:xfrm>
              <a:prstGeom prst="diamond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+mn-lt"/>
                </a:endParaRPr>
              </a:p>
            </p:txBody>
          </p:sp>
          <p:sp>
            <p:nvSpPr>
              <p:cNvPr id="141" name="185 Rombo"/>
              <p:cNvSpPr/>
              <p:nvPr/>
            </p:nvSpPr>
            <p:spPr bwMode="auto">
              <a:xfrm>
                <a:off x="1439180" y="4213459"/>
                <a:ext cx="141885" cy="143190"/>
              </a:xfrm>
              <a:prstGeom prst="diamond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+mn-lt"/>
                </a:endParaRPr>
              </a:p>
            </p:txBody>
          </p:sp>
          <p:sp>
            <p:nvSpPr>
              <p:cNvPr id="142" name="186 Rombo"/>
              <p:cNvSpPr/>
              <p:nvPr/>
            </p:nvSpPr>
            <p:spPr bwMode="auto">
              <a:xfrm>
                <a:off x="1286616" y="4364784"/>
                <a:ext cx="141885" cy="143190"/>
              </a:xfrm>
              <a:prstGeom prst="diamond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+mn-lt"/>
                </a:endParaRPr>
              </a:p>
            </p:txBody>
          </p:sp>
          <p:sp>
            <p:nvSpPr>
              <p:cNvPr id="143" name="187 Rombo"/>
              <p:cNvSpPr/>
              <p:nvPr/>
            </p:nvSpPr>
            <p:spPr bwMode="auto">
              <a:xfrm>
                <a:off x="1439180" y="4356649"/>
                <a:ext cx="141885" cy="141562"/>
              </a:xfrm>
              <a:prstGeom prst="diamond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+mn-lt"/>
                </a:endParaRPr>
              </a:p>
            </p:txBody>
          </p:sp>
        </p:grpSp>
        <p:cxnSp>
          <p:nvCxnSpPr>
            <p:cNvPr id="6275" name="188 Conector recto de flecha"/>
            <p:cNvCxnSpPr>
              <a:cxnSpLocks noChangeShapeType="1"/>
            </p:cNvCxnSpPr>
            <p:nvPr/>
          </p:nvCxnSpPr>
          <p:spPr bwMode="auto">
            <a:xfrm>
              <a:off x="1285852" y="4784725"/>
              <a:ext cx="357190" cy="1597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6276" name="190 CuadroTexto"/>
            <p:cNvSpPr txBox="1">
              <a:spLocks noChangeArrowheads="1"/>
            </p:cNvSpPr>
            <p:nvPr/>
          </p:nvSpPr>
          <p:spPr bwMode="auto">
            <a:xfrm>
              <a:off x="1571625" y="1714500"/>
              <a:ext cx="1431925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1200" b="1">
                  <a:latin typeface="Calibri" pitchFamily="34" charset="0"/>
                </a:rPr>
                <a:t>Área industriales</a:t>
              </a:r>
            </a:p>
            <a:p>
              <a:r>
                <a:rPr lang="es-ES" sz="1200" b="1">
                  <a:latin typeface="Calibri" pitchFamily="34" charset="0"/>
                </a:rPr>
                <a:t>desarrolladas</a:t>
              </a:r>
            </a:p>
          </p:txBody>
        </p:sp>
        <p:sp>
          <p:nvSpPr>
            <p:cNvPr id="6277" name="191 CuadroTexto"/>
            <p:cNvSpPr txBox="1">
              <a:spLocks noChangeArrowheads="1"/>
            </p:cNvSpPr>
            <p:nvPr/>
          </p:nvSpPr>
          <p:spPr bwMode="auto">
            <a:xfrm>
              <a:off x="1571625" y="2143125"/>
              <a:ext cx="1428750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1200" b="1">
                  <a:latin typeface="Calibri" pitchFamily="34" charset="0"/>
                </a:rPr>
                <a:t>Área y ejes </a:t>
              </a:r>
            </a:p>
            <a:p>
              <a:r>
                <a:rPr lang="es-ES" sz="1200" b="1">
                  <a:latin typeface="Calibri" pitchFamily="34" charset="0"/>
                </a:rPr>
                <a:t>industriales en expansión</a:t>
              </a:r>
            </a:p>
          </p:txBody>
        </p:sp>
        <p:sp>
          <p:nvSpPr>
            <p:cNvPr id="6278" name="191 CuadroTexto"/>
            <p:cNvSpPr txBox="1">
              <a:spLocks noChangeArrowheads="1"/>
            </p:cNvSpPr>
            <p:nvPr/>
          </p:nvSpPr>
          <p:spPr bwMode="auto">
            <a:xfrm>
              <a:off x="1571604" y="2711449"/>
              <a:ext cx="142875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1200" b="1">
                  <a:latin typeface="Calibri" pitchFamily="34" charset="0"/>
                </a:rPr>
                <a:t>Área y ejes </a:t>
              </a:r>
            </a:p>
            <a:p>
              <a:r>
                <a:rPr lang="es-ES" sz="1200" b="1">
                  <a:latin typeface="Calibri" pitchFamily="34" charset="0"/>
                </a:rPr>
                <a:t>industriales en declive</a:t>
              </a:r>
            </a:p>
          </p:txBody>
        </p:sp>
        <p:sp>
          <p:nvSpPr>
            <p:cNvPr id="6279" name="191 CuadroTexto"/>
            <p:cNvSpPr txBox="1">
              <a:spLocks noChangeArrowheads="1"/>
            </p:cNvSpPr>
            <p:nvPr/>
          </p:nvSpPr>
          <p:spPr bwMode="auto">
            <a:xfrm>
              <a:off x="1571604" y="3282735"/>
              <a:ext cx="142875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1200" b="1">
                  <a:latin typeface="Calibri" pitchFamily="34" charset="0"/>
                </a:rPr>
                <a:t>Áreas de</a:t>
              </a:r>
            </a:p>
            <a:p>
              <a:r>
                <a:rPr lang="es-ES" sz="1200" b="1">
                  <a:latin typeface="Calibri" pitchFamily="34" charset="0"/>
                </a:rPr>
                <a:t>industrialización inducida</a:t>
              </a:r>
            </a:p>
          </p:txBody>
        </p:sp>
        <p:sp>
          <p:nvSpPr>
            <p:cNvPr id="6280" name="191 CuadroTexto"/>
            <p:cNvSpPr txBox="1">
              <a:spLocks noChangeArrowheads="1"/>
            </p:cNvSpPr>
            <p:nvPr/>
          </p:nvSpPr>
          <p:spPr bwMode="auto">
            <a:xfrm>
              <a:off x="1571604" y="3854239"/>
              <a:ext cx="142875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1200" b="1">
                  <a:latin typeface="Calibri" pitchFamily="34" charset="0"/>
                </a:rPr>
                <a:t>Áreas de</a:t>
              </a:r>
            </a:p>
            <a:p>
              <a:r>
                <a:rPr lang="es-ES" sz="1200" b="1">
                  <a:latin typeface="Calibri" pitchFamily="34" charset="0"/>
                </a:rPr>
                <a:t>industrialización escasa</a:t>
              </a:r>
            </a:p>
          </p:txBody>
        </p:sp>
        <p:sp>
          <p:nvSpPr>
            <p:cNvPr id="6281" name="191 CuadroTexto"/>
            <p:cNvSpPr txBox="1">
              <a:spLocks noChangeArrowheads="1"/>
            </p:cNvSpPr>
            <p:nvPr/>
          </p:nvSpPr>
          <p:spPr bwMode="auto">
            <a:xfrm>
              <a:off x="1571604" y="4538971"/>
              <a:ext cx="142875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1200" b="1">
                  <a:latin typeface="Calibri" pitchFamily="34" charset="0"/>
                </a:rPr>
                <a:t>Difusión industrial Madrid</a:t>
              </a:r>
              <a:endParaRPr lang="es-ES" sz="1200" b="1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RED DE CARRETERAS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714348" y="1428736"/>
          <a:ext cx="7643866" cy="5072098"/>
        </p:xfrm>
        <a:graphic>
          <a:graphicData uri="http://schemas.openxmlformats.org/presentationml/2006/ole">
            <p:oleObj spid="_x0000_s18434" name="Acrobat Document" r:id="rId3" imgW="11344161" imgH="8019745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260</TotalTime>
  <Words>81</Words>
  <Application>Microsoft Office PowerPoint</Application>
  <PresentationFormat>Экран (4:3)</PresentationFormat>
  <Paragraphs>23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Трек</vt:lpstr>
      <vt:lpstr>Acrobat Document</vt:lpstr>
      <vt:lpstr>GEOGRAFÍA ECONÓMICA DE ESPAÑA </vt:lpstr>
      <vt:lpstr>SECTOR PRIMARIO EN ESPAÑA</vt:lpstr>
      <vt:lpstr>AGRICULTURA Y USOS DEL SUELO</vt:lpstr>
      <vt:lpstr>MAPA DEL SECTOR AGRÍCOLA EN ESPAÑA</vt:lpstr>
      <vt:lpstr>MAPA DEL SECTOR GANADERO EN ESPAÑA </vt:lpstr>
      <vt:lpstr>MATERIAS PRIMAS Y AREAS INDUSTRIALES</vt:lpstr>
      <vt:lpstr>Слайд 7</vt:lpstr>
      <vt:lpstr>LOCALIZACIÓN INDUSTRIAL: TENDENCIAS ACTUALES</vt:lpstr>
      <vt:lpstr>RED DE CARRETERAS</vt:lpstr>
      <vt:lpstr>RED DE FERROCARRILES</vt:lpstr>
      <vt:lpstr>AEROPUERTOS DE ESPAÑA</vt:lpstr>
      <vt:lpstr>PUERTOS DE ESPAÑA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GEOGRAFÍA ECONÓMICA DE ESPAÑA </dc:title>
  <dc:creator>ADMIN</dc:creator>
  <cp:lastModifiedBy>ADMIN</cp:lastModifiedBy>
  <cp:revision>28</cp:revision>
  <dcterms:created xsi:type="dcterms:W3CDTF">2013-08-02T18:42:35Z</dcterms:created>
  <dcterms:modified xsi:type="dcterms:W3CDTF">2013-09-26T06:54:13Z</dcterms:modified>
</cp:coreProperties>
</file>