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D66314-84C1-4CD4-9C0C-2AEC490D864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0820CA-1084-4EB6-9F3D-21F36E29C6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Мовна та стильова норми наукового письма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2-3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332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Сутність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явища</a:t>
            </a:r>
            <a:r>
              <a:rPr lang="ru-RU" sz="2800" dirty="0" smtClean="0"/>
              <a:t> «</a:t>
            </a:r>
            <a:r>
              <a:rPr lang="ru-RU" sz="2800" dirty="0" err="1" smtClean="0"/>
              <a:t>стильова</a:t>
            </a:r>
            <a:r>
              <a:rPr lang="ru-RU" sz="2800" dirty="0" smtClean="0"/>
              <a:t> норма»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dirty="0" err="1" smtClean="0"/>
              <a:t>Стильова</a:t>
            </a:r>
            <a:r>
              <a:rPr lang="ru-RU" sz="4800" dirty="0" smtClean="0"/>
              <a:t> норма — </a:t>
            </a:r>
            <a:r>
              <a:rPr lang="ru-RU" sz="4800" dirty="0" err="1" smtClean="0"/>
              <a:t>це</a:t>
            </a:r>
            <a:r>
              <a:rPr lang="ru-RU" sz="4800" dirty="0" smtClean="0"/>
              <a:t> правило, яке </a:t>
            </a:r>
            <a:r>
              <a:rPr lang="ru-RU" sz="4800" dirty="0" err="1" smtClean="0"/>
              <a:t>визначає</a:t>
            </a:r>
            <a:r>
              <a:rPr lang="ru-RU" sz="4800" dirty="0" smtClean="0"/>
              <a:t> </a:t>
            </a:r>
            <a:r>
              <a:rPr lang="ru-RU" sz="4800" dirty="0" err="1" smtClean="0"/>
              <a:t>доцільність</a:t>
            </a:r>
            <a:r>
              <a:rPr lang="ru-RU" sz="4800" dirty="0" smtClean="0"/>
              <a:t> </a:t>
            </a:r>
            <a:r>
              <a:rPr lang="ru-RU" sz="4800" dirty="0" err="1" smtClean="0"/>
              <a:t>використання</a:t>
            </a:r>
            <a:r>
              <a:rPr lang="ru-RU" sz="4800" dirty="0" smtClean="0"/>
              <a:t> мовних </a:t>
            </a:r>
            <a:r>
              <a:rPr lang="ru-RU" sz="4800" dirty="0" err="1" smtClean="0"/>
              <a:t>засобів</a:t>
            </a:r>
            <a:r>
              <a:rPr lang="ru-RU" sz="4800" dirty="0" smtClean="0"/>
              <a:t> </a:t>
            </a:r>
            <a:r>
              <a:rPr lang="ru-RU" sz="4800" dirty="0" err="1" smtClean="0"/>
              <a:t>залежно</a:t>
            </a:r>
            <a:r>
              <a:rPr lang="ru-RU" sz="4800" dirty="0" smtClean="0"/>
              <a:t> </a:t>
            </a:r>
            <a:r>
              <a:rPr lang="ru-RU" sz="4800" dirty="0" err="1" smtClean="0"/>
              <a:t>від</a:t>
            </a:r>
            <a:r>
              <a:rPr lang="ru-RU" sz="4800" dirty="0" smtClean="0"/>
              <a:t> стилю </a:t>
            </a:r>
            <a:r>
              <a:rPr lang="ru-RU" sz="4800" dirty="0" err="1" smtClean="0"/>
              <a:t>мовлення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29059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Сутність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явища</a:t>
            </a:r>
            <a:r>
              <a:rPr lang="ru-RU" sz="3200" dirty="0" smtClean="0"/>
              <a:t> «</a:t>
            </a:r>
            <a:r>
              <a:rPr lang="ru-RU" sz="3200" dirty="0" err="1" smtClean="0"/>
              <a:t>стильова</a:t>
            </a:r>
            <a:r>
              <a:rPr lang="ru-RU" sz="3200" dirty="0" smtClean="0"/>
              <a:t> норма»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Порівняно</a:t>
            </a:r>
            <a:r>
              <a:rPr lang="ru-RU" sz="3600" dirty="0" smtClean="0"/>
              <a:t> з нормами  </a:t>
            </a:r>
            <a:r>
              <a:rPr lang="ru-RU" sz="3600" dirty="0" err="1" smtClean="0"/>
              <a:t>інших</a:t>
            </a:r>
            <a:r>
              <a:rPr lang="ru-RU" sz="3600" dirty="0" smtClean="0"/>
              <a:t> </a:t>
            </a:r>
            <a:r>
              <a:rPr lang="ru-RU" sz="3600" dirty="0" err="1" smtClean="0"/>
              <a:t>рівнів</a:t>
            </a:r>
            <a:r>
              <a:rPr lang="ru-RU" sz="3600" dirty="0" smtClean="0"/>
              <a:t> </a:t>
            </a:r>
            <a:r>
              <a:rPr lang="ru-RU" sz="3600" dirty="0" err="1" smtClean="0"/>
              <a:t>стильові</a:t>
            </a:r>
            <a:r>
              <a:rPr lang="ru-RU" sz="3600" dirty="0" smtClean="0"/>
              <a:t> </a:t>
            </a:r>
            <a:r>
              <a:rPr lang="ru-RU" sz="3600" dirty="0" err="1" smtClean="0"/>
              <a:t>норми</a:t>
            </a:r>
            <a:r>
              <a:rPr lang="ru-RU" sz="3600" dirty="0" smtClean="0"/>
              <a:t> </a:t>
            </a:r>
            <a:r>
              <a:rPr lang="ru-RU" sz="3600" dirty="0" err="1" smtClean="0"/>
              <a:t>найменш</a:t>
            </a:r>
            <a:r>
              <a:rPr lang="ru-RU" sz="3600" dirty="0" smtClean="0"/>
              <a:t> </a:t>
            </a:r>
            <a:r>
              <a:rPr lang="ru-RU" sz="3600" dirty="0" err="1" smtClean="0"/>
              <a:t>категоричні</a:t>
            </a:r>
            <a:r>
              <a:rPr lang="ru-RU" sz="3600" dirty="0" smtClean="0"/>
              <a:t> й </a:t>
            </a:r>
            <a:r>
              <a:rPr lang="ru-RU" sz="3600" dirty="0" err="1" smtClean="0"/>
              <a:t>найбільш</a:t>
            </a:r>
            <a:r>
              <a:rPr lang="ru-RU" sz="3600" dirty="0" smtClean="0"/>
              <a:t> </a:t>
            </a:r>
            <a:r>
              <a:rPr lang="ru-RU" sz="3600" dirty="0" err="1" smtClean="0"/>
              <a:t>ліберальні</a:t>
            </a:r>
            <a:r>
              <a:rPr lang="ru-RU" sz="3600" dirty="0" smtClean="0"/>
              <a:t>. Вони ситуативно </a:t>
            </a:r>
            <a:r>
              <a:rPr lang="ru-RU" sz="3600" dirty="0" err="1" smtClean="0"/>
              <a:t>зумовлені</a:t>
            </a:r>
            <a:r>
              <a:rPr lang="ru-RU" sz="3600" dirty="0" smtClean="0"/>
              <a:t>, </a:t>
            </a:r>
            <a:r>
              <a:rPr lang="ru-RU" sz="3600" dirty="0" err="1" smtClean="0"/>
              <a:t>залежать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тональности, умов </a:t>
            </a:r>
            <a:r>
              <a:rPr lang="ru-RU" sz="3600" dirty="0" err="1" smtClean="0"/>
              <a:t>спілкування</a:t>
            </a:r>
            <a:r>
              <a:rPr lang="ru-RU" sz="3600" dirty="0" smtClean="0"/>
              <a:t>, </a:t>
            </a:r>
            <a:r>
              <a:rPr lang="ru-RU" sz="3600" dirty="0" err="1" smtClean="0"/>
              <a:t>вимог</a:t>
            </a:r>
            <a:r>
              <a:rPr lang="ru-RU" sz="3600" dirty="0" smtClean="0"/>
              <a:t> жанру й </a:t>
            </a:r>
            <a:r>
              <a:rPr lang="ru-RU" sz="3600" dirty="0" err="1" smtClean="0"/>
              <a:t>навіть</a:t>
            </a:r>
            <a:r>
              <a:rPr lang="ru-RU" sz="3600" dirty="0" smtClean="0"/>
              <a:t> од </a:t>
            </a:r>
            <a:r>
              <a:rPr lang="ru-RU" sz="3600" dirty="0" err="1" smtClean="0"/>
              <a:t>відчуття</a:t>
            </a:r>
            <a:r>
              <a:rPr lang="ru-RU" sz="3600" dirty="0" smtClean="0"/>
              <a:t> </a:t>
            </a:r>
            <a:r>
              <a:rPr lang="ru-RU" sz="3600" dirty="0" err="1" smtClean="0"/>
              <a:t>самої</a:t>
            </a:r>
            <a:r>
              <a:rPr lang="ru-RU" sz="3600" dirty="0" smtClean="0"/>
              <a:t> </a:t>
            </a:r>
            <a:r>
              <a:rPr lang="ru-RU" sz="3600" dirty="0" err="1" smtClean="0"/>
              <a:t>норми</a:t>
            </a:r>
            <a:r>
              <a:rPr lang="ru-RU" sz="3600" dirty="0" smtClean="0"/>
              <a:t>, яке в </a:t>
            </a:r>
            <a:r>
              <a:rPr lang="ru-RU" sz="3600" dirty="0" err="1" smtClean="0"/>
              <a:t>різних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мовців</a:t>
            </a:r>
            <a:r>
              <a:rPr lang="ru-RU" sz="3600" dirty="0" smtClean="0"/>
              <a:t> </a:t>
            </a:r>
            <a:r>
              <a:rPr lang="ru-RU" sz="3600" dirty="0" err="1" smtClean="0"/>
              <a:t>буває</a:t>
            </a:r>
            <a:r>
              <a:rPr lang="ru-RU" sz="3600" dirty="0" smtClean="0"/>
              <a:t> то </a:t>
            </a:r>
            <a:r>
              <a:rPr lang="ru-RU" sz="3600" dirty="0" err="1" smtClean="0"/>
              <a:t>слабшим</a:t>
            </a:r>
            <a:r>
              <a:rPr lang="ru-RU" sz="3600" dirty="0" smtClean="0"/>
              <a:t>, то </a:t>
            </a:r>
            <a:r>
              <a:rPr lang="ru-RU" sz="3600" dirty="0" err="1" smtClean="0"/>
              <a:t>сильнішим</a:t>
            </a:r>
            <a:r>
              <a:rPr lang="ru-RU" sz="3600" dirty="0" smtClean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58706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>
                <a:solidFill>
                  <a:prstClr val="black"/>
                </a:solidFill>
              </a:rPr>
              <a:t>Сутність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явища</a:t>
            </a:r>
            <a:r>
              <a:rPr lang="ru-RU" sz="3200" dirty="0">
                <a:solidFill>
                  <a:prstClr val="black"/>
                </a:solidFill>
              </a:rPr>
              <a:t> «</a:t>
            </a:r>
            <a:r>
              <a:rPr lang="ru-RU" sz="3200" dirty="0" err="1">
                <a:solidFill>
                  <a:prstClr val="black"/>
                </a:solidFill>
              </a:rPr>
              <a:t>стильова</a:t>
            </a:r>
            <a:r>
              <a:rPr lang="ru-RU" sz="3200" dirty="0">
                <a:solidFill>
                  <a:prstClr val="black"/>
                </a:solidFill>
              </a:rPr>
              <a:t> норма»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65322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851920" y="1600200"/>
            <a:ext cx="483488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err="1" smtClean="0"/>
              <a:t>Більшість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ефектів</a:t>
            </a:r>
            <a:r>
              <a:rPr lang="ru-RU" sz="3200" dirty="0" smtClean="0"/>
              <a:t> </a:t>
            </a:r>
            <a:r>
              <a:rPr lang="ru-RU" sz="3200" dirty="0" err="1" smtClean="0"/>
              <a:t>літературного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засновані</a:t>
            </a:r>
            <a:r>
              <a:rPr lang="ru-RU" sz="3200" dirty="0" smtClean="0"/>
              <a:t> на </a:t>
            </a:r>
            <a:r>
              <a:rPr lang="ru-RU" sz="3200" dirty="0" err="1" smtClean="0"/>
              <a:t>тонкій</a:t>
            </a:r>
            <a:r>
              <a:rPr lang="ru-RU" sz="3200" dirty="0" smtClean="0"/>
              <a:t> </a:t>
            </a:r>
            <a:r>
              <a:rPr lang="ru-RU" sz="3200" dirty="0" err="1" smtClean="0"/>
              <a:t>грі</a:t>
            </a:r>
            <a:r>
              <a:rPr lang="ru-RU" sz="3200" dirty="0" smtClean="0"/>
              <a:t> стилями, і </a:t>
            </a:r>
            <a:r>
              <a:rPr lang="ru-RU" sz="3200" dirty="0" err="1" smtClean="0"/>
              <a:t>це</a:t>
            </a:r>
            <a:r>
              <a:rPr lang="ru-RU" sz="3200" dirty="0" smtClean="0"/>
              <a:t> при тому,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стильова</a:t>
            </a:r>
            <a:r>
              <a:rPr lang="ru-RU" sz="3200" dirty="0" smtClean="0"/>
              <a:t> структура — </a:t>
            </a:r>
            <a:r>
              <a:rPr lang="ru-RU" sz="3200" dirty="0" err="1" smtClean="0"/>
              <a:t>найбільш</a:t>
            </a:r>
            <a:r>
              <a:rPr lang="ru-RU" sz="3200" dirty="0" smtClean="0"/>
              <a:t> </a:t>
            </a:r>
            <a:r>
              <a:rPr lang="ru-RU" sz="3200" dirty="0" err="1" smtClean="0"/>
              <a:t>делікатний</a:t>
            </a:r>
            <a:r>
              <a:rPr lang="ru-RU" sz="3200" dirty="0" smtClean="0"/>
              <a:t> і </a:t>
            </a:r>
            <a:r>
              <a:rPr lang="ru-RU" sz="3200" dirty="0" err="1" smtClean="0"/>
              <a:t>вразливий</a:t>
            </a:r>
            <a:r>
              <a:rPr lang="ru-RU" sz="3200" dirty="0" smtClean="0"/>
              <a:t> </a:t>
            </a:r>
            <a:r>
              <a:rPr lang="ru-RU" sz="3200" dirty="0" err="1" smtClean="0"/>
              <a:t>елемент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мови</a:t>
            </a:r>
            <a:r>
              <a:rPr lang="ru-RU" sz="3200" dirty="0" smtClean="0"/>
              <a:t>.</a:t>
            </a:r>
          </a:p>
          <a:p>
            <a:pPr marL="0" indent="0" algn="r">
              <a:buNone/>
            </a:pPr>
            <a:r>
              <a:rPr lang="uk-UA" i="1" dirty="0" smtClean="0"/>
              <a:t>Л. Щерба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3790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Науковий стиль і науковий текст</a:t>
            </a:r>
            <a:endParaRPr lang="ru-RU" sz="36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dirty="0" smtClean="0"/>
              <a:t>	</a:t>
            </a:r>
            <a:r>
              <a:rPr lang="ru-RU" sz="4000" dirty="0" err="1" smtClean="0"/>
              <a:t>Досконалий</a:t>
            </a:r>
            <a:r>
              <a:rPr lang="ru-RU" sz="4000" dirty="0" smtClean="0"/>
              <a:t> </a:t>
            </a:r>
            <a:r>
              <a:rPr lang="ru-RU" sz="4000" dirty="0" err="1" smtClean="0"/>
              <a:t>науковий</a:t>
            </a:r>
            <a:r>
              <a:rPr lang="ru-RU" sz="4000" dirty="0" smtClean="0"/>
              <a:t> текст </a:t>
            </a:r>
            <a:r>
              <a:rPr lang="ru-RU" sz="4000" dirty="0" err="1" smtClean="0"/>
              <a:t>має</a:t>
            </a:r>
            <a:r>
              <a:rPr lang="ru-RU" sz="4000" dirty="0" smtClean="0"/>
              <a:t> </a:t>
            </a:r>
            <a:r>
              <a:rPr lang="ru-RU" sz="4000" dirty="0" err="1" smtClean="0"/>
              <a:t>підтримувати</a:t>
            </a:r>
            <a:r>
              <a:rPr lang="ru-RU" sz="4000" dirty="0" smtClean="0"/>
              <a:t>  </a:t>
            </a:r>
            <a:r>
              <a:rPr lang="ru-RU" sz="4000" dirty="0" err="1" smtClean="0"/>
              <a:t>увагу</a:t>
            </a:r>
            <a:r>
              <a:rPr lang="ru-RU" sz="4000" dirty="0" smtClean="0"/>
              <a:t> </a:t>
            </a:r>
            <a:r>
              <a:rPr lang="ru-RU" sz="4000" dirty="0" err="1" smtClean="0"/>
              <a:t>читача</a:t>
            </a:r>
            <a:r>
              <a:rPr lang="ru-RU" sz="4000" dirty="0" smtClean="0"/>
              <a:t>, </a:t>
            </a:r>
            <a:r>
              <a:rPr lang="ru-RU" sz="4000" dirty="0" err="1" smtClean="0"/>
              <a:t>справляти</a:t>
            </a:r>
            <a:r>
              <a:rPr lang="ru-RU" sz="4000" dirty="0" smtClean="0"/>
              <a:t> на </a:t>
            </a:r>
            <a:r>
              <a:rPr lang="ru-RU" sz="4000" dirty="0" err="1" smtClean="0"/>
              <a:t>нього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інтелектуальний</a:t>
            </a:r>
            <a:r>
              <a:rPr lang="ru-RU" sz="4000" dirty="0" smtClean="0"/>
              <a:t> </a:t>
            </a:r>
            <a:r>
              <a:rPr lang="ru-RU" sz="4000" dirty="0" err="1" smtClean="0"/>
              <a:t>вплив</a:t>
            </a:r>
            <a:r>
              <a:rPr lang="ru-RU" sz="4000" dirty="0" smtClean="0"/>
              <a:t>, </a:t>
            </a:r>
            <a:r>
              <a:rPr lang="ru-RU" sz="4000" dirty="0" err="1" smtClean="0"/>
              <a:t>викликати</a:t>
            </a:r>
            <a:r>
              <a:rPr lang="ru-RU" sz="4000" dirty="0" smtClean="0"/>
              <a:t> </a:t>
            </a:r>
            <a:r>
              <a:rPr lang="ru-RU" sz="4000" dirty="0" err="1" smtClean="0"/>
              <a:t>живий</a:t>
            </a:r>
            <a:r>
              <a:rPr lang="ru-RU" sz="4000" dirty="0" smtClean="0"/>
              <a:t> </a:t>
            </a:r>
            <a:r>
              <a:rPr lang="ru-RU" sz="4000" dirty="0" err="1" smtClean="0"/>
              <a:t>інтерес</a:t>
            </a:r>
            <a:r>
              <a:rPr lang="ru-RU" sz="4000" dirty="0" smtClean="0"/>
              <a:t>, </a:t>
            </a:r>
            <a:r>
              <a:rPr lang="ru-RU" sz="4000" dirty="0" err="1" smtClean="0"/>
              <a:t>залишати</a:t>
            </a:r>
            <a:r>
              <a:rPr lang="ru-RU" sz="4000" dirty="0" smtClean="0"/>
              <a:t> </a:t>
            </a:r>
            <a:r>
              <a:rPr lang="ru-RU" sz="4000" dirty="0" err="1" smtClean="0"/>
              <a:t>яскраві</a:t>
            </a:r>
            <a:r>
              <a:rPr lang="ru-RU" sz="4000" dirty="0" smtClean="0"/>
              <a:t> </a:t>
            </a:r>
            <a:r>
              <a:rPr lang="ru-RU" sz="4000" dirty="0" err="1" smtClean="0"/>
              <a:t>враження</a:t>
            </a:r>
            <a:r>
              <a:rPr lang="ru-RU" sz="4000" dirty="0" smtClean="0"/>
              <a:t>, </a:t>
            </a:r>
            <a:r>
              <a:rPr lang="ru-RU" sz="4000" dirty="0" err="1" smtClean="0"/>
              <a:t>переконувати</a:t>
            </a:r>
            <a:r>
              <a:rPr lang="ru-RU" sz="4000" dirty="0" smtClean="0"/>
              <a:t> в </a:t>
            </a:r>
            <a:r>
              <a:rPr lang="ru-RU" sz="4000" dirty="0" err="1" smtClean="0"/>
              <a:t>слушності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висловлених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міркувань</a:t>
            </a:r>
            <a:r>
              <a:rPr lang="ru-RU" sz="4000" dirty="0" smtClean="0"/>
              <a:t> і </a:t>
            </a:r>
            <a:r>
              <a:rPr lang="ru-RU" sz="4000" dirty="0" err="1" smtClean="0"/>
              <a:t>висновків</a:t>
            </a:r>
            <a:r>
              <a:rPr lang="ru-RU" sz="4000" dirty="0" smtClean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71329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>
                <a:solidFill>
                  <a:prstClr val="black"/>
                </a:solidFill>
              </a:rPr>
              <a:t>Науковий стиль і науковий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err="1" smtClean="0"/>
              <a:t>Виклад</a:t>
            </a:r>
            <a:r>
              <a:rPr lang="ru-RU" sz="3600" dirty="0" smtClean="0"/>
              <a:t> </a:t>
            </a:r>
            <a:r>
              <a:rPr lang="ru-RU" sz="3600" dirty="0" err="1" smtClean="0"/>
              <a:t>має</a:t>
            </a:r>
            <a:r>
              <a:rPr lang="ru-RU" sz="3600" dirty="0" smtClean="0"/>
              <a:t> </a:t>
            </a:r>
            <a:r>
              <a:rPr lang="ru-RU" sz="3600" dirty="0" err="1" smtClean="0"/>
              <a:t>вирізняти</a:t>
            </a:r>
            <a:r>
              <a:rPr lang="ru-RU" sz="3600" dirty="0" smtClean="0"/>
              <a:t> головне, </a:t>
            </a:r>
            <a:r>
              <a:rPr lang="ru-RU" sz="3600" dirty="0" err="1" smtClean="0"/>
              <a:t>підкреслювати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характерне</a:t>
            </a:r>
            <a:r>
              <a:rPr lang="ru-RU" sz="3600" dirty="0" smtClean="0"/>
              <a:t>, </a:t>
            </a:r>
            <a:r>
              <a:rPr lang="ru-RU" sz="3600" dirty="0" err="1" smtClean="0"/>
              <a:t>загострювати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потрібний</a:t>
            </a:r>
            <a:r>
              <a:rPr lang="ru-RU" sz="3600" dirty="0" smtClean="0"/>
              <a:t> ракурс </a:t>
            </a:r>
            <a:r>
              <a:rPr lang="ru-RU" sz="3600" dirty="0" err="1" smtClean="0"/>
              <a:t>явища</a:t>
            </a:r>
            <a:r>
              <a:rPr lang="ru-RU" sz="3600" dirty="0" smtClean="0"/>
              <a:t>. </a:t>
            </a:r>
            <a:r>
              <a:rPr lang="ru-RU" sz="3600" dirty="0" err="1" smtClean="0"/>
              <a:t>Тобто</a:t>
            </a:r>
            <a:r>
              <a:rPr lang="ru-RU" sz="3600" dirty="0" smtClean="0"/>
              <a:t>, </a:t>
            </a:r>
            <a:r>
              <a:rPr lang="ru-RU" sz="3600" dirty="0" err="1" smtClean="0"/>
              <a:t>науковий</a:t>
            </a:r>
            <a:r>
              <a:rPr lang="ru-RU" sz="3600" dirty="0" smtClean="0"/>
              <a:t> </a:t>
            </a:r>
            <a:r>
              <a:rPr lang="ru-RU" sz="3600" dirty="0" err="1" smtClean="0"/>
              <a:t>твір</a:t>
            </a:r>
            <a:r>
              <a:rPr lang="ru-RU" sz="3600" dirty="0" smtClean="0"/>
              <a:t> повинен бути </a:t>
            </a:r>
            <a:r>
              <a:rPr lang="ru-RU" sz="3600" dirty="0" err="1" smtClean="0"/>
              <a:t>виразним</a:t>
            </a:r>
            <a:r>
              <a:rPr lang="ru-RU" sz="3600" dirty="0" smtClean="0"/>
              <a:t>.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виразніше</a:t>
            </a:r>
            <a:r>
              <a:rPr lang="ru-RU" sz="3600" dirty="0" smtClean="0"/>
              <a:t> </a:t>
            </a:r>
            <a:r>
              <a:rPr lang="ru-RU" sz="3600" dirty="0" err="1" smtClean="0"/>
              <a:t>мовлення</a:t>
            </a:r>
            <a:r>
              <a:rPr lang="ru-RU" sz="3600" dirty="0" smtClean="0"/>
              <a:t>, то </a:t>
            </a:r>
            <a:r>
              <a:rPr lang="ru-RU" sz="3600" dirty="0" err="1" smtClean="0"/>
              <a:t>більше</a:t>
            </a:r>
            <a:r>
              <a:rPr lang="ru-RU" sz="3600" dirty="0" smtClean="0"/>
              <a:t> </a:t>
            </a:r>
            <a:r>
              <a:rPr lang="ru-RU" sz="3600" dirty="0" err="1" smtClean="0"/>
              <a:t>воно</a:t>
            </a:r>
            <a:r>
              <a:rPr lang="ru-RU" sz="3600" dirty="0" smtClean="0"/>
              <a:t> </a:t>
            </a:r>
            <a:r>
              <a:rPr lang="ru-RU" sz="3600" dirty="0" err="1" smtClean="0"/>
              <a:t>впливає</a:t>
            </a:r>
            <a:r>
              <a:rPr lang="ru-RU" sz="3600" dirty="0" smtClean="0"/>
              <a:t> на адресата.</a:t>
            </a:r>
          </a:p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Теперішній</a:t>
            </a:r>
            <a:r>
              <a:rPr lang="ru-RU" sz="3600" dirty="0" smtClean="0"/>
              <a:t> </a:t>
            </a:r>
            <a:r>
              <a:rPr lang="ru-RU" sz="3600" dirty="0" err="1" smtClean="0"/>
              <a:t>науковий</a:t>
            </a:r>
            <a:r>
              <a:rPr lang="ru-RU" sz="3600" dirty="0" smtClean="0"/>
              <a:t> стиль </a:t>
            </a:r>
            <a:r>
              <a:rPr lang="ru-RU" sz="3600" dirty="0" err="1" smtClean="0"/>
              <a:t>засвідчує</a:t>
            </a:r>
            <a:r>
              <a:rPr lang="ru-RU" sz="3600" dirty="0" smtClean="0"/>
              <a:t> </a:t>
            </a:r>
            <a:r>
              <a:rPr lang="ru-RU" sz="3600" dirty="0" err="1" smtClean="0"/>
              <a:t>певну</a:t>
            </a:r>
            <a:r>
              <a:rPr lang="ru-RU" sz="3600" dirty="0" smtClean="0"/>
              <a:t> </a:t>
            </a:r>
            <a:r>
              <a:rPr lang="ru-RU" sz="3600" dirty="0" err="1" smtClean="0"/>
              <a:t>лібералізацію</a:t>
            </a:r>
            <a:r>
              <a:rPr lang="ru-RU" sz="3600" dirty="0" smtClean="0"/>
              <a:t> мовних норм.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6436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Науковий</a:t>
            </a:r>
            <a:r>
              <a:rPr lang="ru-RU" sz="3200" dirty="0" smtClean="0"/>
              <a:t> стиль і </a:t>
            </a:r>
            <a:r>
              <a:rPr lang="ru-RU" sz="3200" dirty="0" err="1" smtClean="0"/>
              <a:t>науковий</a:t>
            </a:r>
            <a:r>
              <a:rPr lang="ru-RU" sz="3200" dirty="0" smtClean="0"/>
              <a:t> текст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Мовлення</a:t>
            </a:r>
            <a:r>
              <a:rPr lang="ru-RU" sz="3600" dirty="0" smtClean="0"/>
              <a:t> є </a:t>
            </a:r>
            <a:r>
              <a:rPr lang="ru-RU" sz="3600" dirty="0" err="1" smtClean="0"/>
              <a:t>комунікативно</a:t>
            </a:r>
            <a:r>
              <a:rPr lang="ru-RU" sz="3600" dirty="0" smtClean="0"/>
              <a:t>  </a:t>
            </a:r>
            <a:r>
              <a:rPr lang="ru-RU" sz="3600" dirty="0" err="1" smtClean="0"/>
              <a:t>досконалим</a:t>
            </a:r>
            <a:r>
              <a:rPr lang="ru-RU" sz="3600" dirty="0" smtClean="0"/>
              <a:t>,  </a:t>
            </a:r>
            <a:r>
              <a:rPr lang="ru-RU" sz="3600" dirty="0" err="1" smtClean="0"/>
              <a:t>якщо</a:t>
            </a:r>
            <a:r>
              <a:rPr lang="ru-RU" sz="3600" dirty="0" smtClean="0"/>
              <a:t>  </a:t>
            </a:r>
            <a:r>
              <a:rPr lang="ru-RU" sz="3600" dirty="0" err="1" smtClean="0"/>
              <a:t>між</a:t>
            </a:r>
            <a:r>
              <a:rPr lang="ru-RU" sz="3600" dirty="0" smtClean="0"/>
              <a:t>  </a:t>
            </a:r>
            <a:r>
              <a:rPr lang="ru-RU" sz="3600" dirty="0" err="1" smtClean="0"/>
              <a:t>задумом</a:t>
            </a:r>
            <a:r>
              <a:rPr lang="ru-RU" sz="3600" dirty="0" smtClean="0"/>
              <a:t>  автора  й  </a:t>
            </a:r>
            <a:r>
              <a:rPr lang="ru-RU" sz="3600" dirty="0" err="1" smtClean="0"/>
              <a:t>читацьким</a:t>
            </a:r>
            <a:r>
              <a:rPr lang="ru-RU" sz="3600" dirty="0" smtClean="0"/>
              <a:t>  </a:t>
            </a:r>
            <a:r>
              <a:rPr lang="ru-RU" sz="3600" dirty="0" err="1" smtClean="0"/>
              <a:t>сприйняттям</a:t>
            </a:r>
            <a:r>
              <a:rPr lang="ru-RU" sz="3600" dirty="0" smtClean="0"/>
              <a:t> </a:t>
            </a:r>
            <a:r>
              <a:rPr lang="ru-RU" sz="3600" dirty="0" err="1" smtClean="0"/>
              <a:t>виникає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відповідність</a:t>
            </a:r>
            <a:r>
              <a:rPr lang="ru-RU" sz="3600" dirty="0" smtClean="0"/>
              <a:t>. </a:t>
            </a:r>
            <a:r>
              <a:rPr lang="ru-RU" sz="3600" dirty="0" err="1" smtClean="0"/>
              <a:t>Якщо</a:t>
            </a:r>
            <a:r>
              <a:rPr lang="ru-RU" sz="3600" dirty="0" smtClean="0"/>
              <a:t> автор </a:t>
            </a:r>
            <a:r>
              <a:rPr lang="ru-RU" sz="3600" dirty="0" err="1" smtClean="0"/>
              <a:t>свідомо</a:t>
            </a:r>
            <a:r>
              <a:rPr lang="ru-RU" sz="3600" dirty="0" smtClean="0"/>
              <a:t> </a:t>
            </a:r>
            <a:r>
              <a:rPr lang="ru-RU" sz="3600" dirty="0" err="1" smtClean="0"/>
              <a:t>дбає</a:t>
            </a:r>
            <a:r>
              <a:rPr lang="ru-RU" sz="3600" dirty="0" smtClean="0"/>
              <a:t> про </a:t>
            </a:r>
            <a:r>
              <a:rPr lang="ru-RU" sz="3600" dirty="0" err="1" smtClean="0"/>
              <a:t>комунікативну</a:t>
            </a:r>
            <a:r>
              <a:rPr lang="ru-RU" sz="3600" dirty="0" smtClean="0"/>
              <a:t>  </a:t>
            </a:r>
            <a:r>
              <a:rPr lang="ru-RU" sz="3600" dirty="0" err="1" smtClean="0"/>
              <a:t>досконалість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йому</a:t>
            </a:r>
            <a:r>
              <a:rPr lang="ru-RU" sz="3600" dirty="0" smtClean="0"/>
              <a:t> </a:t>
            </a:r>
            <a:r>
              <a:rPr lang="ru-RU" sz="3600" dirty="0" err="1" smtClean="0"/>
              <a:t>легше</a:t>
            </a:r>
            <a:r>
              <a:rPr lang="ru-RU" sz="3600" dirty="0" smtClean="0"/>
              <a:t> </a:t>
            </a:r>
            <a:r>
              <a:rPr lang="ru-RU" sz="3600" dirty="0" err="1" smtClean="0"/>
              <a:t>знайти</a:t>
            </a:r>
            <a:r>
              <a:rPr lang="ru-RU" sz="3600" dirty="0" smtClean="0"/>
              <a:t> </a:t>
            </a:r>
            <a:r>
              <a:rPr lang="ru-RU" sz="3600" dirty="0" err="1" smtClean="0"/>
              <a:t>найкращу</a:t>
            </a:r>
            <a:r>
              <a:rPr lang="ru-RU" sz="3600" dirty="0" smtClean="0"/>
              <a:t> мовну форму для </a:t>
            </a:r>
            <a:r>
              <a:rPr lang="ru-RU" sz="3600" dirty="0" err="1" smtClean="0"/>
              <a:t>своїх</a:t>
            </a:r>
            <a:r>
              <a:rPr lang="ru-RU" sz="3600" dirty="0" smtClean="0"/>
              <a:t> думок і </a:t>
            </a:r>
            <a:r>
              <a:rPr lang="ru-RU" sz="3600" dirty="0" err="1" smtClean="0"/>
              <a:t>забезпечити</a:t>
            </a:r>
            <a:r>
              <a:rPr lang="ru-RU" sz="3600" dirty="0" smtClean="0"/>
              <a:t> </a:t>
            </a:r>
            <a:r>
              <a:rPr lang="ru-RU" sz="3600" dirty="0" err="1" smtClean="0"/>
              <a:t>адекватне</a:t>
            </a:r>
            <a:r>
              <a:rPr lang="ru-RU" sz="3600" dirty="0" smtClean="0"/>
              <a:t> </a:t>
            </a:r>
            <a:r>
              <a:rPr lang="ru-RU" sz="3600" dirty="0" err="1" smtClean="0"/>
              <a:t>сприйняття</a:t>
            </a:r>
            <a:r>
              <a:rPr lang="ru-RU" sz="3600" dirty="0" smtClean="0"/>
              <a:t> </a:t>
            </a:r>
            <a:r>
              <a:rPr lang="ru-RU" sz="3600" dirty="0" err="1" smtClean="0"/>
              <a:t>написаного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3114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>
                <a:solidFill>
                  <a:prstClr val="black"/>
                </a:solidFill>
              </a:rPr>
              <a:t>Науковий</a:t>
            </a:r>
            <a:r>
              <a:rPr lang="ru-RU" sz="3200" dirty="0">
                <a:solidFill>
                  <a:prstClr val="black"/>
                </a:solidFill>
              </a:rPr>
              <a:t> стиль і </a:t>
            </a:r>
            <a:r>
              <a:rPr lang="ru-RU" sz="3200" dirty="0" err="1">
                <a:solidFill>
                  <a:prstClr val="black"/>
                </a:solidFill>
              </a:rPr>
              <a:t>науковий</a:t>
            </a:r>
            <a:r>
              <a:rPr lang="ru-RU" sz="3200" dirty="0">
                <a:solidFill>
                  <a:prstClr val="black"/>
                </a:solidFill>
              </a:rPr>
              <a:t>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/>
              <a:t>Хороша </a:t>
            </a:r>
            <a:r>
              <a:rPr lang="ru-RU" sz="3600" dirty="0" err="1" smtClean="0"/>
              <a:t>мова</a:t>
            </a:r>
            <a:r>
              <a:rPr lang="ru-RU" sz="3600" dirty="0" smtClean="0"/>
              <a:t> </a:t>
            </a:r>
            <a:r>
              <a:rPr lang="ru-RU" sz="3600" dirty="0" err="1" smtClean="0"/>
              <a:t>математичної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</a:t>
            </a:r>
            <a:r>
              <a:rPr lang="ru-RU" sz="3600" dirty="0" smtClean="0"/>
              <a:t> й хороша </a:t>
            </a:r>
            <a:r>
              <a:rPr lang="ru-RU" sz="3600" dirty="0" err="1" smtClean="0"/>
              <a:t>мова</a:t>
            </a:r>
            <a:r>
              <a:rPr lang="ru-RU" sz="3600" dirty="0" smtClean="0"/>
              <a:t> </a:t>
            </a:r>
            <a:r>
              <a:rPr lang="ru-RU" sz="3600" dirty="0" err="1" smtClean="0"/>
              <a:t>літературознавчої</a:t>
            </a:r>
            <a:r>
              <a:rPr lang="ru-RU" sz="3600" dirty="0" smtClean="0"/>
              <a:t> </a:t>
            </a:r>
            <a:r>
              <a:rPr lang="ru-RU" sz="3600" dirty="0" err="1" smtClean="0"/>
              <a:t>статті</a:t>
            </a:r>
            <a:r>
              <a:rPr lang="ru-RU" sz="3600" dirty="0" smtClean="0"/>
              <a:t> —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err="1" smtClean="0"/>
              <a:t>різні</a:t>
            </a:r>
            <a:r>
              <a:rPr lang="ru-RU" sz="3600" dirty="0" smtClean="0"/>
              <a:t> </a:t>
            </a:r>
            <a:r>
              <a:rPr lang="ru-RU" sz="3600" dirty="0" err="1" smtClean="0"/>
              <a:t>хороші</a:t>
            </a:r>
            <a:r>
              <a:rPr lang="ru-RU" sz="3600" dirty="0" smtClean="0"/>
              <a:t> </a:t>
            </a:r>
            <a:r>
              <a:rPr lang="ru-RU" sz="3600" dirty="0" err="1" smtClean="0"/>
              <a:t>мови</a:t>
            </a:r>
            <a:r>
              <a:rPr lang="ru-RU" sz="3600" dirty="0" smtClean="0"/>
              <a:t>.</a:t>
            </a:r>
          </a:p>
          <a:p>
            <a:pPr marL="0" indent="0" algn="r">
              <a:buNone/>
            </a:pPr>
            <a:endParaRPr lang="uk-UA" sz="3600" dirty="0" smtClean="0"/>
          </a:p>
          <a:p>
            <a:pPr marL="0" indent="0" algn="r">
              <a:buNone/>
            </a:pPr>
            <a:r>
              <a:rPr lang="uk-UA" sz="3600" dirty="0" smtClean="0"/>
              <a:t>Д. Лихачов</a:t>
            </a:r>
            <a:endParaRPr lang="ru-RU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1844824"/>
            <a:ext cx="3168352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703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>
                <a:solidFill>
                  <a:prstClr val="black"/>
                </a:solidFill>
              </a:rPr>
              <a:t>Науковий</a:t>
            </a:r>
            <a:r>
              <a:rPr lang="ru-RU" sz="3200" dirty="0">
                <a:solidFill>
                  <a:prstClr val="black"/>
                </a:solidFill>
              </a:rPr>
              <a:t> стиль і </a:t>
            </a:r>
            <a:r>
              <a:rPr lang="ru-RU" sz="3200" dirty="0" err="1">
                <a:solidFill>
                  <a:prstClr val="black"/>
                </a:solidFill>
              </a:rPr>
              <a:t>науковий</a:t>
            </a:r>
            <a:r>
              <a:rPr lang="ru-RU" sz="3200" dirty="0">
                <a:solidFill>
                  <a:prstClr val="black"/>
                </a:solidFill>
              </a:rPr>
              <a:t> текст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273630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79912" y="1600200"/>
            <a:ext cx="4906888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err="1" smtClean="0"/>
              <a:t>Риси</a:t>
            </a:r>
            <a:r>
              <a:rPr lang="ru-RU" sz="3600" dirty="0" smtClean="0"/>
              <a:t> </a:t>
            </a:r>
            <a:r>
              <a:rPr lang="ru-RU" sz="3600" dirty="0" err="1" smtClean="0"/>
              <a:t>наукового</a:t>
            </a:r>
            <a:r>
              <a:rPr lang="ru-RU" sz="3600" dirty="0" smtClean="0"/>
              <a:t> стилю: </a:t>
            </a:r>
            <a:r>
              <a:rPr lang="ru-RU" sz="3600" dirty="0" err="1" smtClean="0"/>
              <a:t>об’єктивність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точність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насиченість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інформацією</a:t>
            </a:r>
            <a:r>
              <a:rPr lang="ru-RU" sz="3600" dirty="0" smtClean="0"/>
              <a:t> (</a:t>
            </a:r>
            <a:r>
              <a:rPr lang="ru-RU" sz="3600" dirty="0" err="1" smtClean="0"/>
              <a:t>змістовність</a:t>
            </a:r>
            <a:r>
              <a:rPr lang="ru-RU" sz="3600" dirty="0" smtClean="0"/>
              <a:t>), </a:t>
            </a:r>
            <a:r>
              <a:rPr lang="ru-RU" sz="3600" dirty="0" err="1" smtClean="0"/>
              <a:t>стислість</a:t>
            </a:r>
            <a:r>
              <a:rPr lang="ru-RU" sz="3600" dirty="0" smtClean="0"/>
              <a:t> і </a:t>
            </a:r>
          </a:p>
          <a:p>
            <a:pPr marL="0" indent="0" algn="ctr">
              <a:buNone/>
            </a:pPr>
            <a:r>
              <a:rPr lang="ru-RU" sz="3600" dirty="0" err="1" smtClean="0"/>
              <a:t>логічність</a:t>
            </a:r>
            <a:r>
              <a:rPr lang="ru-RU" sz="3600" dirty="0" smtClean="0"/>
              <a:t>.</a:t>
            </a:r>
          </a:p>
          <a:p>
            <a:pPr marL="0" indent="0" algn="r">
              <a:buNone/>
            </a:pPr>
            <a:r>
              <a:rPr lang="uk-UA" sz="3600" i="1" dirty="0" smtClean="0"/>
              <a:t>А. Коваль</a:t>
            </a:r>
            <a:endParaRPr lang="ru-RU" sz="3600" i="1" dirty="0" smtClean="0"/>
          </a:p>
          <a:p>
            <a:pPr marL="0" indent="0" algn="ctr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76719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>
                <a:solidFill>
                  <a:prstClr val="black"/>
                </a:solidFill>
              </a:rPr>
              <a:t>Науковий</a:t>
            </a:r>
            <a:r>
              <a:rPr lang="ru-RU" sz="3200" dirty="0">
                <a:solidFill>
                  <a:prstClr val="black"/>
                </a:solidFill>
              </a:rPr>
              <a:t> стиль і </a:t>
            </a:r>
            <a:r>
              <a:rPr lang="ru-RU" sz="3200" dirty="0" err="1">
                <a:solidFill>
                  <a:prstClr val="black"/>
                </a:solidFill>
              </a:rPr>
              <a:t>науковий</a:t>
            </a:r>
            <a:r>
              <a:rPr lang="ru-RU" sz="3200" dirty="0">
                <a:solidFill>
                  <a:prstClr val="black"/>
                </a:solidFill>
              </a:rPr>
              <a:t>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/>
              <a:t>Основні риси комунікативно досконалого наукового тексту: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err="1" smtClean="0"/>
              <a:t>точність</a:t>
            </a:r>
            <a:r>
              <a:rPr lang="ru-RU" sz="3600" dirty="0" smtClean="0"/>
              <a:t>, </a:t>
            </a:r>
            <a:r>
              <a:rPr lang="ru-RU" sz="3600" dirty="0" err="1" smtClean="0"/>
              <a:t>ясність</a:t>
            </a:r>
            <a:r>
              <a:rPr lang="ru-RU" sz="3600" dirty="0" smtClean="0"/>
              <a:t> і </a:t>
            </a:r>
            <a:r>
              <a:rPr lang="ru-RU" sz="3600" dirty="0" err="1" smtClean="0"/>
              <a:t>внормованість</a:t>
            </a:r>
            <a:r>
              <a:rPr lang="ru-RU" sz="3600" dirty="0" smtClean="0"/>
              <a:t> (</a:t>
            </a:r>
            <a:r>
              <a:rPr lang="ru-RU" sz="3600" dirty="0" err="1" smtClean="0"/>
              <a:t>правильність</a:t>
            </a:r>
            <a:r>
              <a:rPr lang="ru-RU" sz="3600" dirty="0" smtClean="0"/>
              <a:t>).</a:t>
            </a:r>
          </a:p>
          <a:p>
            <a:pPr marL="0" indent="0" algn="r">
              <a:buNone/>
            </a:pPr>
            <a:r>
              <a:rPr lang="uk-UA" i="1" dirty="0" smtClean="0"/>
              <a:t>Н. </a:t>
            </a:r>
            <a:r>
              <a:rPr lang="uk-UA" i="1" dirty="0" err="1" smtClean="0"/>
              <a:t>Непийвода</a:t>
            </a:r>
            <a:endParaRPr lang="ru-RU" i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24128" y="1916832"/>
            <a:ext cx="288032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317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>
                <a:solidFill>
                  <a:prstClr val="black"/>
                </a:solidFill>
              </a:rPr>
              <a:t>Науковий</a:t>
            </a:r>
            <a:r>
              <a:rPr lang="ru-RU" sz="3200" dirty="0">
                <a:solidFill>
                  <a:prstClr val="black"/>
                </a:solidFill>
              </a:rPr>
              <a:t> стиль і </a:t>
            </a:r>
            <a:r>
              <a:rPr lang="ru-RU" sz="3200" dirty="0" err="1">
                <a:solidFill>
                  <a:prstClr val="black"/>
                </a:solidFill>
              </a:rPr>
              <a:t>науковий</a:t>
            </a:r>
            <a:r>
              <a:rPr lang="ru-RU" sz="3200" dirty="0">
                <a:solidFill>
                  <a:prstClr val="black"/>
                </a:solidFill>
              </a:rPr>
              <a:t>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/>
              <a:t>	</a:t>
            </a:r>
            <a:r>
              <a:rPr lang="ru-RU" sz="4400" dirty="0" err="1" smtClean="0"/>
              <a:t>Нині</a:t>
            </a:r>
            <a:r>
              <a:rPr lang="ru-RU" sz="4400" dirty="0" smtClean="0"/>
              <a:t> </a:t>
            </a:r>
            <a:r>
              <a:rPr lang="ru-RU" sz="4400" dirty="0" err="1" smtClean="0"/>
              <a:t>прийнятними</a:t>
            </a:r>
            <a:r>
              <a:rPr lang="ru-RU" sz="4400" dirty="0" smtClean="0"/>
              <a:t> в </a:t>
            </a:r>
            <a:r>
              <a:rPr lang="ru-RU" sz="4400" dirty="0" err="1" smtClean="0"/>
              <a:t>науковому</a:t>
            </a:r>
            <a:r>
              <a:rPr lang="ru-RU" sz="4400" dirty="0" smtClean="0"/>
              <a:t> </a:t>
            </a:r>
            <a:r>
              <a:rPr lang="ru-RU" sz="4400" dirty="0" err="1" smtClean="0"/>
              <a:t>стилі</a:t>
            </a:r>
            <a:r>
              <a:rPr lang="ru-RU" sz="4400" dirty="0" smtClean="0"/>
              <a:t> </a:t>
            </a:r>
            <a:r>
              <a:rPr lang="ru-RU" sz="4400" dirty="0" err="1" smtClean="0"/>
              <a:t>стають</a:t>
            </a:r>
            <a:r>
              <a:rPr lang="ru-RU" sz="4400" dirty="0" smtClean="0"/>
              <a:t> </a:t>
            </a:r>
            <a:r>
              <a:rPr lang="ru-RU" sz="4400" dirty="0" err="1" smtClean="0"/>
              <a:t>такі</a:t>
            </a:r>
            <a:r>
              <a:rPr lang="ru-RU" sz="4400" dirty="0" smtClean="0"/>
              <a:t> </a:t>
            </a:r>
            <a:r>
              <a:rPr lang="ru-RU" sz="4400" dirty="0" err="1" smtClean="0"/>
              <a:t>комунікативні</a:t>
            </a:r>
            <a:r>
              <a:rPr lang="ru-RU" sz="4400" dirty="0" smtClean="0"/>
              <a:t> </a:t>
            </a:r>
            <a:r>
              <a:rPr lang="ru-RU" sz="4400" dirty="0" err="1" smtClean="0"/>
              <a:t>якості</a:t>
            </a:r>
            <a:r>
              <a:rPr lang="ru-RU" sz="4400" dirty="0" smtClean="0"/>
              <a:t>, як </a:t>
            </a:r>
            <a:r>
              <a:rPr lang="ru-RU" sz="4400" dirty="0" err="1" smtClean="0"/>
              <a:t>виразність</a:t>
            </a:r>
            <a:r>
              <a:rPr lang="ru-RU" sz="4400" dirty="0" smtClean="0"/>
              <a:t>, </a:t>
            </a:r>
            <a:r>
              <a:rPr lang="ru-RU" sz="4400" dirty="0" err="1" smtClean="0"/>
              <a:t>дієвість</a:t>
            </a:r>
            <a:r>
              <a:rPr lang="ru-RU" sz="4400" dirty="0" smtClean="0"/>
              <a:t>, </a:t>
            </a:r>
            <a:r>
              <a:rPr lang="ru-RU" sz="4400" dirty="0" err="1" smtClean="0"/>
              <a:t>естетичність</a:t>
            </a:r>
            <a:r>
              <a:rPr lang="ru-RU" sz="4400" dirty="0" smtClean="0"/>
              <a:t>, </a:t>
            </a:r>
            <a:r>
              <a:rPr lang="ru-RU" sz="4400" dirty="0" err="1" smtClean="0"/>
              <a:t>образність</a:t>
            </a:r>
            <a:r>
              <a:rPr lang="ru-RU" sz="4400" dirty="0" smtClean="0"/>
              <a:t>, </a:t>
            </a:r>
            <a:r>
              <a:rPr lang="ru-RU" sz="4400" dirty="0" err="1" smtClean="0"/>
              <a:t>ритмічніст</a:t>
            </a:r>
            <a:r>
              <a:rPr lang="ru-RU" sz="4000" dirty="0" err="1" smtClean="0"/>
              <a:t>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96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1. До поняття «мовна норма».</a:t>
            </a:r>
          </a:p>
          <a:p>
            <a:pPr marL="0" indent="0">
              <a:buNone/>
            </a:pPr>
            <a:r>
              <a:rPr lang="uk-UA" dirty="0" smtClean="0"/>
              <a:t>2. Сутність явища «стильова норма».</a:t>
            </a:r>
          </a:p>
          <a:p>
            <a:pPr marL="0" indent="0">
              <a:buNone/>
            </a:pPr>
            <a:r>
              <a:rPr lang="uk-UA" dirty="0" smtClean="0"/>
              <a:t>3. Науковий стиль і науковий текст.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10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1"/>
            <a:ext cx="3008313" cy="104373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 </a:t>
            </a:r>
            <a:r>
              <a:rPr lang="ru-RU" dirty="0" err="1" smtClean="0"/>
              <a:t>поняття</a:t>
            </a:r>
            <a:r>
              <a:rPr lang="ru-RU" dirty="0" smtClean="0"/>
              <a:t> «мовна норма»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57200" y="1196752"/>
            <a:ext cx="3898776" cy="492941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dirty="0" smtClean="0"/>
              <a:t>«У мовній </a:t>
            </a:r>
            <a:r>
              <a:rPr lang="ru-RU" sz="3600" dirty="0" err="1" smtClean="0"/>
              <a:t>нормі</a:t>
            </a:r>
            <a:r>
              <a:rPr lang="ru-RU" sz="3600" dirty="0" smtClean="0"/>
              <a:t> </a:t>
            </a:r>
            <a:r>
              <a:rPr lang="ru-RU" sz="3600" dirty="0" err="1" smtClean="0"/>
              <a:t>суспільний</a:t>
            </a:r>
            <a:r>
              <a:rPr lang="ru-RU" sz="3600" dirty="0" smtClean="0"/>
              <a:t> характер </a:t>
            </a:r>
            <a:r>
              <a:rPr lang="ru-RU" sz="3600" dirty="0" err="1" smtClean="0"/>
              <a:t>виявляється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ще</a:t>
            </a:r>
            <a:r>
              <a:rPr lang="ru-RU" sz="3600" dirty="0" smtClean="0"/>
              <a:t> </a:t>
            </a:r>
            <a:r>
              <a:rPr lang="ru-RU" sz="3600" dirty="0" err="1" smtClean="0"/>
              <a:t>сильніше</a:t>
            </a:r>
            <a:r>
              <a:rPr lang="ru-RU" sz="3600" dirty="0" smtClean="0"/>
              <a:t>, </a:t>
            </a:r>
            <a:r>
              <a:rPr lang="ru-RU" sz="3600" dirty="0" err="1" smtClean="0"/>
              <a:t>ніж</a:t>
            </a:r>
            <a:r>
              <a:rPr lang="ru-RU" sz="3600" dirty="0" smtClean="0"/>
              <a:t> </a:t>
            </a:r>
            <a:r>
              <a:rPr lang="ru-RU" sz="3600" dirty="0" err="1" smtClean="0"/>
              <a:t>суспільний</a:t>
            </a:r>
            <a:r>
              <a:rPr lang="ru-RU" sz="3600" dirty="0" smtClean="0"/>
              <a:t> характер </a:t>
            </a:r>
            <a:r>
              <a:rPr lang="ru-RU" sz="3600" dirty="0" err="1" smtClean="0"/>
              <a:t>мови</a:t>
            </a:r>
            <a:r>
              <a:rPr lang="ru-RU" sz="3600" dirty="0" smtClean="0"/>
              <a:t> </a:t>
            </a:r>
            <a:r>
              <a:rPr lang="ru-RU" sz="3600" dirty="0" err="1" smtClean="0"/>
              <a:t>взагалі</a:t>
            </a:r>
            <a:r>
              <a:rPr lang="ru-RU" sz="3600" dirty="0" smtClean="0"/>
              <a:t>»</a:t>
            </a:r>
          </a:p>
          <a:p>
            <a:pPr algn="r"/>
            <a:r>
              <a:rPr lang="uk-UA" sz="3600" dirty="0" smtClean="0"/>
              <a:t>М. М. </a:t>
            </a:r>
            <a:r>
              <a:rPr lang="uk-UA" sz="3600" dirty="0" err="1" smtClean="0"/>
              <a:t>Пилинський</a:t>
            </a:r>
            <a:endParaRPr lang="ru-RU" sz="3600" dirty="0" smtClean="0"/>
          </a:p>
          <a:p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1052736"/>
            <a:ext cx="328725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52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986978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До </a:t>
            </a:r>
            <a:r>
              <a:rPr lang="ru-RU" sz="3200" dirty="0" err="1" smtClean="0"/>
              <a:t>поняття</a:t>
            </a:r>
            <a:r>
              <a:rPr lang="ru-RU" sz="3200" dirty="0" smtClean="0"/>
              <a:t> «мовна норма»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/>
              <a:t>	Мовна норма, як і будь-яка норма, </a:t>
            </a:r>
            <a:r>
              <a:rPr lang="ru-RU" sz="4400" dirty="0" err="1" smtClean="0"/>
              <a:t>виникає</a:t>
            </a:r>
            <a:r>
              <a:rPr lang="ru-RU" sz="4400" dirty="0" smtClean="0"/>
              <a:t>  </a:t>
            </a:r>
            <a:r>
              <a:rPr lang="ru-RU" sz="4400" dirty="0" err="1" smtClean="0"/>
              <a:t>внаслідок</a:t>
            </a:r>
            <a:r>
              <a:rPr lang="ru-RU" sz="4400" dirty="0" smtClean="0"/>
              <a:t>  </a:t>
            </a:r>
            <a:r>
              <a:rPr lang="ru-RU" sz="4400" dirty="0" err="1" smtClean="0"/>
              <a:t>оцінки</a:t>
            </a:r>
            <a:r>
              <a:rPr lang="ru-RU" sz="4400" dirty="0" smtClean="0"/>
              <a:t>,  </a:t>
            </a:r>
            <a:r>
              <a:rPr lang="ru-RU" sz="4400" dirty="0" err="1" smtClean="0"/>
              <a:t>отже</a:t>
            </a:r>
            <a:r>
              <a:rPr lang="ru-RU" sz="4400" dirty="0" smtClean="0"/>
              <a:t>,  є  </a:t>
            </a:r>
            <a:r>
              <a:rPr lang="ru-RU" sz="4400" dirty="0" err="1" smtClean="0"/>
              <a:t>явищем</a:t>
            </a:r>
            <a:r>
              <a:rPr lang="ru-RU" sz="4400" dirty="0" smtClean="0"/>
              <a:t>  </a:t>
            </a:r>
            <a:r>
              <a:rPr lang="ru-RU" sz="4400" dirty="0" err="1" smtClean="0"/>
              <a:t>аксіологічним</a:t>
            </a:r>
            <a:r>
              <a:rPr lang="ru-RU" sz="4400" dirty="0" smtClean="0"/>
              <a:t>.  Вона  </a:t>
            </a:r>
            <a:r>
              <a:rPr lang="ru-RU" sz="4400" dirty="0" err="1" smtClean="0"/>
              <a:t>виражає</a:t>
            </a:r>
            <a:r>
              <a:rPr lang="ru-RU" sz="4400" dirty="0" smtClean="0"/>
              <a:t>  </a:t>
            </a:r>
            <a:r>
              <a:rPr lang="ru-RU" sz="4400" dirty="0" err="1" smtClean="0"/>
              <a:t>ціннісне</a:t>
            </a:r>
            <a:r>
              <a:rPr lang="ru-RU" sz="4400" dirty="0" smtClean="0"/>
              <a:t> </a:t>
            </a:r>
            <a:r>
              <a:rPr lang="ru-RU" sz="4400" dirty="0" err="1" smtClean="0"/>
              <a:t>ставлення</a:t>
            </a:r>
            <a:r>
              <a:rPr lang="ru-RU" sz="4400" dirty="0" smtClean="0"/>
              <a:t>  </a:t>
            </a:r>
            <a:r>
              <a:rPr lang="ru-RU" sz="4400" dirty="0" err="1" smtClean="0"/>
              <a:t>суспільства</a:t>
            </a:r>
            <a:r>
              <a:rPr lang="ru-RU" sz="4400" dirty="0" smtClean="0"/>
              <a:t>  до  мовних  </a:t>
            </a:r>
            <a:r>
              <a:rPr lang="ru-RU" sz="4400" dirty="0" err="1" smtClean="0"/>
              <a:t>явищ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9629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До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«мовна норма»</a:t>
            </a:r>
            <a:endParaRPr lang="ru-RU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67240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dirty="0" err="1" smtClean="0"/>
              <a:t>Неприйняття</a:t>
            </a:r>
            <a:r>
              <a:rPr lang="ru-RU" sz="3600" dirty="0" smtClean="0"/>
              <a:t> мовної </a:t>
            </a:r>
            <a:r>
              <a:rPr lang="ru-RU" sz="3600" dirty="0" err="1" smtClean="0"/>
              <a:t>норми</a:t>
            </a:r>
            <a:r>
              <a:rPr lang="ru-RU" sz="3600" dirty="0" smtClean="0"/>
              <a:t>  </a:t>
            </a:r>
            <a:r>
              <a:rPr lang="ru-RU" sz="3600" dirty="0" err="1" smtClean="0"/>
              <a:t>властиве</a:t>
            </a:r>
            <a:r>
              <a:rPr lang="ru-RU" sz="3600" dirty="0" smtClean="0"/>
              <a:t> </a:t>
            </a:r>
            <a:r>
              <a:rPr lang="ru-RU" sz="3600" dirty="0" err="1" smtClean="0"/>
              <a:t>низькому</a:t>
            </a:r>
            <a:r>
              <a:rPr lang="ru-RU" sz="3600" dirty="0" smtClean="0"/>
              <a:t> </a:t>
            </a:r>
            <a:r>
              <a:rPr lang="ru-RU" sz="3600" dirty="0" err="1" smtClean="0"/>
              <a:t>рівневі</a:t>
            </a:r>
            <a:r>
              <a:rPr lang="ru-RU" sz="3600" dirty="0" smtClean="0"/>
              <a:t> мовної </a:t>
            </a:r>
            <a:r>
              <a:rPr lang="ru-RU" sz="3600" dirty="0" err="1" smtClean="0"/>
              <a:t>свідомості</a:t>
            </a:r>
            <a:r>
              <a:rPr lang="ru-RU" sz="3600" dirty="0" smtClean="0"/>
              <a:t>, </a:t>
            </a:r>
            <a:r>
              <a:rPr lang="ru-RU" sz="3600" dirty="0" err="1" smtClean="0"/>
              <a:t>носій</a:t>
            </a:r>
            <a:r>
              <a:rPr lang="ru-RU" sz="3600" dirty="0" smtClean="0"/>
              <a:t> </a:t>
            </a:r>
            <a:r>
              <a:rPr lang="ru-RU" sz="3600" dirty="0" err="1" smtClean="0"/>
              <a:t>якого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мову</a:t>
            </a:r>
            <a:r>
              <a:rPr lang="ru-RU" sz="3600" dirty="0" smtClean="0"/>
              <a:t> не </a:t>
            </a:r>
            <a:r>
              <a:rPr lang="ru-RU" sz="3600" dirty="0" err="1" smtClean="0"/>
              <a:t>шанує</a:t>
            </a:r>
            <a:r>
              <a:rPr lang="ru-RU" sz="3600" dirty="0" smtClean="0"/>
              <a:t> й не </a:t>
            </a:r>
            <a:r>
              <a:rPr lang="ru-RU" sz="3600" dirty="0" err="1" smtClean="0"/>
              <a:t>цінує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2798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 </a:t>
            </a:r>
            <a:r>
              <a:rPr lang="ru-RU" sz="3200" dirty="0" err="1" smtClean="0"/>
              <a:t>поняття</a:t>
            </a:r>
            <a:r>
              <a:rPr lang="ru-RU" sz="3200" dirty="0" smtClean="0"/>
              <a:t> «мовна норма»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sz="3200" dirty="0" err="1" smtClean="0"/>
              <a:t>Питання</a:t>
            </a:r>
            <a:r>
              <a:rPr lang="ru-RU" sz="3200" dirty="0" smtClean="0"/>
              <a:t> нормативности не є  </a:t>
            </a:r>
            <a:r>
              <a:rPr lang="ru-RU" sz="3200" dirty="0" err="1" smtClean="0"/>
              <a:t>основними</a:t>
            </a:r>
            <a:r>
              <a:rPr lang="ru-RU" sz="3200" dirty="0" smtClean="0"/>
              <a:t>  для  </a:t>
            </a:r>
            <a:r>
              <a:rPr lang="ru-RU" sz="3200" dirty="0" err="1" smtClean="0"/>
              <a:t>мовознавства</a:t>
            </a:r>
            <a:r>
              <a:rPr lang="ru-RU" sz="3200" dirty="0" smtClean="0"/>
              <a:t>,  не  належать  до  «</a:t>
            </a:r>
            <a:r>
              <a:rPr lang="ru-RU" sz="3200" dirty="0" err="1" smtClean="0"/>
              <a:t>справді</a:t>
            </a:r>
            <a:r>
              <a:rPr lang="ru-RU" sz="3200" dirty="0" smtClean="0"/>
              <a:t>  </a:t>
            </a:r>
            <a:r>
              <a:rPr lang="ru-RU" sz="3200" dirty="0" err="1" smtClean="0"/>
              <a:t>наукового</a:t>
            </a:r>
            <a:r>
              <a:rPr lang="ru-RU" sz="3200" dirty="0" smtClean="0"/>
              <a:t>  </a:t>
            </a:r>
            <a:r>
              <a:rPr lang="ru-RU" sz="3200" dirty="0" err="1" smtClean="0"/>
              <a:t>вивчення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мови</a:t>
            </a:r>
            <a:r>
              <a:rPr lang="ru-RU" sz="3200" dirty="0" smtClean="0"/>
              <a:t>» і </a:t>
            </a:r>
            <a:r>
              <a:rPr lang="ru-RU" sz="3200" dirty="0" err="1" smtClean="0"/>
              <a:t>що</a:t>
            </a:r>
            <a:r>
              <a:rPr lang="ru-RU" sz="3200" dirty="0" smtClean="0"/>
              <a:t> люди,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обговорюють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ці</a:t>
            </a:r>
            <a:r>
              <a:rPr lang="ru-RU" sz="3200" dirty="0" smtClean="0"/>
              <a:t> </a:t>
            </a:r>
            <a:r>
              <a:rPr lang="ru-RU" sz="3200" dirty="0" err="1" smtClean="0"/>
              <a:t>питання</a:t>
            </a:r>
            <a:r>
              <a:rPr lang="ru-RU" sz="3200" dirty="0" smtClean="0"/>
              <a:t>, попросту </a:t>
            </a:r>
            <a:r>
              <a:rPr lang="ru-RU" sz="3200" dirty="0" err="1" smtClean="0"/>
              <a:t>марнують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сили</a:t>
            </a:r>
            <a:r>
              <a:rPr lang="ru-RU" sz="3200" dirty="0" smtClean="0"/>
              <a:t>.</a:t>
            </a:r>
          </a:p>
          <a:p>
            <a:pPr marL="0" indent="0" algn="r">
              <a:buNone/>
            </a:pPr>
            <a:r>
              <a:rPr lang="uk-UA" sz="3200" dirty="0" smtClean="0"/>
              <a:t>Л. </a:t>
            </a:r>
            <a:r>
              <a:rPr lang="uk-UA" sz="3200" dirty="0" err="1" smtClean="0"/>
              <a:t>Блумфілд</a:t>
            </a:r>
            <a:endParaRPr lang="ru-R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07634" y="1844824"/>
            <a:ext cx="3036773" cy="286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00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«мовна норма»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Фіксуючи</a:t>
            </a:r>
            <a:r>
              <a:rPr lang="ru-RU" sz="3600" dirty="0" smtClean="0"/>
              <a:t>  й  </a:t>
            </a:r>
            <a:r>
              <a:rPr lang="ru-RU" sz="3600" dirty="0" err="1" smtClean="0"/>
              <a:t>виправляючи</a:t>
            </a:r>
            <a:r>
              <a:rPr lang="ru-RU" sz="3600" dirty="0" smtClean="0"/>
              <a:t>  </a:t>
            </a:r>
            <a:r>
              <a:rPr lang="ru-RU" sz="3600" dirty="0" err="1" smtClean="0"/>
              <a:t>типові</a:t>
            </a:r>
            <a:r>
              <a:rPr lang="ru-RU" sz="3600" dirty="0" smtClean="0"/>
              <a:t>  </a:t>
            </a:r>
            <a:r>
              <a:rPr lang="ru-RU" sz="3600" dirty="0" err="1" smtClean="0"/>
              <a:t>помилки</a:t>
            </a:r>
            <a:r>
              <a:rPr lang="ru-RU" sz="3600" dirty="0" smtClean="0"/>
              <a:t>,  </a:t>
            </a:r>
            <a:r>
              <a:rPr lang="ru-RU" sz="3600" b="1" i="1" dirty="0" smtClean="0"/>
              <a:t>мовна  критика</a:t>
            </a:r>
            <a:r>
              <a:rPr lang="ru-RU" sz="3600" dirty="0" smtClean="0"/>
              <a:t>  проводить </a:t>
            </a:r>
            <a:r>
              <a:rPr lang="ru-RU" sz="3600" dirty="0" err="1" smtClean="0"/>
              <a:t>своєрідну</a:t>
            </a:r>
            <a:r>
              <a:rPr lang="ru-RU" sz="3600" dirty="0" smtClean="0"/>
              <a:t> </a:t>
            </a:r>
            <a:r>
              <a:rPr lang="ru-RU" sz="3600" dirty="0" err="1" smtClean="0"/>
              <a:t>гігієну</a:t>
            </a:r>
            <a:r>
              <a:rPr lang="ru-RU" sz="3600" dirty="0" smtClean="0"/>
              <a:t> </a:t>
            </a:r>
            <a:r>
              <a:rPr lang="ru-RU" sz="3600" dirty="0" err="1" smtClean="0"/>
              <a:t>публічного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літературного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мовлення</a:t>
            </a:r>
            <a:r>
              <a:rPr lang="ru-RU" sz="3600" dirty="0" smtClean="0"/>
              <a:t>. Мовна критика </a:t>
            </a:r>
            <a:r>
              <a:rPr lang="ru-RU" sz="3600" dirty="0" err="1" smtClean="0"/>
              <a:t>відповідає</a:t>
            </a:r>
            <a:r>
              <a:rPr lang="ru-RU" sz="3600" dirty="0" smtClean="0"/>
              <a:t> за </a:t>
            </a:r>
            <a:r>
              <a:rPr lang="ru-RU" sz="3600" b="1" dirty="0" err="1" smtClean="0"/>
              <a:t>точність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висловлювання</a:t>
            </a:r>
            <a:r>
              <a:rPr lang="ru-RU" sz="3600" dirty="0" smtClean="0"/>
              <a:t>. А як </a:t>
            </a:r>
            <a:r>
              <a:rPr lang="ru-RU" sz="3600" dirty="0" err="1" smtClean="0"/>
              <a:t>щодо</a:t>
            </a:r>
            <a:r>
              <a:rPr lang="ru-RU" sz="3600" dirty="0" smtClean="0"/>
              <a:t> </a:t>
            </a:r>
            <a:r>
              <a:rPr lang="ru-RU" sz="3600" dirty="0" err="1" smtClean="0"/>
              <a:t>інших</a:t>
            </a:r>
            <a:r>
              <a:rPr lang="ru-RU" sz="3600" dirty="0" smtClean="0"/>
              <a:t> </a:t>
            </a:r>
            <a:r>
              <a:rPr lang="ru-RU" sz="3600" dirty="0" err="1" smtClean="0"/>
              <a:t>комунікативних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якостей</a:t>
            </a:r>
            <a:r>
              <a:rPr lang="ru-RU" sz="3600" dirty="0" smtClean="0"/>
              <a:t> </a:t>
            </a:r>
            <a:r>
              <a:rPr lang="ru-RU" sz="3600" dirty="0" err="1" smtClean="0"/>
              <a:t>мовлення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5639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 </a:t>
            </a:r>
            <a:r>
              <a:rPr lang="ru-RU" sz="3200" dirty="0" err="1" smtClean="0"/>
              <a:t>поняття</a:t>
            </a:r>
            <a:r>
              <a:rPr lang="ru-RU" sz="3200" dirty="0" smtClean="0"/>
              <a:t> «мовна норма»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Три </a:t>
            </a:r>
            <a:r>
              <a:rPr lang="ru-RU" sz="5400" dirty="0" err="1" smtClean="0"/>
              <a:t>важливі</a:t>
            </a:r>
            <a:r>
              <a:rPr lang="ru-RU" sz="5400" dirty="0" smtClean="0"/>
              <a:t> </a:t>
            </a:r>
            <a:r>
              <a:rPr lang="ru-RU" sz="5400" dirty="0" err="1" smtClean="0"/>
              <a:t>риси</a:t>
            </a:r>
            <a:r>
              <a:rPr lang="ru-RU" sz="5400" dirty="0" smtClean="0"/>
              <a:t> мовної </a:t>
            </a:r>
            <a:r>
              <a:rPr lang="ru-RU" sz="5400" dirty="0" err="1" smtClean="0"/>
              <a:t>норми</a:t>
            </a:r>
            <a:r>
              <a:rPr lang="ru-RU" sz="5400" dirty="0" smtClean="0"/>
              <a:t> — </a:t>
            </a:r>
            <a:r>
              <a:rPr lang="ru-RU" sz="5400" dirty="0" err="1" smtClean="0"/>
              <a:t>вибірковість</a:t>
            </a:r>
            <a:r>
              <a:rPr lang="ru-RU" sz="5400" dirty="0" smtClean="0"/>
              <a:t>,  </a:t>
            </a:r>
          </a:p>
          <a:p>
            <a:pPr marL="0" indent="0" algn="ctr">
              <a:buNone/>
            </a:pPr>
            <a:r>
              <a:rPr lang="ru-RU" sz="5400" dirty="0" smtClean="0"/>
              <a:t>оцінність  і  </a:t>
            </a:r>
          </a:p>
          <a:p>
            <a:pPr marL="0" indent="0" algn="ctr">
              <a:buNone/>
            </a:pPr>
            <a:r>
              <a:rPr lang="ru-RU" sz="5400" dirty="0" err="1" smtClean="0"/>
              <a:t>обов’язковість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9381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До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«мовна норма»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395536" y="1844824"/>
            <a:ext cx="5256584" cy="43533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/>
              <a:t>Мовний стиль —</a:t>
            </a:r>
          </a:p>
          <a:p>
            <a:pPr marL="0" indent="0" algn="just">
              <a:buNone/>
            </a:pPr>
            <a:r>
              <a:rPr lang="ru-RU" sz="4000" dirty="0" smtClean="0"/>
              <a:t>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сукупність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засобів</a:t>
            </a:r>
            <a:r>
              <a:rPr lang="ru-RU" sz="4000" dirty="0" smtClean="0"/>
              <a:t>, </a:t>
            </a:r>
            <a:r>
              <a:rPr lang="ru-RU" sz="4000" dirty="0" err="1" smtClean="0"/>
              <a:t>відбір</a:t>
            </a:r>
            <a:r>
              <a:rPr lang="ru-RU" sz="4000" dirty="0" smtClean="0"/>
              <a:t> </a:t>
            </a:r>
            <a:r>
              <a:rPr lang="ru-RU" sz="4000" dirty="0" err="1" smtClean="0"/>
              <a:t>яких</a:t>
            </a:r>
            <a:r>
              <a:rPr lang="ru-RU" sz="4000" dirty="0" smtClean="0"/>
              <a:t> </a:t>
            </a:r>
            <a:r>
              <a:rPr lang="ru-RU" sz="4000" dirty="0" err="1" smtClean="0"/>
              <a:t>зумовлений</a:t>
            </a:r>
            <a:r>
              <a:rPr lang="ru-RU" sz="4000" dirty="0" smtClean="0"/>
              <a:t> </a:t>
            </a:r>
            <a:r>
              <a:rPr lang="ru-RU" sz="4000" dirty="0" err="1" smtClean="0"/>
              <a:t>змістом</a:t>
            </a:r>
            <a:r>
              <a:rPr lang="ru-RU" sz="4000" dirty="0" smtClean="0"/>
              <a:t>, метою та сферою </a:t>
            </a:r>
            <a:r>
              <a:rPr lang="ru-RU" sz="4000" dirty="0" err="1" smtClean="0"/>
              <a:t>мовлення</a:t>
            </a:r>
            <a:r>
              <a:rPr lang="ru-RU" sz="4000" dirty="0"/>
              <a:t>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2060848"/>
            <a:ext cx="259228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 flipV="1">
            <a:off x="457200" y="1484784"/>
            <a:ext cx="4040188" cy="5032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1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299</Words>
  <Application>Microsoft Office PowerPoint</Application>
  <PresentationFormat>Экран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Мовна та стильова норми наукового письма</vt:lpstr>
      <vt:lpstr>зміст</vt:lpstr>
      <vt:lpstr>До поняття «мовна норма»</vt:lpstr>
      <vt:lpstr>До поняття «мовна норма»</vt:lpstr>
      <vt:lpstr>До поняття «мовна норма»</vt:lpstr>
      <vt:lpstr>До поняття «мовна норма»</vt:lpstr>
      <vt:lpstr>До поняття «мовна норма»</vt:lpstr>
      <vt:lpstr>До поняття «мовна норма»</vt:lpstr>
      <vt:lpstr>До поняття «мовна норма»</vt:lpstr>
      <vt:lpstr>Сутність явища «стильова норма»</vt:lpstr>
      <vt:lpstr>Сутність явища «стильова норма»</vt:lpstr>
      <vt:lpstr>Сутність явища «стильова норма»</vt:lpstr>
      <vt:lpstr>Науковий стиль і науковий текст</vt:lpstr>
      <vt:lpstr>Науковий стиль і науковий текст</vt:lpstr>
      <vt:lpstr>Науковий стиль і науковий текст</vt:lpstr>
      <vt:lpstr>Науковий стиль і науковий текст</vt:lpstr>
      <vt:lpstr>Науковий стиль і науковий текст</vt:lpstr>
      <vt:lpstr>Науковий стиль і науковий текст</vt:lpstr>
      <vt:lpstr>Науковий стиль і науковий текст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Мовна та стильова норми наукового письма</dc:title>
  <dc:creator>Павел</dc:creator>
  <cp:lastModifiedBy>Павел</cp:lastModifiedBy>
  <cp:revision>10</cp:revision>
  <dcterms:created xsi:type="dcterms:W3CDTF">2020-10-27T18:40:58Z</dcterms:created>
  <dcterms:modified xsi:type="dcterms:W3CDTF">2020-10-28T14:00:50Z</dcterms:modified>
</cp:coreProperties>
</file>