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8" r:id="rId7"/>
    <p:sldId id="269" r:id="rId8"/>
    <p:sldId id="258" r:id="rId9"/>
    <p:sldId id="25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D566-1163-428A-A87F-1906B1AE385B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F870-734F-4CEE-B025-8BEBB0E44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D566-1163-428A-A87F-1906B1AE385B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F870-734F-4CEE-B025-8BEBB0E44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731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D566-1163-428A-A87F-1906B1AE385B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F870-734F-4CEE-B025-8BEBB0E44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74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D566-1163-428A-A87F-1906B1AE385B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F870-734F-4CEE-B025-8BEBB0E44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189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D566-1163-428A-A87F-1906B1AE385B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F870-734F-4CEE-B025-8BEBB0E44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112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D566-1163-428A-A87F-1906B1AE385B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F870-734F-4CEE-B025-8BEBB0E44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519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D566-1163-428A-A87F-1906B1AE385B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F870-734F-4CEE-B025-8BEBB0E44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786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D566-1163-428A-A87F-1906B1AE385B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F870-734F-4CEE-B025-8BEBB0E44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642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D566-1163-428A-A87F-1906B1AE385B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F870-734F-4CEE-B025-8BEBB0E44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567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D566-1163-428A-A87F-1906B1AE385B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F870-734F-4CEE-B025-8BEBB0E44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41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D566-1163-428A-A87F-1906B1AE385B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F870-734F-4CEE-B025-8BEBB0E44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198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3D566-1163-428A-A87F-1906B1AE385B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CF870-734F-4CEE-B025-8BEBB0E44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48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82752"/>
            <a:ext cx="9144000" cy="2827211"/>
          </a:xfrm>
        </p:spPr>
        <p:txBody>
          <a:bodyPr>
            <a:normAutofit/>
          </a:bodyPr>
          <a:lstStyle/>
          <a:p>
            <a:r>
              <a:rPr lang="uk-UA" sz="4400" dirty="0" smtClean="0"/>
              <a:t>ЛЕКЦІЯ</a:t>
            </a:r>
            <a:br>
              <a:rPr lang="uk-UA" sz="4400" dirty="0" smtClean="0"/>
            </a:br>
            <a:r>
              <a:rPr lang="uk-UA" sz="4400" dirty="0" smtClean="0"/>
              <a:t> </a:t>
            </a:r>
            <a:br>
              <a:rPr lang="uk-UA" sz="4400" dirty="0" smtClean="0"/>
            </a:br>
            <a:r>
              <a:rPr lang="uk-UA" sz="4400" dirty="0" smtClean="0"/>
              <a:t>на тему </a:t>
            </a:r>
            <a:br>
              <a:rPr lang="uk-UA" sz="4400" dirty="0" smtClean="0"/>
            </a:br>
            <a:r>
              <a:rPr lang="uk-UA" sz="4400" dirty="0" smtClean="0"/>
              <a:t>«Електрохімічна корозія металів»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 smtClean="0"/>
          </a:p>
          <a:p>
            <a:r>
              <a:rPr lang="uk-UA" b="1" dirty="0" smtClean="0">
                <a:solidFill>
                  <a:srgbClr val="FF0000"/>
                </a:solidFill>
              </a:rPr>
              <a:t>Ілюстративні матеріали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60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24256"/>
            <a:ext cx="10515600" cy="5652707"/>
          </a:xfrm>
        </p:spPr>
        <p:txBody>
          <a:bodyPr>
            <a:normAutofit/>
          </a:bodyPr>
          <a:lstStyle/>
          <a:p>
            <a:pPr marL="0" indent="536575" algn="just">
              <a:buNone/>
            </a:pPr>
            <a:r>
              <a:rPr lang="uk-UA" dirty="0" smtClean="0"/>
              <a:t>Першопричина електрохімічної корозії – термодинамічна нестійкість металу в даних корозійних умовах.</a:t>
            </a:r>
          </a:p>
          <a:p>
            <a:pPr marL="0" indent="536575" algn="just">
              <a:buNone/>
            </a:pPr>
            <a:r>
              <a:rPr lang="uk-UA" dirty="0" smtClean="0">
                <a:solidFill>
                  <a:srgbClr val="FF0000"/>
                </a:solidFill>
              </a:rPr>
              <a:t>Приклади електрохімічної корозії металів:</a:t>
            </a:r>
          </a:p>
          <a:p>
            <a:pPr algn="just">
              <a:buFontTx/>
              <a:buChar char="-"/>
            </a:pPr>
            <a:r>
              <a:rPr lang="uk-UA" dirty="0" smtClean="0"/>
              <a:t>іржавіння різних металічних виробів і конструкцій в атмосфері;</a:t>
            </a:r>
          </a:p>
          <a:p>
            <a:pPr algn="just">
              <a:buFontTx/>
              <a:buChar char="-"/>
            </a:pPr>
            <a:r>
              <a:rPr lang="uk-UA" dirty="0" smtClean="0"/>
              <a:t>корозія металічної обшивки судів в річковій і морській воді;</a:t>
            </a:r>
          </a:p>
          <a:p>
            <a:pPr algn="just">
              <a:buFontTx/>
              <a:buChar char="-"/>
            </a:pPr>
            <a:r>
              <a:rPr lang="uk-UA" dirty="0" smtClean="0"/>
              <a:t>іржавіння  сталевих гідроспоруд , сталевих трубопроводів в землі;</a:t>
            </a:r>
          </a:p>
          <a:p>
            <a:pPr algn="just">
              <a:buFontTx/>
              <a:buChar char="-"/>
            </a:pPr>
            <a:r>
              <a:rPr lang="uk-UA" dirty="0" err="1" smtClean="0"/>
              <a:t>ємностей</a:t>
            </a:r>
            <a:r>
              <a:rPr lang="uk-UA" dirty="0" smtClean="0"/>
              <a:t> і апаратів з розчинами кислот, солей і лугів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Химическая и электрохимическая коррозия – полное описание явления + Виде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159" y="4052317"/>
            <a:ext cx="3148457" cy="228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оррозия металлов | Обучон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759" y="4052317"/>
            <a:ext cx="3383729" cy="228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747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3816" y="447929"/>
            <a:ext cx="10515600" cy="4351338"/>
          </a:xfrm>
        </p:spPr>
        <p:txBody>
          <a:bodyPr/>
          <a:lstStyle/>
          <a:p>
            <a:pPr marL="0" indent="450850" algn="just">
              <a:buNone/>
            </a:pPr>
            <a:r>
              <a:rPr lang="ru-RU" dirty="0" err="1" smtClean="0"/>
              <a:t>Катастрофічна</a:t>
            </a:r>
            <a:r>
              <a:rPr lang="ru-RU" dirty="0" smtClean="0"/>
              <a:t> </a:t>
            </a:r>
            <a:r>
              <a:rPr lang="ru-RU" dirty="0" err="1" smtClean="0"/>
              <a:t>ситуація</a:t>
            </a:r>
            <a:r>
              <a:rPr lang="ru-RU" dirty="0" smtClean="0"/>
              <a:t> </a:t>
            </a:r>
            <a:r>
              <a:rPr lang="ru-RU" dirty="0" err="1" smtClean="0"/>
              <a:t>склалася</a:t>
            </a:r>
            <a:r>
              <a:rPr lang="ru-RU" dirty="0" smtClean="0"/>
              <a:t> в 1967 </a:t>
            </a:r>
            <a:r>
              <a:rPr lang="ru-RU" dirty="0" err="1" smtClean="0"/>
              <a:t>році</a:t>
            </a:r>
            <a:r>
              <a:rPr lang="ru-RU" dirty="0" smtClean="0"/>
              <a:t> з рудовозом «</a:t>
            </a:r>
            <a:r>
              <a:rPr lang="ru-RU" dirty="0" err="1" smtClean="0"/>
              <a:t>Анатіна</a:t>
            </a:r>
            <a:r>
              <a:rPr lang="ru-RU" dirty="0" smtClean="0"/>
              <a:t>», коли </a:t>
            </a:r>
            <a:r>
              <a:rPr lang="ru-RU" dirty="0" err="1" smtClean="0"/>
              <a:t>морська</a:t>
            </a:r>
            <a:r>
              <a:rPr lang="ru-RU" dirty="0" smtClean="0"/>
              <a:t> вода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високих</a:t>
            </a:r>
            <a:r>
              <a:rPr lang="ru-RU" dirty="0" smtClean="0"/>
              <a:t> </a:t>
            </a:r>
            <a:r>
              <a:rPr lang="ru-RU" dirty="0" err="1" smtClean="0"/>
              <a:t>штормових</a:t>
            </a:r>
            <a:r>
              <a:rPr lang="ru-RU" dirty="0" smtClean="0"/>
              <a:t> </a:t>
            </a:r>
            <a:r>
              <a:rPr lang="ru-RU" dirty="0" err="1" smtClean="0"/>
              <a:t>хвиль</a:t>
            </a:r>
            <a:r>
              <a:rPr lang="ru-RU" dirty="0" smtClean="0"/>
              <a:t> </a:t>
            </a:r>
            <a:r>
              <a:rPr lang="ru-RU" dirty="0" err="1" smtClean="0"/>
              <a:t>потрапила</a:t>
            </a:r>
            <a:r>
              <a:rPr lang="ru-RU" dirty="0" smtClean="0"/>
              <a:t> в </a:t>
            </a:r>
            <a:r>
              <a:rPr lang="ru-RU" dirty="0" err="1" smtClean="0"/>
              <a:t>трюми</a:t>
            </a:r>
            <a:r>
              <a:rPr lang="ru-RU" dirty="0" smtClean="0"/>
              <a:t> корабля. </a:t>
            </a:r>
            <a:r>
              <a:rPr lang="ru-RU" dirty="0" err="1" smtClean="0"/>
              <a:t>Мідні</a:t>
            </a:r>
            <a:r>
              <a:rPr lang="ru-RU" dirty="0" smtClean="0"/>
              <a:t> </a:t>
            </a:r>
            <a:r>
              <a:rPr lang="ru-RU" dirty="0" err="1" smtClean="0"/>
              <a:t>конструкції</a:t>
            </a:r>
            <a:r>
              <a:rPr lang="ru-RU" dirty="0" smtClean="0"/>
              <a:t> у </a:t>
            </a:r>
            <a:r>
              <a:rPr lang="ru-RU" dirty="0" err="1" smtClean="0"/>
              <a:t>внутрішній</a:t>
            </a:r>
            <a:r>
              <a:rPr lang="ru-RU" dirty="0" smtClean="0"/>
              <a:t> </a:t>
            </a:r>
            <a:r>
              <a:rPr lang="ru-RU" dirty="0" err="1" smtClean="0"/>
              <a:t>обробці</a:t>
            </a:r>
            <a:r>
              <a:rPr lang="ru-RU" dirty="0" smtClean="0"/>
              <a:t> </a:t>
            </a:r>
            <a:r>
              <a:rPr lang="ru-RU" dirty="0" err="1" smtClean="0"/>
              <a:t>трюмів</a:t>
            </a:r>
            <a:r>
              <a:rPr lang="ru-RU" dirty="0" smtClean="0"/>
              <a:t> і </a:t>
            </a:r>
            <a:r>
              <a:rPr lang="ru-RU" dirty="0" err="1" smtClean="0"/>
              <a:t>сталевий</a:t>
            </a:r>
            <a:r>
              <a:rPr lang="ru-RU" dirty="0" smtClean="0"/>
              <a:t> корпус </a:t>
            </a:r>
            <a:r>
              <a:rPr lang="ru-RU" dirty="0" err="1" smtClean="0"/>
              <a:t>сприяли</a:t>
            </a:r>
            <a:r>
              <a:rPr lang="ru-RU" dirty="0" smtClean="0"/>
              <a:t> </a:t>
            </a:r>
            <a:r>
              <a:rPr lang="ru-RU" dirty="0" err="1" smtClean="0"/>
              <a:t>створенню</a:t>
            </a:r>
            <a:r>
              <a:rPr lang="ru-RU" dirty="0" smtClean="0"/>
              <a:t> </a:t>
            </a:r>
            <a:r>
              <a:rPr lang="ru-RU" dirty="0" err="1" smtClean="0"/>
              <a:t>корозійного</a:t>
            </a:r>
            <a:r>
              <a:rPr lang="ru-RU" dirty="0" smtClean="0"/>
              <a:t> </a:t>
            </a:r>
            <a:r>
              <a:rPr lang="ru-RU" dirty="0" err="1" smtClean="0"/>
              <a:t>елемента</a:t>
            </a:r>
            <a:r>
              <a:rPr lang="ru-RU" dirty="0" smtClean="0"/>
              <a:t> в </a:t>
            </a:r>
            <a:r>
              <a:rPr lang="ru-RU" dirty="0" err="1" smtClean="0"/>
              <a:t>електроліті</a:t>
            </a:r>
            <a:r>
              <a:rPr lang="ru-RU" dirty="0" smtClean="0"/>
              <a:t> з </a:t>
            </a:r>
            <a:r>
              <a:rPr lang="ru-RU" dirty="0" err="1" smtClean="0"/>
              <a:t>морської</a:t>
            </a:r>
            <a:r>
              <a:rPr lang="ru-RU" dirty="0" smtClean="0"/>
              <a:t> води. </a:t>
            </a:r>
            <a:r>
              <a:rPr lang="ru-RU" dirty="0" err="1" smtClean="0"/>
              <a:t>Швидкоплинна</a:t>
            </a:r>
            <a:r>
              <a:rPr lang="ru-RU" dirty="0" smtClean="0"/>
              <a:t> </a:t>
            </a:r>
            <a:r>
              <a:rPr lang="ru-RU" dirty="0" err="1" smtClean="0"/>
              <a:t>електрохімічна</a:t>
            </a:r>
            <a:r>
              <a:rPr lang="ru-RU" dirty="0" smtClean="0"/>
              <a:t> </a:t>
            </a:r>
            <a:r>
              <a:rPr lang="ru-RU" dirty="0" err="1" smtClean="0"/>
              <a:t>корозія</a:t>
            </a:r>
            <a:r>
              <a:rPr lang="ru-RU" dirty="0" smtClean="0"/>
              <a:t> </a:t>
            </a:r>
            <a:r>
              <a:rPr lang="ru-RU" dirty="0" err="1" smtClean="0"/>
              <a:t>викликала</a:t>
            </a:r>
            <a:r>
              <a:rPr lang="ru-RU" dirty="0" smtClean="0"/>
              <a:t> </a:t>
            </a:r>
            <a:r>
              <a:rPr lang="ru-RU" dirty="0" err="1" smtClean="0"/>
              <a:t>розм'якшення</a:t>
            </a:r>
            <a:r>
              <a:rPr lang="ru-RU" dirty="0" smtClean="0"/>
              <a:t> корпусу судна і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аварійної</a:t>
            </a:r>
            <a:r>
              <a:rPr lang="ru-RU" dirty="0" smtClean="0"/>
              <a:t> </a:t>
            </a:r>
            <a:r>
              <a:rPr lang="ru-RU" dirty="0" err="1" smtClean="0"/>
              <a:t>ситуації</a:t>
            </a:r>
            <a:r>
              <a:rPr lang="ru-RU" dirty="0" smtClean="0"/>
              <a:t>, аж до </a:t>
            </a:r>
            <a:r>
              <a:rPr lang="ru-RU" dirty="0" err="1" smtClean="0"/>
              <a:t>евакуації</a:t>
            </a:r>
            <a:r>
              <a:rPr lang="ru-RU" dirty="0" smtClean="0"/>
              <a:t> </a:t>
            </a:r>
            <a:r>
              <a:rPr lang="ru-RU" dirty="0" err="1" smtClean="0"/>
              <a:t>команди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Корозія металів і методи захист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495" y="3610864"/>
            <a:ext cx="6312698" cy="285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82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1812" y="1269174"/>
            <a:ext cx="6673240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9978" y="219456"/>
            <a:ext cx="7847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Розподіл зарядів і змінення потенціалу в подвійному електричному шарі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6736" y="5620512"/>
            <a:ext cx="10034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а – по </a:t>
            </a:r>
            <a:r>
              <a:rPr lang="uk-UA" sz="2000" dirty="0" err="1" smtClean="0"/>
              <a:t>Гельмгольцу</a:t>
            </a:r>
            <a:r>
              <a:rPr lang="uk-UA" sz="2000" dirty="0" smtClean="0"/>
              <a:t> (щільна частина ДЕШ);       б – по </a:t>
            </a:r>
            <a:r>
              <a:rPr lang="uk-UA" sz="2000" dirty="0" err="1" smtClean="0"/>
              <a:t>Гуі</a:t>
            </a:r>
            <a:r>
              <a:rPr lang="uk-UA" sz="2000" dirty="0" smtClean="0"/>
              <a:t> і </a:t>
            </a:r>
            <a:r>
              <a:rPr lang="uk-UA" sz="2000" dirty="0" err="1" smtClean="0"/>
              <a:t>Чапмену</a:t>
            </a:r>
            <a:r>
              <a:rPr lang="uk-UA" sz="2000" dirty="0" smtClean="0"/>
              <a:t> (дифузна частина ДЕШ);</a:t>
            </a:r>
          </a:p>
          <a:p>
            <a:r>
              <a:rPr lang="uk-UA" sz="2000" dirty="0" smtClean="0"/>
              <a:t>                                                       в – по </a:t>
            </a:r>
            <a:r>
              <a:rPr lang="uk-UA" sz="2000" dirty="0" err="1" smtClean="0"/>
              <a:t>Штерну</a:t>
            </a:r>
            <a:r>
              <a:rPr lang="uk-UA" sz="2000" dirty="0" smtClean="0"/>
              <a:t> (при адсорбції іонів) 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9967" y="1269174"/>
            <a:ext cx="2491650" cy="393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22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Ємність подвійного електричного шару: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3389" y="1690688"/>
            <a:ext cx="4220550" cy="9899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19200" y="2828836"/>
            <a:ext cx="9668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u="none" strike="noStrike" baseline="0" dirty="0" smtClean="0">
                <a:latin typeface="TimesNewRomanPSMT"/>
              </a:rPr>
              <a:t>де </a:t>
            </a:r>
            <a:r>
              <a:rPr lang="ru-RU" b="0" i="1" u="none" strike="noStrike" baseline="0" dirty="0" smtClean="0">
                <a:latin typeface="TimesNewRomanPS-ItalicMT"/>
              </a:rPr>
              <a:t>D </a:t>
            </a:r>
            <a:r>
              <a:rPr lang="ru-RU" b="0" i="0" u="none" strike="noStrike" baseline="0" dirty="0" smtClean="0">
                <a:latin typeface="TimesNewRomanPSMT"/>
              </a:rPr>
              <a:t>– </a:t>
            </a:r>
            <a:r>
              <a:rPr lang="ru-RU" b="0" i="0" u="none" strike="noStrike" baseline="0" dirty="0" err="1" smtClean="0">
                <a:latin typeface="TimesNewRomanPSMT"/>
              </a:rPr>
              <a:t>діелектрична</a:t>
            </a:r>
            <a:r>
              <a:rPr lang="ru-RU" b="0" i="0" u="none" strike="noStrike" baseline="0" dirty="0" smtClean="0">
                <a:latin typeface="TimesNewRomanPSMT"/>
              </a:rPr>
              <a:t> константа </a:t>
            </a:r>
            <a:r>
              <a:rPr lang="ru-RU" b="0" i="0" u="none" strike="noStrike" baseline="0" dirty="0" err="1" smtClean="0">
                <a:latin typeface="TimesNewRomanPSMT"/>
              </a:rPr>
              <a:t>середовища</a:t>
            </a:r>
            <a:r>
              <a:rPr lang="ru-RU" b="0" i="0" u="none" strike="noStrike" baseline="0" dirty="0" smtClean="0">
                <a:latin typeface="TimesNewRomanPSMT"/>
              </a:rPr>
              <a:t>, яке </a:t>
            </a:r>
            <a:r>
              <a:rPr lang="ru-RU" b="0" i="0" u="none" strike="noStrike" baseline="0" dirty="0" err="1" smtClean="0">
                <a:latin typeface="TimesNewRomanPSMT"/>
              </a:rPr>
              <a:t>заповнює</a:t>
            </a:r>
            <a:r>
              <a:rPr lang="ru-RU" b="0" i="0" u="none" strike="noStrike" baseline="0" dirty="0" smtClean="0">
                <a:latin typeface="TimesNewRomanPSMT"/>
              </a:rPr>
              <a:t> </a:t>
            </a:r>
            <a:r>
              <a:rPr lang="ru-RU" b="0" i="0" u="none" strike="noStrike" baseline="0" dirty="0" err="1" smtClean="0">
                <a:latin typeface="TimesNewRomanPSMT"/>
              </a:rPr>
              <a:t>простір</a:t>
            </a:r>
            <a:r>
              <a:rPr lang="ru-RU" b="0" i="0" u="none" strike="noStrike" baseline="0" dirty="0" smtClean="0">
                <a:latin typeface="TimesNewRomanPSMT"/>
              </a:rPr>
              <a:t> </a:t>
            </a:r>
            <a:r>
              <a:rPr lang="ru-RU" b="0" i="0" u="none" strike="noStrike" baseline="0" dirty="0" err="1" smtClean="0">
                <a:latin typeface="TimesNewRomanPSMT"/>
              </a:rPr>
              <a:t>між</a:t>
            </a:r>
            <a:r>
              <a:rPr lang="ru-RU" b="0" i="0" u="none" strike="noStrike" baseline="0" dirty="0" smtClean="0">
                <a:latin typeface="TimesNewRomanPSMT"/>
              </a:rPr>
              <a:t> </a:t>
            </a:r>
            <a:r>
              <a:rPr lang="ru-RU" b="0" i="0" u="none" strike="noStrike" baseline="0" dirty="0" err="1" smtClean="0">
                <a:latin typeface="TimesNewRomanPSMT"/>
              </a:rPr>
              <a:t>обкладинками</a:t>
            </a:r>
            <a:r>
              <a:rPr lang="ru-RU" b="0" i="0" u="none" strike="noStrike" baseline="0" dirty="0" smtClean="0">
                <a:latin typeface="TimesNewRomanPSMT"/>
              </a:rPr>
              <a:t>  конденсатора;</a:t>
            </a:r>
          </a:p>
          <a:p>
            <a:r>
              <a:rPr lang="ru-RU" sz="800" b="0" i="0" u="none" strike="noStrike" baseline="0" dirty="0" smtClean="0">
                <a:latin typeface="TimesNewRomanPSMT"/>
              </a:rPr>
              <a:t> </a:t>
            </a:r>
            <a:r>
              <a:rPr lang="el-GR" sz="2000" b="0" i="0" u="none" strike="noStrike" baseline="0" dirty="0" smtClean="0">
                <a:latin typeface="TimesNewRomanPSMT"/>
              </a:rPr>
              <a:t>δ</a:t>
            </a:r>
            <a:r>
              <a:rPr lang="ru-RU" b="0" i="1" u="none" strike="noStrike" baseline="0" dirty="0" smtClean="0">
                <a:latin typeface="SymbolMT,Italic"/>
              </a:rPr>
              <a:t> </a:t>
            </a:r>
            <a:r>
              <a:rPr lang="ru-RU" b="0" i="0" u="none" strike="noStrike" baseline="0" dirty="0" smtClean="0">
                <a:latin typeface="TimesNewRomanPSMT"/>
              </a:rPr>
              <a:t>– </a:t>
            </a:r>
            <a:r>
              <a:rPr lang="ru-RU" b="0" i="0" u="none" strike="noStrike" baseline="0" dirty="0" err="1" smtClean="0">
                <a:latin typeface="TimesNewRomanPSMT"/>
              </a:rPr>
              <a:t>радіус</a:t>
            </a:r>
            <a:r>
              <a:rPr lang="ru-RU" b="0" i="0" u="none" strike="noStrike" baseline="0" dirty="0" smtClean="0">
                <a:latin typeface="TimesNewRomanPSMT"/>
              </a:rPr>
              <a:t> </a:t>
            </a:r>
            <a:r>
              <a:rPr lang="ru-RU" b="0" i="0" u="none" strike="noStrike" baseline="0" dirty="0" err="1" smtClean="0">
                <a:latin typeface="TimesNewRomanPSMT"/>
              </a:rPr>
              <a:t>гідратованого</a:t>
            </a:r>
            <a:r>
              <a:rPr lang="ru-RU" b="0" i="0" u="none" strike="noStrike" baseline="0" dirty="0" smtClean="0">
                <a:latin typeface="TimesNewRomanPSMT"/>
              </a:rPr>
              <a:t> </a:t>
            </a:r>
            <a:r>
              <a:rPr lang="ru-RU" b="0" i="0" u="none" strike="noStrike" baseline="0" dirty="0" err="1" smtClean="0">
                <a:latin typeface="TimesNewRomanPSMT"/>
              </a:rPr>
              <a:t>іону</a:t>
            </a:r>
            <a:r>
              <a:rPr lang="ru-RU" b="0" i="0" u="none" strike="noStrike" baseline="0" dirty="0" smtClean="0">
                <a:latin typeface="TimesNewRomanPSMT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353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резентация на тему: Естественно-научные основы высоких технолог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03" y="1162050"/>
            <a:ext cx="6810375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1280" y="402336"/>
            <a:ext cx="7973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Схема водневого електроду порівняння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989" y="1162050"/>
            <a:ext cx="2193378" cy="5957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0600" y="876628"/>
            <a:ext cx="3163992" cy="11665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8896" y="2389632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1) каломельний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168896" y="332262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2) хлор-срібляний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184814" y="4431792"/>
            <a:ext cx="2349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3) мідно-сульфатний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4092" y="2758964"/>
            <a:ext cx="2644200" cy="4822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8342" y="3819963"/>
            <a:ext cx="2135700" cy="4061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5324" y="6090058"/>
            <a:ext cx="2292996" cy="57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64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Рівняння </a:t>
            </a:r>
            <a:r>
              <a:rPr lang="uk-UA" sz="3600" b="1" dirty="0" err="1" smtClean="0">
                <a:solidFill>
                  <a:srgbClr val="FF0000"/>
                </a:solidFill>
              </a:rPr>
              <a:t>Нернста</a:t>
            </a:r>
            <a:r>
              <a:rPr lang="uk-UA" sz="3600" b="1" dirty="0" smtClean="0">
                <a:solidFill>
                  <a:srgbClr val="FF0000"/>
                </a:solidFill>
              </a:rPr>
              <a:t> для оборотного  електродного потенціалу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6221" y="1946752"/>
            <a:ext cx="5322361" cy="11987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678" y="3426016"/>
            <a:ext cx="5390100" cy="12818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6678" y="4707848"/>
            <a:ext cx="5847750" cy="86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29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238" y="1317961"/>
            <a:ext cx="6825794" cy="36563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741890" y="407207"/>
            <a:ext cx="8708218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СХЕМА ПРОЦЕСУ ЕЛЕКТРОХІМІЧНОЇ КОРОЗІЇ</a:t>
            </a:r>
            <a:endParaRPr lang="ru-RU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948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uk-UA" sz="3200" b="1" dirty="0">
                <a:solidFill>
                  <a:srgbClr val="FF0000"/>
                </a:solidFill>
              </a:rPr>
              <a:t>Електрохімічне розчинення металу</a:t>
            </a:r>
            <a:r>
              <a:rPr lang="uk-UA" sz="3200" dirty="0"/>
              <a:t>, що протікає за </a:t>
            </a:r>
            <a:r>
              <a:rPr lang="uk-UA" sz="3200" dirty="0" err="1"/>
              <a:t>гетерогенно</a:t>
            </a:r>
            <a:r>
              <a:rPr lang="uk-UA" sz="3200" dirty="0"/>
              <a:t>-електрохімічним шляхом можна представити таким, що складається з трьох основних </a:t>
            </a:r>
            <a:r>
              <a:rPr lang="uk-UA" sz="3200" dirty="0" smtClean="0"/>
              <a:t>процесів: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dirty="0"/>
              <a:t>а)  </a:t>
            </a:r>
            <a:r>
              <a:rPr lang="uk-UA" u="sng" dirty="0">
                <a:solidFill>
                  <a:srgbClr val="FF0000"/>
                </a:solidFill>
              </a:rPr>
              <a:t>анодного </a:t>
            </a:r>
            <a:r>
              <a:rPr lang="uk-UA" u="sng" dirty="0" smtClean="0">
                <a:solidFill>
                  <a:srgbClr val="FF0000"/>
                </a:solidFill>
              </a:rPr>
              <a:t>процесу (окислювального)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/>
              <a:t>– утворення гідратованих іонів металу в електроліті і нескомпенсованих  електронів на анодних ділянках:</a:t>
            </a:r>
            <a:endParaRPr lang="ru-RU" dirty="0"/>
          </a:p>
          <a:p>
            <a:pPr marL="0" indent="0" algn="just">
              <a:buNone/>
            </a:pPr>
            <a:endParaRPr lang="uk-UA" dirty="0" smtClean="0"/>
          </a:p>
          <a:p>
            <a:pPr marL="0" indent="0" algn="just">
              <a:buNone/>
            </a:pPr>
            <a:r>
              <a:rPr lang="uk-UA" dirty="0" smtClean="0"/>
              <a:t>б</a:t>
            </a:r>
            <a:r>
              <a:rPr lang="uk-UA" dirty="0"/>
              <a:t>)  процесу переходу  електронів в металі від анодних до катодних ділянок і відповідного переміщення іонів в електроліті</a:t>
            </a:r>
            <a:r>
              <a:rPr lang="uk-UA" dirty="0" smtClean="0"/>
              <a:t>:</a:t>
            </a:r>
            <a:endParaRPr lang="ru-RU" dirty="0" smtClean="0"/>
          </a:p>
          <a:p>
            <a:pPr marL="0" indent="0" algn="just">
              <a:buNone/>
            </a:pPr>
            <a:r>
              <a:rPr lang="uk-UA" b="1" i="1" dirty="0" smtClean="0"/>
              <a:t>                                               (</a:t>
            </a:r>
            <a:r>
              <a:rPr lang="uk-UA" b="1" i="1" dirty="0" err="1" smtClean="0"/>
              <a:t>ne</a:t>
            </a:r>
            <a:r>
              <a:rPr lang="uk-UA" b="1" i="1" baseline="30000" dirty="0" smtClean="0"/>
              <a:t>-</a:t>
            </a:r>
            <a:r>
              <a:rPr lang="uk-UA" b="1" i="1" dirty="0" smtClean="0"/>
              <a:t>)</a:t>
            </a:r>
            <a:r>
              <a:rPr lang="uk-UA" b="1" i="1" baseline="-25000" dirty="0" smtClean="0"/>
              <a:t>a</a:t>
            </a:r>
            <a:r>
              <a:rPr lang="uk-UA" b="1" i="1" dirty="0" smtClean="0"/>
              <a:t> </a:t>
            </a:r>
            <a:r>
              <a:rPr lang="uk-UA" b="1" i="1" dirty="0" smtClean="0">
                <a:sym typeface="Symbol" panose="05050102010706020507" pitchFamily="18" charset="2"/>
              </a:rPr>
              <a:t> </a:t>
            </a:r>
            <a:r>
              <a:rPr lang="uk-UA" b="1" i="1" dirty="0" smtClean="0"/>
              <a:t>(</a:t>
            </a:r>
            <a:r>
              <a:rPr lang="uk-UA" b="1" i="1" dirty="0" err="1" smtClean="0"/>
              <a:t>ne</a:t>
            </a:r>
            <a:r>
              <a:rPr lang="uk-UA" b="1" i="1" baseline="30000" dirty="0" smtClean="0"/>
              <a:t>-</a:t>
            </a:r>
            <a:r>
              <a:rPr lang="uk-UA" b="1" i="1" dirty="0" smtClean="0"/>
              <a:t>)</a:t>
            </a:r>
            <a:r>
              <a:rPr lang="uk-UA" b="1" i="1" baseline="-25000" dirty="0" smtClean="0"/>
              <a:t>k</a:t>
            </a:r>
            <a:r>
              <a:rPr lang="uk-UA" b="1" i="1" dirty="0" smtClean="0"/>
              <a:t> ;</a:t>
            </a:r>
            <a:endParaRPr lang="ru-RU" dirty="0" smtClean="0"/>
          </a:p>
          <a:p>
            <a:pPr marL="0" indent="0" algn="just">
              <a:buNone/>
            </a:pPr>
            <a:r>
              <a:rPr lang="uk-UA" dirty="0" smtClean="0"/>
              <a:t>в</a:t>
            </a:r>
            <a:r>
              <a:rPr lang="uk-UA" dirty="0"/>
              <a:t>)  </a:t>
            </a:r>
            <a:r>
              <a:rPr lang="uk-UA" u="sng" dirty="0">
                <a:solidFill>
                  <a:srgbClr val="FF0000"/>
                </a:solidFill>
              </a:rPr>
              <a:t>катодного процесу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dirty="0" smtClean="0">
                <a:solidFill>
                  <a:srgbClr val="FF0000"/>
                </a:solidFill>
              </a:rPr>
              <a:t>(відновного)</a:t>
            </a:r>
            <a:r>
              <a:rPr lang="uk-UA" dirty="0" smtClean="0"/>
              <a:t>– </a:t>
            </a:r>
            <a:r>
              <a:rPr lang="uk-UA" dirty="0"/>
              <a:t>приєднання (асиміляції) електронів якими-небудь молекулами або іонами розчину (деполяризаторами), спроможними відновлюватися на катодних ділянках:</a:t>
            </a:r>
            <a:endParaRPr lang="ru-RU" dirty="0"/>
          </a:p>
          <a:p>
            <a:pPr marL="0" indent="0">
              <a:buNone/>
            </a:pPr>
            <a:r>
              <a:rPr lang="en-US" b="1" i="1" dirty="0" smtClean="0"/>
              <a:t>                                                 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325" y="2563075"/>
            <a:ext cx="4627350" cy="6345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325" y="5498377"/>
            <a:ext cx="4373100" cy="43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189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305</Words>
  <Application>Microsoft Office PowerPoint</Application>
  <PresentationFormat>Широкоэкранный</PresentationFormat>
  <Paragraphs>29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SymbolMT,Italic</vt:lpstr>
      <vt:lpstr>Times New Roman</vt:lpstr>
      <vt:lpstr>TimesNewRomanPS-ItalicMT</vt:lpstr>
      <vt:lpstr>TimesNewRomanPSMT</vt:lpstr>
      <vt:lpstr>Тема Office</vt:lpstr>
      <vt:lpstr>ЛЕКЦІЯ   на тему  «Електрохімічна корозія металів»</vt:lpstr>
      <vt:lpstr>Презентация PowerPoint</vt:lpstr>
      <vt:lpstr>Презентация PowerPoint</vt:lpstr>
      <vt:lpstr>Презентация PowerPoint</vt:lpstr>
      <vt:lpstr>Ємність подвійного електричного шару:</vt:lpstr>
      <vt:lpstr>Презентация PowerPoint</vt:lpstr>
      <vt:lpstr>Рівняння Нернста для оборотного  електродного потенціалу</vt:lpstr>
      <vt:lpstr>Презентация PowerPoint</vt:lpstr>
      <vt:lpstr>Електрохімічне розчинення металу, що протікає за гетерогенно-електрохімічним шляхом можна представити таким, що складається з трьох основних процесів: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наталия</dc:creator>
  <cp:lastModifiedBy>наталия наталия</cp:lastModifiedBy>
  <cp:revision>8</cp:revision>
  <dcterms:created xsi:type="dcterms:W3CDTF">2020-11-01T14:51:19Z</dcterms:created>
  <dcterms:modified xsi:type="dcterms:W3CDTF">2020-11-01T15:38:18Z</dcterms:modified>
</cp:coreProperties>
</file>