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4" r:id="rId7"/>
    <p:sldId id="263" r:id="rId8"/>
    <p:sldId id="260" r:id="rId9"/>
    <p:sldId id="261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31159-8C1F-4D59-B015-8831EF494959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397B2-CD4E-44EF-BBF1-4CE6053454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31159-8C1F-4D59-B015-8831EF494959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397B2-CD4E-44EF-BBF1-4CE6053454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31159-8C1F-4D59-B015-8831EF494959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397B2-CD4E-44EF-BBF1-4CE6053454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31159-8C1F-4D59-B015-8831EF494959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397B2-CD4E-44EF-BBF1-4CE6053454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31159-8C1F-4D59-B015-8831EF494959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397B2-CD4E-44EF-BBF1-4CE6053454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31159-8C1F-4D59-B015-8831EF494959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397B2-CD4E-44EF-BBF1-4CE6053454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31159-8C1F-4D59-B015-8831EF494959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397B2-CD4E-44EF-BBF1-4CE6053454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31159-8C1F-4D59-B015-8831EF494959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397B2-CD4E-44EF-BBF1-4CE6053454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31159-8C1F-4D59-B015-8831EF494959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397B2-CD4E-44EF-BBF1-4CE6053454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31159-8C1F-4D59-B015-8831EF494959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397B2-CD4E-44EF-BBF1-4CE6053454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31159-8C1F-4D59-B015-8831EF494959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397B2-CD4E-44EF-BBF1-4CE6053454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31159-8C1F-4D59-B015-8831EF494959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397B2-CD4E-44EF-BBF1-4CE6053454A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1200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272366" cy="1752600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uk-UA" sz="26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Підготувала викладач </a:t>
            </a:r>
          </a:p>
          <a:p>
            <a:pPr algn="r"/>
            <a:r>
              <a:rPr lang="uk-UA" sz="26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кафедри соціальної педагогіки </a:t>
            </a:r>
          </a:p>
          <a:p>
            <a:pPr algn="r"/>
            <a:r>
              <a:rPr lang="uk-UA" sz="26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 спеціальної освіти ЗНУ </a:t>
            </a:r>
          </a:p>
          <a:p>
            <a:pPr algn="r"/>
            <a:r>
              <a:rPr lang="uk-UA" sz="26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Соха Н.В</a:t>
            </a:r>
            <a:endParaRPr lang="ru-RU" sz="26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714744" y="1357298"/>
            <a:ext cx="3467937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Алалія</a:t>
            </a:r>
            <a:endParaRPr lang="ru-RU" sz="8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1200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Логопедична</a:t>
            </a:r>
            <a:r>
              <a:rPr 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робота</a:t>
            </a:r>
            <a:endParaRPr lang="uk-UA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00108"/>
            <a:ext cx="8572560" cy="5857892"/>
          </a:xfrm>
        </p:spPr>
        <p:txBody>
          <a:bodyPr>
            <a:noAutofit/>
          </a:bodyPr>
          <a:lstStyle/>
          <a:p>
            <a:r>
              <a:rPr lang="uk-U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будується диференційовано при моторній та сенсорній </a:t>
            </a:r>
            <a:r>
              <a:rPr lang="uk-UA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алалії</a:t>
            </a:r>
            <a:r>
              <a:rPr lang="uk-U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Але, в обох випадках слід розпочинати її якомога раніше, тому що без допомоги кваліфікованого спеціаліста мовлення дитини формуватися не буде.</a:t>
            </a:r>
          </a:p>
          <a:p>
            <a:r>
              <a:rPr lang="uk-U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Корекційна</a:t>
            </a:r>
            <a:r>
              <a:rPr lang="uk-U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робота при </a:t>
            </a:r>
            <a:r>
              <a:rPr lang="uk-UA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алалії</a:t>
            </a:r>
            <a:r>
              <a:rPr lang="uk-U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тривала та потребує систематичних занять та чіткого виконання домашніх завдань, тобто тісної співпраці батьків та логопеда. Батьки </a:t>
            </a:r>
            <a:r>
              <a:rPr lang="uk-UA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дитини-алаліка</a:t>
            </a:r>
            <a:r>
              <a:rPr lang="uk-U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повинні дуже серйозно поставитися до логопедичних занять. Оскільки </a:t>
            </a:r>
            <a:r>
              <a:rPr lang="uk-UA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алалія</a:t>
            </a:r>
            <a:r>
              <a:rPr lang="uk-U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є системним недорозвитком мовлення, то логопедична робота має охоплювати усі сторони мовлення:</a:t>
            </a:r>
            <a:endParaRPr lang="uk-UA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1200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Напрямки логопедичної роботи</a:t>
            </a:r>
            <a:endParaRPr lang="uk-UA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14974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Розвиток слухової уваги</a:t>
            </a:r>
            <a:br>
              <a:rPr lang="uk-U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uk-U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Розвиток розуміння мовлення</a:t>
            </a:r>
            <a:br>
              <a:rPr lang="uk-U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uk-U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Розвиток звукової сторони мовлення</a:t>
            </a:r>
            <a:br>
              <a:rPr lang="uk-U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uk-U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Розвиток складової структури</a:t>
            </a:r>
            <a:br>
              <a:rPr lang="uk-U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uk-U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Розвиток </a:t>
            </a:r>
            <a:r>
              <a:rPr lang="uk-UA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просодики</a:t>
            </a:r>
            <a:r>
              <a:rPr lang="uk-U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(темп, ритм, інтонація)</a:t>
            </a:r>
            <a:br>
              <a:rPr lang="uk-U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uk-U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Розвиток граматичної будови</a:t>
            </a:r>
            <a:br>
              <a:rPr lang="uk-U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uk-U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Накопичення словникового запасу</a:t>
            </a:r>
            <a:br>
              <a:rPr lang="uk-U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uk-U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Розвиток фразового мовлення</a:t>
            </a:r>
            <a:br>
              <a:rPr lang="uk-U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uk-U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Розвиток зв'язного мовлення</a:t>
            </a:r>
            <a:endParaRPr lang="uk-UA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1200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 algn="ctr">
              <a:buNone/>
            </a:pPr>
            <a:endParaRPr lang="uk-UA" dirty="0" smtClean="0"/>
          </a:p>
          <a:p>
            <a:pPr algn="ctr">
              <a:buNone/>
            </a:pPr>
            <a:endParaRPr lang="uk-UA" dirty="0"/>
          </a:p>
          <a:p>
            <a:pPr algn="ctr">
              <a:buNone/>
            </a:pPr>
            <a:endParaRPr lang="uk-UA" dirty="0" smtClean="0"/>
          </a:p>
          <a:p>
            <a:pPr algn="ctr">
              <a:buNone/>
            </a:pPr>
            <a:r>
              <a:rPr lang="uk-UA" sz="5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Дякую за увагу!</a:t>
            </a:r>
            <a:endParaRPr lang="uk-UA" sz="5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1200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4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Алалія </a:t>
            </a:r>
            <a:r>
              <a:rPr lang="uk-U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тяжке порушення мовлення, відсутність або недорозвиток мовлення, яке виникає внаслідок органічного ураження центральної нервової системи.</a:t>
            </a:r>
          </a:p>
          <a:p>
            <a:pPr>
              <a:buNone/>
            </a:pPr>
            <a:r>
              <a:rPr lang="uk-U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4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Алалія</a:t>
            </a:r>
            <a:r>
              <a:rPr lang="uk-U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– системний недорозвиток мовлення, при якому порушені усі його сторони (фонетико-фонематична, лексико-граматична, синтаксична).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 descr="s1200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071802" y="1214422"/>
            <a:ext cx="3071834" cy="914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Алалія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71538" y="2500306"/>
            <a:ext cx="2428892" cy="9144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Моторна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000364" y="4000504"/>
            <a:ext cx="314327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err="1" smtClean="0">
                <a:latin typeface="Times New Roman" pitchFamily="18" charset="0"/>
                <a:cs typeface="Times New Roman" pitchFamily="18" charset="0"/>
              </a:rPr>
              <a:t>Сенсо-моторна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15008" y="2500306"/>
            <a:ext cx="2557474" cy="9144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Сенсорна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5400000">
            <a:off x="3749669" y="3036091"/>
            <a:ext cx="1786744" cy="794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6072198" y="2143116"/>
            <a:ext cx="857256" cy="35719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0800000" flipV="1">
            <a:off x="2500298" y="2143116"/>
            <a:ext cx="785818" cy="35719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71472" y="5143512"/>
            <a:ext cx="835821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залежності від того, які мовленнєві центри були </a:t>
            </a:r>
            <a:r>
              <a:rPr lang="ru-RU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уражені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8595" y="214290"/>
            <a:ext cx="84296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 алалії мовлення зовсім не розвивається або розвивається з грубими відхиленнями. </a:t>
            </a:r>
            <a:endParaRPr lang="uk-UA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1200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 algn="just"/>
            <a:r>
              <a:rPr lang="uk-UA" sz="40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Алалія</a:t>
            </a:r>
            <a:r>
              <a:rPr lang="uk-UA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uk-UA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 просто тимчасова функціональна затримка мовного розвитку. Весь процес становлення мовлення при цьому порушенні проходить в умовах патологічного стану центральної нервової системи.</a:t>
            </a:r>
            <a:endParaRPr lang="ru-RU" sz="4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1200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Сенсорна</a:t>
            </a:r>
            <a:r>
              <a:rPr 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алалія</a:t>
            </a:r>
            <a:endParaRPr lang="uk-UA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uk-U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Обумовлена ураженням центрального відділу </a:t>
            </a:r>
            <a:r>
              <a:rPr lang="uk-UA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мовнослухового</a:t>
            </a:r>
            <a:r>
              <a:rPr lang="uk-U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аналізатору. Сенсорну алалію характеризує важке недорозвинення сприйняття мовлення, і як наслідок недорозвинення власного мовлення дитини. Тобто при </a:t>
            </a:r>
            <a:r>
              <a:rPr lang="uk-UA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збереженному</a:t>
            </a:r>
            <a:r>
              <a:rPr lang="uk-U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слуху дитина не оволодіває розумінням мовлення. При сенсорній алалії дитина погано розуміє, або ж не розуміє зовсім звернену мову. Тобто, дитина чує мовлення, але не може зрозуміти, що саме їй говорять.</a:t>
            </a:r>
            <a:endParaRPr lang="uk-UA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1200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 algn="just"/>
            <a:r>
              <a:rPr lang="uk-UA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Сенсорна алалія </a:t>
            </a:r>
            <a:r>
              <a:rPr lang="uk-UA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є порушенням розуміння мовлення унаслідок недостатньої роботи </a:t>
            </a:r>
            <a:r>
              <a:rPr lang="uk-UA" sz="4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мовнослухового</a:t>
            </a:r>
            <a:r>
              <a:rPr lang="uk-UA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аналізатора при ураженні скроневої ділянки мозку домінантної півкулі.</a:t>
            </a:r>
            <a:endParaRPr lang="uk-UA" sz="4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1200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Моторна алалія</a:t>
            </a:r>
            <a:endParaRPr lang="uk-UA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285860"/>
            <a:ext cx="8043890" cy="4840303"/>
          </a:xfrm>
        </p:spPr>
        <p:txBody>
          <a:bodyPr/>
          <a:lstStyle/>
          <a:p>
            <a:pPr algn="just"/>
            <a:r>
              <a:rPr lang="uk-U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 </a:t>
            </a:r>
            <a:r>
              <a:rPr lang="uk-UA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системний недорозвиток експресивного мовлення центрального органічного характеру, зумовлене несформованістю мовних операцій процесу породження </a:t>
            </a:r>
            <a:r>
              <a:rPr lang="uk-U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мовленнєвих </a:t>
            </a:r>
            <a:r>
              <a:rPr lang="uk-UA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висловів при відносному збереженні смислових і </a:t>
            </a:r>
            <a:r>
              <a:rPr lang="uk-UA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сенсомоторних</a:t>
            </a:r>
            <a:r>
              <a:rPr lang="uk-UA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операцій.</a:t>
            </a:r>
            <a:endParaRPr lang="ru-RU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1200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Моторна</a:t>
            </a:r>
            <a:r>
              <a:rPr 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алалія</a:t>
            </a:r>
            <a:endParaRPr lang="uk-UA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uk-U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Обумовлена ураженням центрального відділу </a:t>
            </a:r>
            <a:r>
              <a:rPr lang="uk-UA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мовнорухового</a:t>
            </a:r>
            <a:r>
              <a:rPr lang="uk-U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аналізатора. Дитина з моторною алалією відносно розуміє звернене мовлення, але її власне мовлення не розвивається.</a:t>
            </a:r>
          </a:p>
          <a:p>
            <a:pPr algn="just"/>
            <a:r>
              <a:rPr lang="uk-U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Дитина з моторною алалією не здатна відтворити те, що почула, вона не здатна відтворити артикуляційні устрої. </a:t>
            </a:r>
          </a:p>
          <a:p>
            <a:pPr algn="just"/>
            <a:r>
              <a:rPr lang="uk-U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 може відтворити певну послідовність звуків у слові. </a:t>
            </a:r>
            <a:endParaRPr lang="uk-UA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1200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Причини алалії</a:t>
            </a:r>
            <a:endParaRPr lang="uk-UA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500066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Під час внутрішньоутробного розвитку:</a:t>
            </a:r>
            <a:r>
              <a:rPr lang="uk-UA" dirty="0" smtClean="0">
                <a:solidFill>
                  <a:schemeClr val="bg1"/>
                </a:solidFill>
              </a:rPr>
              <a:t/>
            </a:r>
            <a:br>
              <a:rPr lang="uk-UA" dirty="0" smtClean="0">
                <a:solidFill>
                  <a:schemeClr val="bg1"/>
                </a:solidFill>
              </a:rPr>
            </a:br>
            <a:r>
              <a:rPr lang="uk-UA" b="1" dirty="0" smtClean="0">
                <a:solidFill>
                  <a:schemeClr val="bg1"/>
                </a:solidFill>
              </a:rPr>
              <a:t>•</a:t>
            </a:r>
            <a:r>
              <a:rPr lang="uk-UA" dirty="0" smtClean="0">
                <a:solidFill>
                  <a:schemeClr val="bg1"/>
                </a:solidFill>
              </a:rPr>
              <a:t> </a:t>
            </a:r>
            <a:r>
              <a:rPr lang="uk-U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інтоксикації</a:t>
            </a:r>
            <a:br>
              <a:rPr lang="uk-U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uk-U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хронічні захворювання матері</a:t>
            </a:r>
            <a:br>
              <a:rPr lang="uk-U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uk-U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порушення кровообігу </a:t>
            </a:r>
            <a:r>
              <a:rPr lang="uk-U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плоду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Під </a:t>
            </a:r>
            <a:r>
              <a:rPr lang="uk-U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час пологів:</a:t>
            </a:r>
            <a:br>
              <a:rPr lang="uk-U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uk-U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мозкові крововиливи, гематоми</a:t>
            </a:r>
            <a:br>
              <a:rPr lang="uk-U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uk-U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асфіксія</a:t>
            </a:r>
            <a:br>
              <a:rPr lang="uk-U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uk-U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пологові травми</a:t>
            </a:r>
            <a:br>
              <a:rPr lang="uk-U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 ранньому віці дитини</a:t>
            </a:r>
            <a:r>
              <a:rPr lang="uk-UA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uk-U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uk-U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травми голови</a:t>
            </a:r>
            <a:br>
              <a:rPr lang="uk-U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uk-U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інфекційні захворювання ЦНС (менінгіт, </a:t>
            </a:r>
            <a:r>
              <a:rPr lang="uk-UA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менінгоенцефаліт</a:t>
            </a:r>
            <a:r>
              <a:rPr lang="uk-U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uk-UA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247</Words>
  <Application>Microsoft Office PowerPoint</Application>
  <PresentationFormat>Экран (4:3)</PresentationFormat>
  <Paragraphs>35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Сенсорна алалія</vt:lpstr>
      <vt:lpstr>Слайд 6</vt:lpstr>
      <vt:lpstr>Моторна алалія</vt:lpstr>
      <vt:lpstr>Моторна алалія</vt:lpstr>
      <vt:lpstr>Причини алалії</vt:lpstr>
      <vt:lpstr>Логопедична робота</vt:lpstr>
      <vt:lpstr>Напрямки логопедичної роботи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16</cp:revision>
  <dcterms:created xsi:type="dcterms:W3CDTF">2020-10-15T18:20:46Z</dcterms:created>
  <dcterms:modified xsi:type="dcterms:W3CDTF">2020-10-16T09:03:48Z</dcterms:modified>
</cp:coreProperties>
</file>