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8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84A09D99-9049-4574-9F0B-3B15B29FDE80}" type="datetimeFigureOut">
              <a:rPr lang="uk-UA" smtClean="0"/>
              <a:t>03.11.2020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A822CF4-90C1-4391-B14E-12F17AC8FE44}" type="slidenum">
              <a:rPr lang="uk-UA" smtClean="0"/>
              <a:t>‹#›</a:t>
            </a:fld>
            <a:endParaRPr lang="uk-UA"/>
          </a:p>
        </p:txBody>
      </p:sp>
    </p:spTree>
    <p:extLst>
      <p:ext uri="{BB962C8B-B14F-4D97-AF65-F5344CB8AC3E}">
        <p14:creationId xmlns:p14="http://schemas.microsoft.com/office/powerpoint/2010/main" val="2605613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4A09D99-9049-4574-9F0B-3B15B29FDE80}" type="datetimeFigureOut">
              <a:rPr lang="uk-UA" smtClean="0"/>
              <a:t>03.11.2020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A822CF4-90C1-4391-B14E-12F17AC8FE44}" type="slidenum">
              <a:rPr lang="uk-UA" smtClean="0"/>
              <a:t>‹#›</a:t>
            </a:fld>
            <a:endParaRPr lang="uk-UA"/>
          </a:p>
        </p:txBody>
      </p:sp>
    </p:spTree>
    <p:extLst>
      <p:ext uri="{BB962C8B-B14F-4D97-AF65-F5344CB8AC3E}">
        <p14:creationId xmlns:p14="http://schemas.microsoft.com/office/powerpoint/2010/main" val="2662488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4A09D99-9049-4574-9F0B-3B15B29FDE80}" type="datetimeFigureOut">
              <a:rPr lang="uk-UA" smtClean="0"/>
              <a:t>03.11.2020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A822CF4-90C1-4391-B14E-12F17AC8FE44}" type="slidenum">
              <a:rPr lang="uk-UA" smtClean="0"/>
              <a:t>‹#›</a:t>
            </a:fld>
            <a:endParaRPr lang="uk-UA"/>
          </a:p>
        </p:txBody>
      </p:sp>
    </p:spTree>
    <p:extLst>
      <p:ext uri="{BB962C8B-B14F-4D97-AF65-F5344CB8AC3E}">
        <p14:creationId xmlns:p14="http://schemas.microsoft.com/office/powerpoint/2010/main" val="1397843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4A09D99-9049-4574-9F0B-3B15B29FDE80}" type="datetimeFigureOut">
              <a:rPr lang="uk-UA" smtClean="0"/>
              <a:t>03.11.2020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A822CF4-90C1-4391-B14E-12F17AC8FE44}" type="slidenum">
              <a:rPr lang="uk-UA" smtClean="0"/>
              <a:t>‹#›</a:t>
            </a:fld>
            <a:endParaRPr lang="uk-UA"/>
          </a:p>
        </p:txBody>
      </p:sp>
    </p:spTree>
    <p:extLst>
      <p:ext uri="{BB962C8B-B14F-4D97-AF65-F5344CB8AC3E}">
        <p14:creationId xmlns:p14="http://schemas.microsoft.com/office/powerpoint/2010/main" val="1435071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4A09D99-9049-4574-9F0B-3B15B29FDE80}" type="datetimeFigureOut">
              <a:rPr lang="uk-UA" smtClean="0"/>
              <a:t>03.11.2020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A822CF4-90C1-4391-B14E-12F17AC8FE44}" type="slidenum">
              <a:rPr lang="uk-UA" smtClean="0"/>
              <a:t>‹#›</a:t>
            </a:fld>
            <a:endParaRPr lang="uk-UA"/>
          </a:p>
        </p:txBody>
      </p:sp>
    </p:spTree>
    <p:extLst>
      <p:ext uri="{BB962C8B-B14F-4D97-AF65-F5344CB8AC3E}">
        <p14:creationId xmlns:p14="http://schemas.microsoft.com/office/powerpoint/2010/main" val="4000140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84A09D99-9049-4574-9F0B-3B15B29FDE80}" type="datetimeFigureOut">
              <a:rPr lang="uk-UA" smtClean="0"/>
              <a:t>03.11.2020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A822CF4-90C1-4391-B14E-12F17AC8FE44}" type="slidenum">
              <a:rPr lang="uk-UA" smtClean="0"/>
              <a:t>‹#›</a:t>
            </a:fld>
            <a:endParaRPr lang="uk-UA"/>
          </a:p>
        </p:txBody>
      </p:sp>
    </p:spTree>
    <p:extLst>
      <p:ext uri="{BB962C8B-B14F-4D97-AF65-F5344CB8AC3E}">
        <p14:creationId xmlns:p14="http://schemas.microsoft.com/office/powerpoint/2010/main" val="3186008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84A09D99-9049-4574-9F0B-3B15B29FDE80}" type="datetimeFigureOut">
              <a:rPr lang="uk-UA" smtClean="0"/>
              <a:t>03.11.2020</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4A822CF4-90C1-4391-B14E-12F17AC8FE44}" type="slidenum">
              <a:rPr lang="uk-UA" smtClean="0"/>
              <a:t>‹#›</a:t>
            </a:fld>
            <a:endParaRPr lang="uk-UA"/>
          </a:p>
        </p:txBody>
      </p:sp>
    </p:spTree>
    <p:extLst>
      <p:ext uri="{BB962C8B-B14F-4D97-AF65-F5344CB8AC3E}">
        <p14:creationId xmlns:p14="http://schemas.microsoft.com/office/powerpoint/2010/main" val="70119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84A09D99-9049-4574-9F0B-3B15B29FDE80}" type="datetimeFigureOut">
              <a:rPr lang="uk-UA" smtClean="0"/>
              <a:t>03.11.2020</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4A822CF4-90C1-4391-B14E-12F17AC8FE44}" type="slidenum">
              <a:rPr lang="uk-UA" smtClean="0"/>
              <a:t>‹#›</a:t>
            </a:fld>
            <a:endParaRPr lang="uk-UA"/>
          </a:p>
        </p:txBody>
      </p:sp>
    </p:spTree>
    <p:extLst>
      <p:ext uri="{BB962C8B-B14F-4D97-AF65-F5344CB8AC3E}">
        <p14:creationId xmlns:p14="http://schemas.microsoft.com/office/powerpoint/2010/main" val="830086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4A09D99-9049-4574-9F0B-3B15B29FDE80}" type="datetimeFigureOut">
              <a:rPr lang="uk-UA" smtClean="0"/>
              <a:t>03.11.2020</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4A822CF4-90C1-4391-B14E-12F17AC8FE44}" type="slidenum">
              <a:rPr lang="uk-UA" smtClean="0"/>
              <a:t>‹#›</a:t>
            </a:fld>
            <a:endParaRPr lang="uk-UA"/>
          </a:p>
        </p:txBody>
      </p:sp>
    </p:spTree>
    <p:extLst>
      <p:ext uri="{BB962C8B-B14F-4D97-AF65-F5344CB8AC3E}">
        <p14:creationId xmlns:p14="http://schemas.microsoft.com/office/powerpoint/2010/main" val="3205872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4A09D99-9049-4574-9F0B-3B15B29FDE80}" type="datetimeFigureOut">
              <a:rPr lang="uk-UA" smtClean="0"/>
              <a:t>03.11.2020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A822CF4-90C1-4391-B14E-12F17AC8FE44}" type="slidenum">
              <a:rPr lang="uk-UA" smtClean="0"/>
              <a:t>‹#›</a:t>
            </a:fld>
            <a:endParaRPr lang="uk-UA"/>
          </a:p>
        </p:txBody>
      </p:sp>
    </p:spTree>
    <p:extLst>
      <p:ext uri="{BB962C8B-B14F-4D97-AF65-F5344CB8AC3E}">
        <p14:creationId xmlns:p14="http://schemas.microsoft.com/office/powerpoint/2010/main" val="2874976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4A09D99-9049-4574-9F0B-3B15B29FDE80}" type="datetimeFigureOut">
              <a:rPr lang="uk-UA" smtClean="0"/>
              <a:t>03.11.2020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A822CF4-90C1-4391-B14E-12F17AC8FE44}" type="slidenum">
              <a:rPr lang="uk-UA" smtClean="0"/>
              <a:t>‹#›</a:t>
            </a:fld>
            <a:endParaRPr lang="uk-UA"/>
          </a:p>
        </p:txBody>
      </p:sp>
    </p:spTree>
    <p:extLst>
      <p:ext uri="{BB962C8B-B14F-4D97-AF65-F5344CB8AC3E}">
        <p14:creationId xmlns:p14="http://schemas.microsoft.com/office/powerpoint/2010/main" val="3287987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A09D99-9049-4574-9F0B-3B15B29FDE80}" type="datetimeFigureOut">
              <a:rPr lang="uk-UA" smtClean="0"/>
              <a:t>03.11.2020</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822CF4-90C1-4391-B14E-12F17AC8FE44}" type="slidenum">
              <a:rPr lang="uk-UA" smtClean="0"/>
              <a:t>‹#›</a:t>
            </a:fld>
            <a:endParaRPr lang="uk-UA"/>
          </a:p>
        </p:txBody>
      </p:sp>
    </p:spTree>
    <p:extLst>
      <p:ext uri="{BB962C8B-B14F-4D97-AF65-F5344CB8AC3E}">
        <p14:creationId xmlns:p14="http://schemas.microsoft.com/office/powerpoint/2010/main" val="3263686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857375" y="1239838"/>
            <a:ext cx="9144000" cy="769937"/>
          </a:xfrm>
        </p:spPr>
        <p:txBody>
          <a:bodyPr>
            <a:normAutofit/>
          </a:bodyPr>
          <a:lstStyle/>
          <a:p>
            <a:r>
              <a:rPr lang="uk-UA" sz="3200" b="1" dirty="0" smtClean="0">
                <a:latin typeface="Times New Roman" panose="02020603050405020304" pitchFamily="18" charset="0"/>
                <a:cs typeface="Times New Roman" panose="02020603050405020304" pitchFamily="18" charset="0"/>
              </a:rPr>
              <a:t>ФІНАНСИ МІСЦЕВОГО САМОВРЯДУВАННЯ</a:t>
            </a:r>
            <a:endParaRPr lang="uk-UA" sz="3200" b="1"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3133621" y="2562224"/>
            <a:ext cx="5219804" cy="3505269"/>
          </a:xfrm>
          <a:prstGeom prst="rect">
            <a:avLst/>
          </a:prstGeom>
        </p:spPr>
      </p:pic>
    </p:spTree>
    <p:extLst>
      <p:ext uri="{BB962C8B-B14F-4D97-AF65-F5344CB8AC3E}">
        <p14:creationId xmlns:p14="http://schemas.microsoft.com/office/powerpoint/2010/main" val="560712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14474" y="1143000"/>
            <a:ext cx="9820275" cy="3877985"/>
          </a:xfrm>
          <a:prstGeom prst="rect">
            <a:avLst/>
          </a:prstGeom>
        </p:spPr>
        <p:txBody>
          <a:bodyPr wrap="square">
            <a:spAutoFit/>
          </a:bodyPr>
          <a:lstStyle/>
          <a:p>
            <a:pPr>
              <a:spcBef>
                <a:spcPts val="1200"/>
              </a:spcBef>
            </a:pPr>
            <a:r>
              <a:rPr lang="uk-UA" sz="2400" b="1" i="1" dirty="0" smtClean="0">
                <a:latin typeface="Times New Roman" panose="02020603050405020304" pitchFamily="18" charset="0"/>
                <a:cs typeface="Times New Roman" panose="02020603050405020304" pitchFamily="18" charset="0"/>
              </a:rPr>
              <a:t>У першому змістовому модулі основна увага приділяється:</a:t>
            </a:r>
          </a:p>
          <a:p>
            <a:pPr indent="266700">
              <a:spcBef>
                <a:spcPts val="1200"/>
              </a:spcBef>
              <a:buFontTx/>
              <a:buChar char="-"/>
            </a:pPr>
            <a:r>
              <a:rPr lang="uk-UA" sz="2400" dirty="0" err="1" smtClean="0">
                <a:latin typeface="Times New Roman" panose="02020603050405020304" pitchFamily="18" charset="0"/>
                <a:cs typeface="Times New Roman" panose="02020603050405020304" pitchFamily="18" charset="0"/>
              </a:rPr>
              <a:t>теоретичн</a:t>
            </a:r>
            <a:r>
              <a:rPr lang="ru-RU" sz="2400" dirty="0" smtClean="0">
                <a:latin typeface="Times New Roman" panose="02020603050405020304" pitchFamily="18" charset="0"/>
                <a:cs typeface="Times New Roman" panose="02020603050405020304" pitchFamily="18" charset="0"/>
              </a:rPr>
              <a:t>ому</a:t>
            </a:r>
            <a:r>
              <a:rPr lang="uk-UA" sz="2400" dirty="0" smtClean="0">
                <a:latin typeface="Times New Roman" panose="02020603050405020304" pitchFamily="18" charset="0"/>
                <a:cs typeface="Times New Roman" panose="02020603050405020304" pitchFamily="18" charset="0"/>
              </a:rPr>
              <a:t> визначенню поняття «територіальна громада»</a:t>
            </a:r>
          </a:p>
          <a:p>
            <a:pPr indent="266700">
              <a:spcBef>
                <a:spcPts val="1200"/>
              </a:spcBef>
              <a:buFontTx/>
              <a:buChar char="-"/>
            </a:pPr>
            <a:r>
              <a:rPr lang="uk-UA" sz="2400" dirty="0" smtClean="0">
                <a:latin typeface="Times New Roman" panose="02020603050405020304" pitchFamily="18" charset="0"/>
                <a:cs typeface="Times New Roman" panose="02020603050405020304" pitchFamily="18" charset="0"/>
              </a:rPr>
              <a:t>обґрунтуванню пріоритетності місця і ролі сільських територіальних громад в розвитку системи місцевого самоврядування та реалізації адміністративно-територіальної реформи</a:t>
            </a:r>
          </a:p>
          <a:p>
            <a:pPr indent="266700">
              <a:spcBef>
                <a:spcPts val="1200"/>
              </a:spcBef>
              <a:buFontTx/>
              <a:buChar char="-"/>
            </a:pPr>
            <a:r>
              <a:rPr lang="uk-UA" sz="2400" dirty="0">
                <a:latin typeface="Times New Roman" panose="02020603050405020304" pitchFamily="18" charset="0"/>
                <a:cs typeface="Times New Roman" panose="02020603050405020304" pitchFamily="18" charset="0"/>
              </a:rPr>
              <a:t> </a:t>
            </a:r>
            <a:r>
              <a:rPr lang="uk-UA" sz="2400" dirty="0" smtClean="0">
                <a:latin typeface="Times New Roman" panose="02020603050405020304" pitchFamily="18" charset="0"/>
                <a:cs typeface="Times New Roman" panose="02020603050405020304" pitchFamily="18" charset="0"/>
              </a:rPr>
              <a:t>необхідності формування ефективного механізму фінансового забезпечення сільської громади, передусім у відповідності до європейської моделі розвитку місцевої громади – моделі бюджетного федералізму</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4152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52575" y="1657350"/>
            <a:ext cx="9372600" cy="2677656"/>
          </a:xfrm>
          <a:prstGeom prst="rect">
            <a:avLst/>
          </a:prstGeom>
        </p:spPr>
        <p:txBody>
          <a:bodyPr wrap="square">
            <a:spAutoFit/>
          </a:bodyPr>
          <a:lstStyle/>
          <a:p>
            <a:r>
              <a:rPr lang="uk-UA" sz="2400" b="1" i="1" dirty="0" smtClean="0">
                <a:latin typeface="Times New Roman" panose="02020603050405020304" pitchFamily="18" charset="0"/>
                <a:cs typeface="Times New Roman" panose="02020603050405020304" pitchFamily="18" charset="0"/>
              </a:rPr>
              <a:t>Другий змістовий модуль присвячений </a:t>
            </a:r>
            <a:r>
              <a:rPr lang="uk-UA" sz="2400" dirty="0" smtClean="0">
                <a:latin typeface="Times New Roman" panose="02020603050405020304" pitchFamily="18" charset="0"/>
                <a:cs typeface="Times New Roman" panose="02020603050405020304" pitchFamily="18" charset="0"/>
              </a:rPr>
              <a:t>оцінці стану фінансового забезпечення розвитку українського села сьогодні. </a:t>
            </a:r>
          </a:p>
          <a:p>
            <a:endParaRPr lang="uk-UA" sz="2400" dirty="0" smtClean="0">
              <a:latin typeface="Times New Roman" panose="02020603050405020304" pitchFamily="18" charset="0"/>
              <a:cs typeface="Times New Roman" panose="02020603050405020304" pitchFamily="18" charset="0"/>
            </a:endParaRPr>
          </a:p>
          <a:p>
            <a:r>
              <a:rPr lang="uk-UA" sz="2400" dirty="0" smtClean="0">
                <a:latin typeface="Times New Roman" panose="02020603050405020304" pitchFamily="18" charset="0"/>
                <a:cs typeface="Times New Roman" panose="02020603050405020304" pitchFamily="18" charset="0"/>
              </a:rPr>
              <a:t>Окрім цього, даний змістовий модуль містить детальний та всебічний аналіз основних показників розвитку сільських населених пунктів, які вказують на позитивні та негативні тенденції розвитку сільських територіальних громад, характеризують їх сильні та слабкі сторони</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1140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71650" y="1590675"/>
            <a:ext cx="9010650" cy="3046988"/>
          </a:xfrm>
          <a:prstGeom prst="rect">
            <a:avLst/>
          </a:prstGeom>
        </p:spPr>
        <p:txBody>
          <a:bodyPr wrap="square">
            <a:spAutoFit/>
          </a:bodyPr>
          <a:lstStyle/>
          <a:p>
            <a:r>
              <a:rPr lang="uk-UA" sz="2400" b="1" i="1" dirty="0" smtClean="0">
                <a:latin typeface="Times New Roman" panose="02020603050405020304" pitchFamily="18" charset="0"/>
                <a:cs typeface="Times New Roman" panose="02020603050405020304" pitchFamily="18" charset="0"/>
              </a:rPr>
              <a:t>У третьому змістовому модулі </a:t>
            </a:r>
            <a:r>
              <a:rPr lang="uk-UA" sz="2400" dirty="0" smtClean="0">
                <a:latin typeface="Times New Roman" panose="02020603050405020304" pitchFamily="18" charset="0"/>
                <a:cs typeface="Times New Roman" panose="02020603050405020304" pitchFamily="18" charset="0"/>
              </a:rPr>
              <a:t>розглядаються пропозиції щодо удосконалення механізму фінансового забезпечення сільських територіальних громад в контексті реалізації адміністративно-територіальної реформи.</a:t>
            </a:r>
          </a:p>
          <a:p>
            <a:endParaRPr lang="uk-UA" sz="2400" dirty="0" smtClean="0">
              <a:latin typeface="Times New Roman" panose="02020603050405020304" pitchFamily="18" charset="0"/>
              <a:cs typeface="Times New Roman" panose="02020603050405020304" pitchFamily="18" charset="0"/>
            </a:endParaRPr>
          </a:p>
          <a:p>
            <a:r>
              <a:rPr lang="uk-UA" sz="2400" dirty="0" smtClean="0">
                <a:latin typeface="Times New Roman" panose="02020603050405020304" pitchFamily="18" charset="0"/>
                <a:cs typeface="Times New Roman" panose="02020603050405020304" pitchFamily="18" charset="0"/>
              </a:rPr>
              <a:t>Також розглядаються  можливості залучення фінансових ресурсів з альтернативних джерел та на самозабезпечення як спосіб економічного розвитку громади села. </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718027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147</Words>
  <Application>Microsoft Office PowerPoint</Application>
  <PresentationFormat>Широкоэкранный</PresentationFormat>
  <Paragraphs>11</Paragraphs>
  <Slides>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H</dc:creator>
  <cp:lastModifiedBy>H</cp:lastModifiedBy>
  <cp:revision>2</cp:revision>
  <dcterms:created xsi:type="dcterms:W3CDTF">2020-11-03T17:36:11Z</dcterms:created>
  <dcterms:modified xsi:type="dcterms:W3CDTF">2020-11-03T17:50:25Z</dcterms:modified>
</cp:coreProperties>
</file>