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05.11.2020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05.11.2020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05.11.2020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05.11.2020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7581" y="2139889"/>
            <a:ext cx="7175351" cy="1793167"/>
          </a:xfrm>
        </p:spPr>
        <p:txBody>
          <a:bodyPr/>
          <a:lstStyle/>
          <a:p>
            <a:pPr marL="182880" indent="0" algn="ctr">
              <a:buNone/>
            </a:pPr>
            <a:r>
              <a:rPr lang="uk-UA" dirty="0">
                <a:effectLst/>
              </a:rPr>
              <a:t>ТЕМА 2. ФІНАНСОВА ЗВІТНІСТЬ</a:t>
            </a:r>
            <a:r>
              <a:rPr lang="ru-RU" dirty="0">
                <a:effectLst/>
              </a:rPr>
              <a:t/>
            </a:r>
            <a:br>
              <a:rPr lang="ru-RU" dirty="0">
                <a:effectLst/>
              </a:rPr>
            </a:br>
            <a:endParaRPr lang="ru-RU" dirty="0"/>
          </a:p>
        </p:txBody>
      </p:sp>
    </p:spTree>
    <p:extLst>
      <p:ext uri="{BB962C8B-B14F-4D97-AF65-F5344CB8AC3E}">
        <p14:creationId xmlns:p14="http://schemas.microsoft.com/office/powerpoint/2010/main" val="1699475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712968" cy="5490944"/>
          </a:xfrm>
        </p:spPr>
        <p:txBody>
          <a:bodyPr>
            <a:noAutofit/>
          </a:bodyPr>
          <a:lstStyle/>
          <a:p>
            <a:pPr marL="45720" indent="0" algn="just">
              <a:buNone/>
            </a:pPr>
            <a:r>
              <a:rPr lang="uk-UA" sz="1400" dirty="0" smtClean="0"/>
              <a:t>        Відповідно </a:t>
            </a:r>
            <a:r>
              <a:rPr lang="uk-UA" sz="1400" dirty="0"/>
              <a:t>теперішньою вартістю є </a:t>
            </a:r>
            <a:r>
              <a:rPr lang="uk-UA" sz="1400" dirty="0" err="1"/>
              <a:t>дисконтована</a:t>
            </a:r>
            <a:r>
              <a:rPr lang="uk-UA" sz="1400" dirty="0"/>
              <a:t> сума історичної чи поточної собівартості або вартості розрахунку (платежу). У разі відстрочення розрахунку справедливою вартістю, ймовірно, буде </a:t>
            </a:r>
            <a:r>
              <a:rPr lang="uk-UA" sz="1400" dirty="0" err="1"/>
              <a:t>дисконтована</a:t>
            </a:r>
            <a:r>
              <a:rPr lang="uk-UA" sz="1400" dirty="0"/>
              <a:t> вартість.</a:t>
            </a:r>
            <a:endParaRPr lang="ru-RU" sz="1400" dirty="0"/>
          </a:p>
          <a:p>
            <a:pPr marL="45720" indent="0" algn="just">
              <a:buNone/>
            </a:pPr>
            <a:r>
              <a:rPr lang="uk-UA" sz="1400" dirty="0" smtClean="0"/>
              <a:t>        За </a:t>
            </a:r>
            <a:r>
              <a:rPr lang="uk-UA" sz="1400" dirty="0"/>
              <a:t>МСФЗ </a:t>
            </a:r>
            <a:r>
              <a:rPr lang="uk-UA" sz="1400" b="1" dirty="0"/>
              <a:t>власний капітал </a:t>
            </a:r>
            <a:r>
              <a:rPr lang="uk-UA" sz="1400" i="1" dirty="0"/>
              <a:t>– </a:t>
            </a:r>
            <a:r>
              <a:rPr lang="uk-UA" sz="1400" dirty="0"/>
              <a:t>це частина активів підприємства, що залишається після вирахування його зобов</a:t>
            </a:r>
            <a:r>
              <a:rPr lang="uk-UA" sz="1400" i="1" dirty="0"/>
              <a:t>'</a:t>
            </a:r>
            <a:r>
              <a:rPr lang="uk-UA" sz="1400" dirty="0"/>
              <a:t>язань. Оцінка власного капіталу визначається оцінкою відповідних активів і зобов'язань.</a:t>
            </a:r>
            <a:endParaRPr lang="ru-RU" sz="1400" dirty="0"/>
          </a:p>
          <a:p>
            <a:pPr marL="45720" indent="0" algn="just">
              <a:buNone/>
            </a:pPr>
            <a:r>
              <a:rPr lang="uk-UA" sz="1400" dirty="0" smtClean="0"/>
              <a:t>        Міжнародні </a:t>
            </a:r>
            <a:r>
              <a:rPr lang="uk-UA" sz="1400" dirty="0"/>
              <a:t>стандарти не визначають форму балансу, а лише містять вимоги щодо розкриття певних статей активів, зобов'язань та власного капіталу.</a:t>
            </a:r>
            <a:endParaRPr lang="ru-RU" sz="1400" dirty="0"/>
          </a:p>
          <a:p>
            <a:pPr marL="45720" indent="0" algn="just">
              <a:buNone/>
            </a:pPr>
            <a:r>
              <a:rPr lang="uk-UA" sz="1400" dirty="0" smtClean="0"/>
              <a:t>        МСБО </a:t>
            </a:r>
            <a:r>
              <a:rPr lang="uk-UA" sz="1400" dirty="0"/>
              <a:t>1 містить такий </a:t>
            </a:r>
            <a:r>
              <a:rPr lang="uk-UA" sz="1400" b="1" i="1" u="sng" dirty="0"/>
              <a:t>мінімальний перелік статей</a:t>
            </a:r>
            <a:r>
              <a:rPr lang="uk-UA" sz="1400" u="sng" dirty="0"/>
              <a:t>, </a:t>
            </a:r>
            <a:r>
              <a:rPr lang="uk-UA" sz="1400" dirty="0"/>
              <a:t>які слід наводити безпосередньо в </a:t>
            </a:r>
            <a:r>
              <a:rPr lang="uk-UA" sz="1400" dirty="0" smtClean="0"/>
              <a:t>балансі:</a:t>
            </a:r>
            <a:r>
              <a:rPr lang="ru-RU" sz="1400" dirty="0"/>
              <a:t> </a:t>
            </a:r>
            <a:r>
              <a:rPr lang="uk-UA" sz="1400" dirty="0" smtClean="0"/>
              <a:t>грошові </a:t>
            </a:r>
            <a:r>
              <a:rPr lang="uk-UA" sz="1400" dirty="0"/>
              <a:t>кошти та їх </a:t>
            </a:r>
            <a:r>
              <a:rPr lang="uk-UA" sz="1400" dirty="0" smtClean="0"/>
              <a:t>еквіваленти; фінансові </a:t>
            </a:r>
            <a:r>
              <a:rPr lang="uk-UA" sz="1400" dirty="0"/>
              <a:t>інвестиції, які обліковують методом участі в </a:t>
            </a:r>
            <a:r>
              <a:rPr lang="uk-UA" sz="1400" dirty="0" smtClean="0"/>
              <a:t>капіталі; заборгованість </a:t>
            </a:r>
            <a:r>
              <a:rPr lang="uk-UA" sz="1400" dirty="0"/>
              <a:t>покупців та інша дебіторська </a:t>
            </a:r>
            <a:r>
              <a:rPr lang="uk-UA" sz="1400" dirty="0" smtClean="0"/>
              <a:t>заборгованість; інші </a:t>
            </a:r>
            <a:r>
              <a:rPr lang="uk-UA" sz="1400" dirty="0"/>
              <a:t>фінансові </a:t>
            </a:r>
            <a:r>
              <a:rPr lang="uk-UA" sz="1400" dirty="0" smtClean="0"/>
              <a:t>активи; основні засоби; інвестиційна нерухомість; нематеріальні активи;</a:t>
            </a:r>
            <a:r>
              <a:rPr lang="ru-RU" sz="1400" dirty="0"/>
              <a:t> </a:t>
            </a:r>
            <a:r>
              <a:rPr lang="uk-UA" sz="1400" dirty="0" smtClean="0"/>
              <a:t>біологічні активи; запаси; заборгованість </a:t>
            </a:r>
            <a:r>
              <a:rPr lang="uk-UA" sz="1400" dirty="0"/>
              <a:t>постачальникам та іншим </a:t>
            </a:r>
            <a:r>
              <a:rPr lang="uk-UA" sz="1400" dirty="0" smtClean="0"/>
              <a:t>кредиторам; податкові </a:t>
            </a:r>
            <a:r>
              <a:rPr lang="uk-UA" sz="1400" dirty="0"/>
              <a:t>зобов'язання та податкові активи</a:t>
            </a:r>
            <a:r>
              <a:rPr lang="uk-UA" sz="1400" dirty="0" smtClean="0"/>
              <a:t>; </a:t>
            </a:r>
            <a:r>
              <a:rPr lang="uk-UA" sz="1400" dirty="0"/>
              <a:t/>
            </a:r>
            <a:br>
              <a:rPr lang="uk-UA" sz="1400" dirty="0"/>
            </a:br>
            <a:r>
              <a:rPr lang="uk-UA" sz="1400" dirty="0" smtClean="0"/>
              <a:t>забезпечення; інші </a:t>
            </a:r>
            <a:r>
              <a:rPr lang="uk-UA" sz="1400" dirty="0"/>
              <a:t>фінансові </a:t>
            </a:r>
            <a:r>
              <a:rPr lang="uk-UA" sz="1400" dirty="0" smtClean="0"/>
              <a:t>зобов'язання; частка </a:t>
            </a:r>
            <a:r>
              <a:rPr lang="uk-UA" sz="1400" dirty="0"/>
              <a:t>меншості, подана у складі власного </a:t>
            </a:r>
            <a:r>
              <a:rPr lang="uk-UA" sz="1400" dirty="0" smtClean="0"/>
              <a:t>капіталу; випущений </a:t>
            </a:r>
            <a:r>
              <a:rPr lang="uk-UA" sz="1400" dirty="0"/>
              <a:t>капітал і резерви (в т. ч. нерозподілений прибуток), віднесені до власного </a:t>
            </a:r>
            <a:r>
              <a:rPr lang="uk-UA" sz="1400" dirty="0" smtClean="0"/>
              <a:t>капіталу;</a:t>
            </a:r>
            <a:r>
              <a:rPr lang="ru-RU" sz="1400" dirty="0"/>
              <a:t> </a:t>
            </a:r>
            <a:r>
              <a:rPr lang="uk-UA" sz="1400" dirty="0" smtClean="0"/>
              <a:t>поточні </a:t>
            </a:r>
            <a:r>
              <a:rPr lang="uk-UA" sz="1400" dirty="0"/>
              <a:t>податкові зобов'язання та поточні податкові активи.</a:t>
            </a:r>
            <a:endParaRPr lang="ru-RU" sz="1400" dirty="0"/>
          </a:p>
          <a:p>
            <a:pPr marL="45720" indent="0" algn="just">
              <a:buNone/>
            </a:pPr>
            <a:r>
              <a:rPr lang="uk-UA" sz="1400" dirty="0" smtClean="0"/>
              <a:t>        Наведений </a:t>
            </a:r>
            <a:r>
              <a:rPr lang="uk-UA" sz="1400" dirty="0"/>
              <a:t>перелік не є вичерпним, тому в балансі треба наводити додаткові статті (або рядки), заголовки та проміжні підсумки, якщо цього вимагають інші стандарти або якщо це потрібно для правдивого відображення фінансового становища підприємства</a:t>
            </a:r>
            <a:r>
              <a:rPr lang="uk-UA" sz="1400" dirty="0" smtClean="0"/>
              <a:t>.</a:t>
            </a:r>
          </a:p>
          <a:p>
            <a:pPr marL="45720" indent="0" algn="just">
              <a:buNone/>
            </a:pPr>
            <a:endParaRPr lang="uk-UA" sz="1200" dirty="0" smtClean="0"/>
          </a:p>
          <a:p>
            <a:pPr marL="45720" indent="0" algn="just">
              <a:buNone/>
            </a:pPr>
            <a:r>
              <a:rPr lang="uk-UA" sz="1400" dirty="0" smtClean="0"/>
              <a:t>        Міжнародні </a:t>
            </a:r>
            <a:r>
              <a:rPr lang="uk-UA" sz="1400" dirty="0"/>
              <a:t>стандарти не визначають формат балансу, тому підприємство може саме обирати форму подання інформації про фінансове становище, якщо інше не передбачено законодавством</a:t>
            </a:r>
            <a:r>
              <a:rPr lang="uk-UA" sz="1400" dirty="0" smtClean="0"/>
              <a:t>.</a:t>
            </a:r>
          </a:p>
          <a:p>
            <a:pPr marL="45720" indent="0" algn="just">
              <a:buNone/>
            </a:pPr>
            <a:endParaRPr lang="ru-RU" sz="1200" dirty="0"/>
          </a:p>
          <a:p>
            <a:pPr marL="45720" indent="0" algn="just">
              <a:buNone/>
            </a:pPr>
            <a:r>
              <a:rPr lang="uk-UA" sz="1400" dirty="0" smtClean="0"/>
              <a:t>        У </a:t>
            </a:r>
            <a:r>
              <a:rPr lang="uk-UA" sz="1400" dirty="0"/>
              <a:t>міжнародній практиці набули поширення такі </a:t>
            </a:r>
            <a:r>
              <a:rPr lang="uk-UA" sz="1400" b="1" i="1" u="sng" dirty="0"/>
              <a:t>моделі балансу</a:t>
            </a:r>
            <a:r>
              <a:rPr lang="uk-UA" sz="1400" u="sng" dirty="0"/>
              <a:t>:</a:t>
            </a:r>
            <a:endParaRPr lang="ru-RU" sz="1400" u="sng" dirty="0"/>
          </a:p>
          <a:p>
            <a:pPr algn="just"/>
            <a:r>
              <a:rPr lang="uk-UA" sz="1400" dirty="0"/>
              <a:t>1) Активи = Зобов'язання + Власний капітал;</a:t>
            </a:r>
            <a:endParaRPr lang="ru-RU" sz="1400" dirty="0"/>
          </a:p>
          <a:p>
            <a:pPr algn="just"/>
            <a:r>
              <a:rPr lang="uk-UA" sz="1400" dirty="0"/>
              <a:t>2)Активи – Зобов'язання = Власний капітал.</a:t>
            </a:r>
            <a:endParaRPr lang="ru-RU" sz="1400" dirty="0"/>
          </a:p>
          <a:p>
            <a:pPr marL="45720" indent="0" algn="just">
              <a:buNone/>
            </a:pPr>
            <a:endParaRPr lang="ru-RU" sz="1400" dirty="0"/>
          </a:p>
          <a:p>
            <a:pPr marL="45720" indent="0" algn="just">
              <a:buNone/>
            </a:pPr>
            <a:endParaRPr lang="ru-RU" sz="1400" dirty="0"/>
          </a:p>
        </p:txBody>
      </p:sp>
    </p:spTree>
    <p:extLst>
      <p:ext uri="{BB962C8B-B14F-4D97-AF65-F5344CB8AC3E}">
        <p14:creationId xmlns:p14="http://schemas.microsoft.com/office/powerpoint/2010/main" val="2261428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712968" cy="5490944"/>
          </a:xfrm>
        </p:spPr>
        <p:txBody>
          <a:bodyPr>
            <a:noAutofit/>
          </a:bodyPr>
          <a:lstStyle/>
          <a:p>
            <a:pPr marL="45720" indent="0" algn="just">
              <a:buNone/>
            </a:pPr>
            <a:r>
              <a:rPr lang="uk-UA" sz="1400" dirty="0" smtClean="0"/>
              <a:t>        Перша </a:t>
            </a:r>
            <a:r>
              <a:rPr lang="uk-UA" sz="1400" dirty="0"/>
              <a:t>модель може бути реалізована у вертикальній або горизонтальній формі, а друга лише у вертикальній. Щодо </a:t>
            </a:r>
            <a:r>
              <a:rPr lang="uk-UA" sz="1400" b="1" dirty="0"/>
              <a:t>форми подання балансу</a:t>
            </a:r>
            <a:r>
              <a:rPr lang="uk-UA" sz="1400" dirty="0"/>
              <a:t>, то слід сказати, що в міжнародній практиці є дві найуживаніші форми, а саме:</a:t>
            </a:r>
            <a:endParaRPr lang="ru-RU" sz="1400" dirty="0"/>
          </a:p>
          <a:p>
            <a:pPr lvl="0" algn="just"/>
            <a:r>
              <a:rPr lang="uk-UA" sz="1400" i="1" u="sng" dirty="0"/>
              <a:t>двостороння форма</a:t>
            </a:r>
            <a:r>
              <a:rPr lang="uk-UA" sz="1400" u="sng" dirty="0"/>
              <a:t>, </a:t>
            </a:r>
            <a:r>
              <a:rPr lang="uk-UA" sz="1400" dirty="0"/>
              <a:t>за якою активи підприємства розміщуються ліворуч (актив балансу), а зобов’язання і власний капітал – праворуч (пасив балансу);</a:t>
            </a:r>
            <a:endParaRPr lang="ru-RU" sz="1400" dirty="0"/>
          </a:p>
          <a:p>
            <a:pPr lvl="0" algn="just"/>
            <a:r>
              <a:rPr lang="uk-UA" sz="1400" i="1" u="sng" dirty="0"/>
              <a:t>одностороння </a:t>
            </a:r>
            <a:r>
              <a:rPr lang="uk-UA" sz="1400" u="sng" dirty="0"/>
              <a:t>або </a:t>
            </a:r>
            <a:r>
              <a:rPr lang="uk-UA" sz="1400" i="1" u="sng" dirty="0"/>
              <a:t>послідовна форма</a:t>
            </a:r>
            <a:r>
              <a:rPr lang="uk-UA" sz="1400" u="sng" dirty="0"/>
              <a:t>, </a:t>
            </a:r>
            <a:r>
              <a:rPr lang="uk-UA" sz="1400" dirty="0"/>
              <a:t>за якою послідовно, згори донизу, розміщуються актив і пасив балансу.</a:t>
            </a:r>
            <a:endParaRPr lang="ru-RU" sz="1400" dirty="0"/>
          </a:p>
          <a:p>
            <a:pPr marL="45720" indent="0" algn="just">
              <a:buNone/>
            </a:pPr>
            <a:r>
              <a:rPr lang="uk-UA" sz="1400" dirty="0" smtClean="0"/>
              <a:t>        Крім </a:t>
            </a:r>
            <a:r>
              <a:rPr lang="uk-UA" sz="1400" dirty="0"/>
              <a:t>того, в межах цих моделей балансу його статті можуть бути класифіковані як поточні й </a:t>
            </a:r>
            <a:r>
              <a:rPr lang="uk-UA" sz="1400" dirty="0" err="1"/>
              <a:t>непоточні</a:t>
            </a:r>
            <a:r>
              <a:rPr lang="uk-UA" sz="1400" dirty="0"/>
              <a:t> та наведені в послідовності  зростання чи зниження їхньої ліквідності (терміну погашення</a:t>
            </a:r>
            <a:r>
              <a:rPr lang="uk-UA" sz="1400" dirty="0" smtClean="0"/>
              <a:t>)</a:t>
            </a:r>
          </a:p>
          <a:p>
            <a:pPr marL="45720" indent="0" algn="just">
              <a:buNone/>
            </a:pPr>
            <a:endParaRPr lang="ru-RU" sz="1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29" t="33135" r="43665" b="27381"/>
          <a:stretch/>
        </p:blipFill>
        <p:spPr bwMode="auto">
          <a:xfrm>
            <a:off x="711431" y="2564904"/>
            <a:ext cx="7676993" cy="3672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100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712968" cy="5490944"/>
          </a:xfrm>
        </p:spPr>
        <p:txBody>
          <a:bodyPr>
            <a:noAutofit/>
          </a:bodyPr>
          <a:lstStyle/>
          <a:p>
            <a:pPr marL="45720" indent="0" algn="just">
              <a:buNone/>
            </a:pPr>
            <a:r>
              <a:rPr lang="uk-UA" sz="1400" dirty="0" smtClean="0"/>
              <a:t>        </a:t>
            </a:r>
            <a:r>
              <a:rPr lang="uk-UA" sz="1400" dirty="0"/>
              <a:t>Статті пасиву балансу групуються і розміщуються згори донизу за ознакою скорочення термінів погашення заборгованості (рис.2.3.).</a:t>
            </a:r>
            <a:endParaRPr lang="ru-RU" sz="1400" dirty="0"/>
          </a:p>
          <a:p>
            <a:pPr marL="45720" indent="0" algn="just">
              <a:buNone/>
            </a:pPr>
            <a:endParaRPr lang="uk-UA" sz="1400" dirty="0" smtClean="0"/>
          </a:p>
          <a:p>
            <a:pPr marL="45720" indent="0" algn="just">
              <a:buNone/>
            </a:pPr>
            <a:endParaRPr lang="uk-UA" sz="1400" dirty="0"/>
          </a:p>
          <a:p>
            <a:pPr marL="45720" indent="0" algn="just">
              <a:buNone/>
            </a:pPr>
            <a:endParaRPr lang="uk-UA" sz="1400" dirty="0" smtClean="0"/>
          </a:p>
          <a:p>
            <a:pPr marL="45720" indent="0" algn="just">
              <a:buNone/>
            </a:pPr>
            <a:endParaRPr lang="uk-UA" sz="1400" dirty="0"/>
          </a:p>
          <a:p>
            <a:pPr marL="45720" indent="0" algn="just">
              <a:buNone/>
            </a:pPr>
            <a:endParaRPr lang="uk-UA" sz="1400" dirty="0" smtClean="0"/>
          </a:p>
          <a:p>
            <a:pPr marL="45720" indent="0" algn="just">
              <a:buNone/>
            </a:pPr>
            <a:endParaRPr lang="uk-UA" sz="1400" dirty="0"/>
          </a:p>
          <a:p>
            <a:pPr marL="45720" indent="0" algn="just">
              <a:buNone/>
            </a:pPr>
            <a:endParaRPr lang="uk-UA" sz="1400" dirty="0" smtClean="0"/>
          </a:p>
          <a:p>
            <a:pPr marL="45720" indent="0" algn="just">
              <a:buNone/>
            </a:pPr>
            <a:endParaRPr lang="uk-UA" sz="1400" dirty="0"/>
          </a:p>
          <a:p>
            <a:pPr marL="45720" indent="0" algn="just">
              <a:buNone/>
            </a:pPr>
            <a:endParaRPr lang="uk-UA" sz="1400" dirty="0" smtClean="0"/>
          </a:p>
          <a:p>
            <a:pPr marL="45720" indent="0" algn="just">
              <a:buNone/>
            </a:pPr>
            <a:r>
              <a:rPr lang="uk-UA" sz="1400" dirty="0" smtClean="0"/>
              <a:t>        В </a:t>
            </a:r>
            <a:r>
              <a:rPr lang="uk-UA" sz="1400" dirty="0"/>
              <a:t>США, Англії, Канаді та деяких інших країнах статті балансу групуються у зворотному напрямку.</a:t>
            </a:r>
            <a:endParaRPr lang="ru-RU" sz="1400" dirty="0"/>
          </a:p>
          <a:p>
            <a:pPr marL="45720" indent="0" algn="just">
              <a:buNone/>
            </a:pPr>
            <a:r>
              <a:rPr lang="uk-UA" sz="1400" dirty="0" smtClean="0"/>
              <a:t>        Для </a:t>
            </a:r>
            <a:r>
              <a:rPr lang="uk-UA" sz="1400" dirty="0"/>
              <a:t>розкриття реального фінансового стану підприємства величезне значення має оцінка статей балансу, тобто активів і пасивів підприємства. Згідно із загальноприйнятим принципом собівартості, оцінка активів, що надходять на підприємство, здійснюється за фактичними витратами на їх придбання чи на власне виробництво. </a:t>
            </a:r>
            <a:endParaRPr lang="uk-UA" sz="1400" dirty="0" smtClean="0"/>
          </a:p>
          <a:p>
            <a:pPr marL="45720" indent="0" algn="just">
              <a:buNone/>
            </a:pPr>
            <a:r>
              <a:rPr lang="uk-UA" sz="1400" dirty="0"/>
              <a:t> </a:t>
            </a:r>
            <a:r>
              <a:rPr lang="uk-UA" sz="1400" dirty="0" smtClean="0"/>
              <a:t>       </a:t>
            </a:r>
            <a:r>
              <a:rPr lang="uk-UA" sz="1400" dirty="0" smtClean="0"/>
              <a:t>Однак </a:t>
            </a:r>
            <a:r>
              <a:rPr lang="uk-UA" sz="1400" dirty="0"/>
              <a:t>у процесі господарської діяльності активи використовуються і відбувається зміна їхньої вартості. Певний вплив має також коливання цін на товарних і фондових ринках. А тому, відповідно до міжнародних стандартів бухгалтерського обліку, активи підприємства необхідно оцінювати і подавати в балансі за принципом чистого (нетто) стану.</a:t>
            </a:r>
            <a:endParaRPr lang="ru-RU" sz="1400" dirty="0"/>
          </a:p>
          <a:p>
            <a:pPr marL="45720" indent="0" algn="just">
              <a:buNone/>
            </a:pPr>
            <a:r>
              <a:rPr lang="uk-UA" sz="1400" dirty="0" smtClean="0"/>
              <a:t>        Так </a:t>
            </a:r>
            <a:r>
              <a:rPr lang="uk-UA" sz="1400" i="1" dirty="0"/>
              <a:t>основні засоби </a:t>
            </a:r>
            <a:r>
              <a:rPr lang="uk-UA" sz="1400" dirty="0"/>
              <a:t>відображаються в бухгалтерському балансі за їхньою первісною або відновною вартістю, сумою амортизації (зносу) та залишковою вартістю, але у валюту балансу зараховується тільки залишкова вартість основних засобів (аналогічно відображаються нематеріальні активи).</a:t>
            </a:r>
            <a:endParaRPr lang="ru-RU" sz="1400" dirty="0"/>
          </a:p>
          <a:p>
            <a:pPr marL="45720" indent="0" algn="just">
              <a:buNone/>
            </a:pPr>
            <a:endParaRPr lang="ru-RU" sz="14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04" t="37103" r="45451" b="29167"/>
          <a:stretch/>
        </p:blipFill>
        <p:spPr bwMode="auto">
          <a:xfrm>
            <a:off x="1617577" y="764704"/>
            <a:ext cx="5834743" cy="24674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667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314320"/>
            <a:ext cx="8712968" cy="5490944"/>
          </a:xfrm>
        </p:spPr>
        <p:txBody>
          <a:bodyPr>
            <a:noAutofit/>
          </a:bodyPr>
          <a:lstStyle/>
          <a:p>
            <a:pPr marL="45720" indent="0" algn="just">
              <a:buNone/>
            </a:pPr>
            <a:r>
              <a:rPr lang="uk-UA" sz="1400" dirty="0"/>
              <a:t> </a:t>
            </a:r>
            <a:r>
              <a:rPr lang="uk-UA" sz="1400" dirty="0" smtClean="0"/>
              <a:t>       </a:t>
            </a:r>
            <a:r>
              <a:rPr lang="uk-UA" sz="1400" i="1" dirty="0" smtClean="0"/>
              <a:t>Виробничі </a:t>
            </a:r>
            <a:r>
              <a:rPr lang="uk-UA" sz="1400" i="1" dirty="0"/>
              <a:t>запаси </a:t>
            </a:r>
            <a:r>
              <a:rPr lang="uk-UA" sz="1400" dirty="0"/>
              <a:t>оцінюються і подаються в балансі за меншою з двох оцінок: за первісною (фактичною) вартістю або за ринковою ціною на дату складання балансу (аналогічно оцінюються </a:t>
            </a:r>
            <a:r>
              <a:rPr lang="uk-UA" sz="1400" dirty="0" err="1"/>
              <a:t>швидкореалізовувані</a:t>
            </a:r>
            <a:r>
              <a:rPr lang="uk-UA" sz="1400" dirty="0"/>
              <a:t> цінні папери, інвестиції в акції, якщо частка їх у капіталі іншої компанії незначна</a:t>
            </a:r>
            <a:r>
              <a:rPr lang="uk-UA" sz="1400" dirty="0" smtClean="0"/>
              <a:t>).</a:t>
            </a:r>
          </a:p>
          <a:p>
            <a:pPr marL="45720" indent="0" algn="just">
              <a:buNone/>
            </a:pPr>
            <a:endParaRPr lang="ru-RU" sz="1400" dirty="0"/>
          </a:p>
          <a:p>
            <a:pPr marL="45720" indent="0" algn="just">
              <a:buNone/>
            </a:pPr>
            <a:r>
              <a:rPr lang="uk-UA" sz="1400" i="1" dirty="0" smtClean="0"/>
              <a:t>      </a:t>
            </a:r>
            <a:r>
              <a:rPr lang="uk-UA" sz="1400" i="1" u="sng" dirty="0" smtClean="0"/>
              <a:t>  Дебіторська </a:t>
            </a:r>
            <a:r>
              <a:rPr lang="uk-UA" sz="1400" i="1" u="sng" dirty="0"/>
              <a:t>заборгованість </a:t>
            </a:r>
            <a:r>
              <a:rPr lang="uk-UA" sz="1400" dirty="0"/>
              <a:t>оцінюється за поточним грошовим еквівалентом, тобто за фактичною величиною, визнаною кожною зі сторін.</a:t>
            </a:r>
            <a:endParaRPr lang="ru-RU" sz="1400" dirty="0"/>
          </a:p>
          <a:p>
            <a:pPr marL="45720" indent="0" algn="just">
              <a:buNone/>
            </a:pPr>
            <a:r>
              <a:rPr lang="uk-UA" sz="1400" dirty="0"/>
              <a:t/>
            </a:r>
            <a:br>
              <a:rPr lang="uk-UA" sz="1400" dirty="0"/>
            </a:br>
            <a:r>
              <a:rPr lang="uk-UA" sz="1400" dirty="0" smtClean="0"/>
              <a:t>        В </a:t>
            </a:r>
            <a:r>
              <a:rPr lang="uk-UA" sz="1400" dirty="0"/>
              <a:t>бухгалтерському балансі дебіторська заборгованість відображається розгорнуто: за фактичною сумою, резервом сумнівних боргів і за реальною сумою, можливою до одержання (чиста реалізаційна вартість). Остання зараховується у валюту балансу</a:t>
            </a:r>
            <a:r>
              <a:rPr lang="uk-UA" sz="1400" dirty="0" smtClean="0"/>
              <a:t>.</a:t>
            </a:r>
          </a:p>
          <a:p>
            <a:pPr marL="45720" indent="0" algn="just">
              <a:buNone/>
            </a:pPr>
            <a:endParaRPr lang="ru-RU" sz="1400" dirty="0"/>
          </a:p>
          <a:p>
            <a:pPr marL="45720" indent="0" algn="just">
              <a:buNone/>
            </a:pPr>
            <a:r>
              <a:rPr lang="uk-UA" sz="1400" dirty="0" smtClean="0"/>
              <a:t>        При </a:t>
            </a:r>
            <a:r>
              <a:rPr lang="uk-UA" sz="1400" dirty="0"/>
              <a:t>складанні балансу підприємства здійснюють перерахунок </a:t>
            </a:r>
            <a:r>
              <a:rPr lang="uk-UA" sz="1400" u="sng" dirty="0"/>
              <a:t>валютних статей</a:t>
            </a:r>
            <a:r>
              <a:rPr lang="uk-UA" sz="1400" dirty="0"/>
              <a:t> (наявної іноземної валюти, розрахунків і зобов’язань) у національну валюту за курсом на дату складання балансу. При цьому визначаються курсові різниці, які обліковуються і відображаються окремо</a:t>
            </a:r>
            <a:r>
              <a:rPr lang="uk-UA" sz="1400" dirty="0" smtClean="0"/>
              <a:t>.</a:t>
            </a:r>
          </a:p>
          <a:p>
            <a:pPr marL="45720" indent="0" algn="just">
              <a:buNone/>
            </a:pPr>
            <a:endParaRPr lang="ru-RU" sz="1400" dirty="0"/>
          </a:p>
          <a:p>
            <a:pPr marL="45720" indent="0" algn="just">
              <a:buNone/>
            </a:pPr>
            <a:r>
              <a:rPr lang="uk-UA" sz="1400" dirty="0" smtClean="0"/>
              <a:t>        В </a:t>
            </a:r>
            <a:r>
              <a:rPr lang="uk-UA" sz="1400" dirty="0"/>
              <a:t>умовах </a:t>
            </a:r>
            <a:r>
              <a:rPr lang="uk-UA" sz="1400" u="sng" dirty="0"/>
              <a:t>інфляції </a:t>
            </a:r>
            <a:r>
              <a:rPr lang="uk-UA" sz="1400" dirty="0"/>
              <a:t>підприємства періодично збільшують вартісну оцінку свого майна в порядку, передбаченому законодавством та стандартами бухгалтерського обліку.</a:t>
            </a:r>
            <a:endParaRPr lang="ru-RU" sz="1400" dirty="0"/>
          </a:p>
          <a:p>
            <a:pPr algn="just"/>
            <a:endParaRPr lang="ru-RU" sz="1400" dirty="0"/>
          </a:p>
          <a:p>
            <a:pPr marL="45720" indent="0" algn="just">
              <a:buNone/>
            </a:pPr>
            <a:endParaRPr lang="ru-RU" sz="1400" dirty="0"/>
          </a:p>
        </p:txBody>
      </p:sp>
    </p:spTree>
    <p:extLst>
      <p:ext uri="{BB962C8B-B14F-4D97-AF65-F5344CB8AC3E}">
        <p14:creationId xmlns:p14="http://schemas.microsoft.com/office/powerpoint/2010/main" val="2301714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674360"/>
            <a:ext cx="8712968" cy="5490944"/>
          </a:xfrm>
        </p:spPr>
        <p:txBody>
          <a:bodyPr>
            <a:noAutofit/>
          </a:bodyPr>
          <a:lstStyle/>
          <a:p>
            <a:pPr marL="45720" indent="0" algn="just">
              <a:buNone/>
            </a:pPr>
            <a:r>
              <a:rPr lang="uk-UA" sz="1400" dirty="0" smtClean="0"/>
              <a:t>        Звіт </a:t>
            </a:r>
            <a:r>
              <a:rPr lang="uk-UA" sz="1400" dirty="0"/>
              <a:t>про прибутки та збитки – це звіт про доходи, витрати та фінансові результати діяльності підприємства. У різних країнах він може мати різну назву: Звіт про прибуток, Звіт про прибуток та збиток, Звіт про операції, Звіт про фінансові результати. Фінансовий результат діяльності підприємства визначається порівнянням доходів та витрат звітного періоду.</a:t>
            </a:r>
            <a:endParaRPr lang="ru-RU" sz="1400" dirty="0"/>
          </a:p>
          <a:p>
            <a:pPr marL="45720" indent="0" algn="just">
              <a:buNone/>
            </a:pPr>
            <a:r>
              <a:rPr lang="uk-UA" sz="1400" b="1" dirty="0" smtClean="0"/>
              <a:t>        Дохід </a:t>
            </a:r>
            <a:r>
              <a:rPr lang="uk-UA" sz="1400" i="1" dirty="0"/>
              <a:t>— </a:t>
            </a:r>
            <a:r>
              <a:rPr lang="uk-UA" sz="1400" dirty="0"/>
              <a:t>це збільшення економічних вигід у вигляді збільшення активів або зменшення зобов'язань, що призводить до зростання власного капіталу підприємства (за винятком зростання капіталу за рахунок внесків учасників). Він може виступати у вигляді виручки від продажу продукції, товарів або послуг, гонорару, відсотків, орендної плати, дивідендів тощо.</a:t>
            </a:r>
            <a:endParaRPr lang="ru-RU" sz="1400" dirty="0"/>
          </a:p>
          <a:p>
            <a:pPr marL="45720" indent="0" algn="just">
              <a:buNone/>
            </a:pPr>
            <a:r>
              <a:rPr lang="uk-UA" sz="1400" dirty="0" smtClean="0"/>
              <a:t>        Дохід </a:t>
            </a:r>
            <a:r>
              <a:rPr lang="uk-UA" sz="1400" b="1" i="1" dirty="0"/>
              <a:t>визнається </a:t>
            </a:r>
            <a:r>
              <a:rPr lang="uk-UA" sz="1400" dirty="0"/>
              <a:t>у Звіті про прибутки та збитки на момент, коли відбулося зростання майбутніх економічних вигід, пов'язаних зі збільшенням активу або зі зменшенням зобов'язання, і його можна достовірно визначити</a:t>
            </a:r>
            <a:r>
              <a:rPr lang="uk-UA" sz="1400" dirty="0" smtClean="0"/>
              <a:t>.</a:t>
            </a:r>
          </a:p>
          <a:p>
            <a:pPr marL="45720" indent="0" algn="just">
              <a:buNone/>
            </a:pPr>
            <a:endParaRPr lang="ru-RU" sz="1400" dirty="0"/>
          </a:p>
          <a:p>
            <a:pPr marL="45720" indent="0" algn="just">
              <a:buNone/>
            </a:pPr>
            <a:r>
              <a:rPr lang="uk-UA" sz="1400" b="1" dirty="0" smtClean="0"/>
              <a:t>        Витрати </a:t>
            </a:r>
            <a:r>
              <a:rPr lang="uk-UA" sz="1400" i="1" dirty="0"/>
              <a:t>— </a:t>
            </a:r>
            <a:r>
              <a:rPr lang="uk-UA" sz="1400" dirty="0"/>
              <a:t>це зменшення економічних вигід у вигляді вибуття активів або збільшення зобов'язань, що призводить до зменшення власного капіталу підприємства (за винятком зменшення капіталу внаслідок його вилучення або розподілу між власниками). Витрати означають споживання ресурсів (грошей, запасів, основних засобів тощо) в процесі діяльності підприємства та включають: собівартість реалізованої продукції, заробітну плату, комунальні платежі, амортизацію тощо.</a:t>
            </a:r>
            <a:endParaRPr lang="ru-RU" sz="1400" dirty="0"/>
          </a:p>
          <a:p>
            <a:pPr marL="45720" indent="0" algn="just">
              <a:buNone/>
            </a:pPr>
            <a:r>
              <a:rPr lang="uk-UA" sz="1400" dirty="0" smtClean="0"/>
              <a:t>         Витрати </a:t>
            </a:r>
            <a:r>
              <a:rPr lang="uk-UA" sz="1400" b="1" i="1" dirty="0"/>
              <a:t>визнаються </a:t>
            </a:r>
            <a:r>
              <a:rPr lang="uk-UA" sz="1400" dirty="0"/>
              <a:t>у Звіті про прибутки та збитки, коли існує зменшення майбутніх економічних вигід, пов'язаних зі зменшенням активу або зі збільшенням зобов'язань, що може бути достовірно визначено.</a:t>
            </a:r>
            <a:endParaRPr lang="ru-RU" sz="1400" dirty="0"/>
          </a:p>
          <a:p>
            <a:pPr marL="45720" indent="0" algn="just">
              <a:buNone/>
            </a:pPr>
            <a:r>
              <a:rPr lang="uk-UA" sz="1400" dirty="0" smtClean="0"/>
              <a:t>        Витрати </a:t>
            </a:r>
            <a:r>
              <a:rPr lang="uk-UA" sz="1400" dirty="0"/>
              <a:t>визнаються у Звіті про прибутки та збитки, </a:t>
            </a:r>
            <a:r>
              <a:rPr lang="uk-UA" sz="1400" u="sng" dirty="0"/>
              <a:t>виходячи з</a:t>
            </a:r>
            <a:r>
              <a:rPr lang="uk-UA" sz="1400" dirty="0"/>
              <a:t> </a:t>
            </a:r>
            <a:r>
              <a:rPr lang="uk-UA" sz="1400" u="sng" dirty="0"/>
              <a:t>принципу відповідності</a:t>
            </a:r>
            <a:r>
              <a:rPr lang="uk-UA" sz="1400" dirty="0"/>
              <a:t>, тобто включаються до цього звіту в періоді, в якому був визнаний дохід, для отримання якого було здійснено ці витрати.</a:t>
            </a:r>
            <a:endParaRPr lang="ru-RU" sz="1400" dirty="0"/>
          </a:p>
          <a:p>
            <a:pPr algn="just"/>
            <a:r>
              <a:rPr lang="uk-UA" sz="1400" dirty="0"/>
              <a:t/>
            </a:r>
            <a:br>
              <a:rPr lang="uk-UA" sz="1400" dirty="0"/>
            </a:br>
            <a:endParaRPr lang="ru-RU" sz="1400" dirty="0"/>
          </a:p>
        </p:txBody>
      </p:sp>
      <p:sp>
        <p:nvSpPr>
          <p:cNvPr id="5" name="Заголовок 1"/>
          <p:cNvSpPr txBox="1">
            <a:spLocks/>
          </p:cNvSpPr>
          <p:nvPr/>
        </p:nvSpPr>
        <p:spPr>
          <a:xfrm>
            <a:off x="35496" y="121196"/>
            <a:ext cx="8712968" cy="5715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uk-UA" sz="2400" dirty="0" smtClean="0">
                <a:effectLst/>
              </a:rPr>
              <a:t>2.2.2. Звіт про прибутки та збитки</a:t>
            </a:r>
            <a:endParaRPr lang="ru-RU" sz="2400" dirty="0"/>
          </a:p>
        </p:txBody>
      </p:sp>
    </p:spTree>
    <p:extLst>
      <p:ext uri="{BB962C8B-B14F-4D97-AF65-F5344CB8AC3E}">
        <p14:creationId xmlns:p14="http://schemas.microsoft.com/office/powerpoint/2010/main" val="3216084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674360"/>
            <a:ext cx="8712968" cy="5490944"/>
          </a:xfrm>
        </p:spPr>
        <p:txBody>
          <a:bodyPr>
            <a:noAutofit/>
          </a:bodyPr>
          <a:lstStyle/>
          <a:p>
            <a:pPr marL="45720" indent="0" algn="just">
              <a:buNone/>
            </a:pPr>
            <a:r>
              <a:rPr lang="uk-UA" sz="1400" dirty="0" smtClean="0"/>
              <a:t>         Якщо </a:t>
            </a:r>
            <a:r>
              <a:rPr lang="uk-UA" sz="1400" dirty="0"/>
              <a:t>надходження економічних вигід очікуються протягом кількох облікових періодів і важко встановити їхній зв'язок з доходом конкретного періоду, витрати визнаються у вигляді амортизації</a:t>
            </a:r>
            <a:r>
              <a:rPr lang="uk-UA" sz="1400" dirty="0" smtClean="0"/>
              <a:t>.</a:t>
            </a:r>
          </a:p>
          <a:p>
            <a:pPr marL="45720" indent="0" algn="just">
              <a:buNone/>
            </a:pPr>
            <a:endParaRPr lang="ru-RU" sz="1400" dirty="0"/>
          </a:p>
          <a:p>
            <a:pPr marL="45720" indent="0" algn="just">
              <a:buNone/>
            </a:pPr>
            <a:r>
              <a:rPr lang="uk-UA" sz="1400" dirty="0" smtClean="0"/>
              <a:t>        Зіставлення </a:t>
            </a:r>
            <a:r>
              <a:rPr lang="uk-UA" sz="1400" dirty="0"/>
              <a:t>доходів і витрат, визнаних у Звіті про прибутки та збитки, дає змогу визначити чистий результат (прибуток або збиток) діяльності підприємства за звітний період</a:t>
            </a:r>
            <a:r>
              <a:rPr lang="uk-UA" sz="1400" dirty="0" smtClean="0"/>
              <a:t>.</a:t>
            </a:r>
          </a:p>
          <a:p>
            <a:pPr marL="45720" indent="0" algn="just">
              <a:buNone/>
            </a:pPr>
            <a:endParaRPr lang="ru-RU" sz="1400" dirty="0"/>
          </a:p>
          <a:p>
            <a:pPr marL="45720" indent="0" algn="just">
              <a:buNone/>
            </a:pPr>
            <a:r>
              <a:rPr lang="uk-UA" sz="1400" dirty="0" smtClean="0"/>
              <a:t>        Загальні </a:t>
            </a:r>
            <a:r>
              <a:rPr lang="uk-UA" sz="1400" dirty="0"/>
              <a:t>вимоги до Звіту про прибутки та збитки встановлені МСБО 1 «Подання фінансових звітів», який визначає лише мінімальний перелік статей, які мають бути відображені безпосередньо у Звіті</a:t>
            </a:r>
            <a:r>
              <a:rPr lang="uk-UA" sz="1400" i="1" dirty="0"/>
              <a:t>. </a:t>
            </a:r>
            <a:r>
              <a:rPr lang="uk-UA" sz="1400" dirty="0"/>
              <a:t>Докладні вимоги до визнання, оцінки та розкриття цих статей наведено у відповідних стандартах</a:t>
            </a:r>
            <a:r>
              <a:rPr lang="uk-UA" sz="1400" dirty="0" smtClean="0"/>
              <a:t>.</a:t>
            </a:r>
          </a:p>
          <a:p>
            <a:pPr marL="45720" indent="0" algn="just">
              <a:buNone/>
            </a:pPr>
            <a:endParaRPr lang="ru-RU" sz="1400" dirty="0"/>
          </a:p>
          <a:p>
            <a:pPr marL="45720" indent="0" algn="just">
              <a:buNone/>
            </a:pPr>
            <a:r>
              <a:rPr lang="uk-UA" sz="1400" b="1" i="1" dirty="0" smtClean="0"/>
              <a:t>        </a:t>
            </a:r>
            <a:r>
              <a:rPr lang="uk-UA" sz="1600" b="1" i="1" u="sng" dirty="0" smtClean="0">
                <a:effectLst>
                  <a:outerShdw blurRad="38100" dist="38100" dir="2700000" algn="tl">
                    <a:srgbClr val="000000">
                      <a:alpha val="43137"/>
                    </a:srgbClr>
                  </a:outerShdw>
                </a:effectLst>
              </a:rPr>
              <a:t>Формати </a:t>
            </a:r>
            <a:r>
              <a:rPr lang="uk-UA" sz="1600" b="1" i="1" u="sng" dirty="0">
                <a:effectLst>
                  <a:outerShdw blurRad="38100" dist="38100" dir="2700000" algn="tl">
                    <a:srgbClr val="000000">
                      <a:alpha val="43137"/>
                    </a:srgbClr>
                  </a:outerShdw>
                </a:effectLst>
              </a:rPr>
              <a:t>Звіту про прибутки та </a:t>
            </a:r>
            <a:r>
              <a:rPr lang="uk-UA" sz="1600" b="1" i="1" u="sng" dirty="0" smtClean="0">
                <a:effectLst>
                  <a:outerShdw blurRad="38100" dist="38100" dir="2700000" algn="tl">
                    <a:srgbClr val="000000">
                      <a:alpha val="43137"/>
                    </a:srgbClr>
                  </a:outerShdw>
                </a:effectLst>
              </a:rPr>
              <a:t>збитки</a:t>
            </a:r>
          </a:p>
          <a:p>
            <a:pPr marL="45720" indent="0" algn="just">
              <a:buNone/>
            </a:pPr>
            <a:endParaRPr lang="ru-RU" sz="1400" b="1" i="1" dirty="0"/>
          </a:p>
          <a:p>
            <a:pPr algn="just"/>
            <a:r>
              <a:rPr lang="uk-UA" sz="1400" dirty="0"/>
              <a:t>На функціональній основі</a:t>
            </a:r>
            <a:endParaRPr lang="ru-RU" sz="1400" dirty="0"/>
          </a:p>
          <a:p>
            <a:pPr algn="just"/>
            <a:r>
              <a:rPr lang="uk-UA" sz="1400" dirty="0"/>
              <a:t>Вертикальний</a:t>
            </a:r>
            <a:endParaRPr lang="ru-RU" sz="1400" dirty="0"/>
          </a:p>
          <a:p>
            <a:pPr algn="just"/>
            <a:r>
              <a:rPr lang="uk-UA" sz="1400" dirty="0"/>
              <a:t>На основі елементів </a:t>
            </a:r>
            <a:r>
              <a:rPr lang="uk-UA" sz="1400" dirty="0" smtClean="0"/>
              <a:t>витрат</a:t>
            </a:r>
          </a:p>
          <a:p>
            <a:pPr algn="just"/>
            <a:endParaRPr lang="ru-RU" sz="1400" dirty="0"/>
          </a:p>
          <a:p>
            <a:pPr marL="45720" indent="0" algn="just">
              <a:buNone/>
            </a:pPr>
            <a:r>
              <a:rPr lang="uk-UA" sz="1400" dirty="0" smtClean="0"/>
              <a:t>         У </a:t>
            </a:r>
            <a:r>
              <a:rPr lang="uk-UA" sz="1400" dirty="0"/>
              <a:t>практиці застосовують різні формати Звіту про прибутки та збитки. Але все різноманіття цих </a:t>
            </a:r>
            <a:r>
              <a:rPr lang="uk-UA" sz="1400" dirty="0" smtClean="0"/>
              <a:t>форматів можна класифікувати таким чином (рис</a:t>
            </a:r>
            <a:r>
              <a:rPr lang="uk-UA" sz="1400" dirty="0"/>
              <a:t>. 2.4).</a:t>
            </a:r>
            <a:r>
              <a:rPr lang="ru-RU" sz="1400" dirty="0"/>
              <a:t> </a:t>
            </a:r>
          </a:p>
        </p:txBody>
      </p:sp>
    </p:spTree>
    <p:extLst>
      <p:ext uri="{BB962C8B-B14F-4D97-AF65-F5344CB8AC3E}">
        <p14:creationId xmlns:p14="http://schemas.microsoft.com/office/powerpoint/2010/main" val="2883321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674360"/>
            <a:ext cx="8712968" cy="5490944"/>
          </a:xfrm>
        </p:spPr>
        <p:txBody>
          <a:bodyPr>
            <a:noAutofit/>
          </a:bodyPr>
          <a:lstStyle/>
          <a:p>
            <a:pPr algn="just"/>
            <a:endParaRPr lang="uk-UA" sz="1400" dirty="0" smtClean="0"/>
          </a:p>
          <a:p>
            <a:pPr algn="just"/>
            <a:endParaRPr lang="uk-UA" sz="1400" dirty="0"/>
          </a:p>
          <a:p>
            <a:pPr algn="just"/>
            <a:endParaRPr lang="uk-UA" sz="1400" dirty="0" smtClean="0"/>
          </a:p>
          <a:p>
            <a:pPr algn="just"/>
            <a:endParaRPr lang="uk-UA" sz="1400" dirty="0"/>
          </a:p>
          <a:p>
            <a:pPr algn="just"/>
            <a:endParaRPr lang="uk-UA" sz="1400" dirty="0" smtClean="0"/>
          </a:p>
          <a:p>
            <a:pPr algn="just"/>
            <a:endParaRPr lang="uk-UA" sz="1400" dirty="0"/>
          </a:p>
          <a:p>
            <a:pPr algn="just"/>
            <a:endParaRPr lang="uk-UA" sz="1400" dirty="0" smtClean="0"/>
          </a:p>
          <a:p>
            <a:pPr algn="just"/>
            <a:endParaRPr lang="uk-UA" sz="1400" dirty="0"/>
          </a:p>
          <a:p>
            <a:pPr algn="just"/>
            <a:endParaRPr lang="uk-UA" sz="1400" dirty="0" smtClean="0"/>
          </a:p>
          <a:p>
            <a:pPr algn="just"/>
            <a:endParaRPr lang="uk-UA" sz="1400" dirty="0"/>
          </a:p>
          <a:p>
            <a:pPr algn="just"/>
            <a:endParaRPr lang="uk-UA" sz="1400" dirty="0" smtClean="0"/>
          </a:p>
          <a:p>
            <a:pPr algn="just"/>
            <a:endParaRPr lang="ru-RU" sz="1400" dirty="0"/>
          </a:p>
          <a:p>
            <a:pPr marL="45720" indent="0" algn="just">
              <a:buNone/>
            </a:pPr>
            <a:r>
              <a:rPr lang="uk-UA" sz="1400" dirty="0" smtClean="0"/>
              <a:t>        Слід </a:t>
            </a:r>
            <a:r>
              <a:rPr lang="uk-UA" sz="1400" dirty="0"/>
              <a:t>визначити, що </a:t>
            </a:r>
            <a:r>
              <a:rPr lang="uk-UA" sz="1400" b="1" i="1" u="sng" dirty="0"/>
              <a:t>горизонтальний формат</a:t>
            </a:r>
            <a:r>
              <a:rPr lang="uk-UA" sz="1400" u="sng" dirty="0"/>
              <a:t>, </a:t>
            </a:r>
            <a:r>
              <a:rPr lang="uk-UA" sz="1400" dirty="0"/>
              <a:t>який має двосторонню форму (ліворуч наводяться доходи, а праворуч — витрати), нечасто зустрічається на практиці</a:t>
            </a:r>
            <a:r>
              <a:rPr lang="uk-UA" sz="1400" dirty="0" smtClean="0"/>
              <a:t>.</a:t>
            </a:r>
          </a:p>
          <a:p>
            <a:pPr marL="45720" indent="0" algn="just">
              <a:buNone/>
            </a:pPr>
            <a:endParaRPr lang="ru-RU" sz="1400" dirty="0"/>
          </a:p>
          <a:p>
            <a:pPr marL="45720" indent="0" algn="just">
              <a:buNone/>
            </a:pPr>
            <a:r>
              <a:rPr lang="uk-UA" sz="1400" dirty="0" smtClean="0"/>
              <a:t>        Звіт </a:t>
            </a:r>
            <a:r>
              <a:rPr lang="uk-UA" sz="1400" dirty="0"/>
              <a:t>про прибутки та збитки </a:t>
            </a:r>
            <a:r>
              <a:rPr lang="uk-UA" sz="1400" b="1" i="1" u="sng" dirty="0"/>
              <a:t>на функціональній основі </a:t>
            </a:r>
            <a:r>
              <a:rPr lang="uk-UA" sz="1400" dirty="0"/>
              <a:t>передбачає групування витрат за функціями бізнесу (виробництво, збут, дослідження, управління) та може мати багатоступеневу або одноступеневу форму. Виробничі витрати включаються до собівартості реалізованої продукції, яка подається окремою статтею, а решту витрат відносять до складу витрат на збут, адміністративних та інших витрат (рис. 2.5).</a:t>
            </a:r>
            <a:endParaRPr lang="ru-RU" sz="1400" dirty="0"/>
          </a:p>
          <a:p>
            <a:pPr algn="just"/>
            <a:endParaRPr lang="ru-RU" sz="14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10" t="33929" r="48685" b="37897"/>
          <a:stretch/>
        </p:blipFill>
        <p:spPr bwMode="auto">
          <a:xfrm>
            <a:off x="1114876" y="476672"/>
            <a:ext cx="6985516" cy="31793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437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332656"/>
            <a:ext cx="8712968" cy="5490944"/>
          </a:xfrm>
        </p:spPr>
        <p:txBody>
          <a:bodyPr>
            <a:noAutofit/>
          </a:bodyPr>
          <a:lstStyle/>
          <a:p>
            <a:pPr marL="45720" indent="0" algn="just">
              <a:buNone/>
            </a:pPr>
            <a:r>
              <a:rPr lang="uk-UA" sz="1400" b="1" i="1" dirty="0" smtClean="0"/>
              <a:t>        </a:t>
            </a:r>
            <a:r>
              <a:rPr lang="uk-UA" sz="1400" b="1" i="1" dirty="0" smtClean="0">
                <a:effectLst>
                  <a:outerShdw blurRad="38100" dist="38100" dir="2700000" algn="tl">
                    <a:srgbClr val="000000">
                      <a:alpha val="43137"/>
                    </a:srgbClr>
                  </a:outerShdw>
                </a:effectLst>
              </a:rPr>
              <a:t> Багатоступеневий </a:t>
            </a:r>
            <a:r>
              <a:rPr lang="uk-UA" sz="1400" dirty="0"/>
              <a:t>Звіт передбачає поетапний розрахунок прибутку (збитку) за період. В </a:t>
            </a:r>
            <a:r>
              <a:rPr lang="uk-UA" sz="1400" b="1" i="1" dirty="0">
                <a:effectLst>
                  <a:outerShdw blurRad="38100" dist="38100" dir="2700000" algn="tl">
                    <a:srgbClr val="000000">
                      <a:alpha val="43137"/>
                    </a:srgbClr>
                  </a:outerShdw>
                </a:effectLst>
              </a:rPr>
              <a:t>одноступеневому</a:t>
            </a:r>
            <a:r>
              <a:rPr lang="uk-UA" sz="1400" b="1" i="1" dirty="0"/>
              <a:t> </a:t>
            </a:r>
            <a:r>
              <a:rPr lang="uk-UA" sz="1400" dirty="0"/>
              <a:t>Звіті у складі звичайної діяльності спочатку наводяться всі статті доходів, а потім всі статті витрат. Різниця між підсумками доходів і витрат показує прибуток компанії. </a:t>
            </a:r>
            <a:endParaRPr lang="uk-UA" sz="1400" dirty="0" smtClean="0"/>
          </a:p>
          <a:p>
            <a:pPr marL="45720" indent="0" algn="just">
              <a:buNone/>
            </a:pPr>
            <a:r>
              <a:rPr lang="uk-UA" sz="1400" dirty="0"/>
              <a:t> </a:t>
            </a:r>
            <a:r>
              <a:rPr lang="uk-UA" sz="1400" dirty="0" smtClean="0"/>
              <a:t>       </a:t>
            </a:r>
            <a:r>
              <a:rPr lang="uk-UA" sz="1400" dirty="0" smtClean="0"/>
              <a:t>Такий </a:t>
            </a:r>
            <a:r>
              <a:rPr lang="uk-UA" sz="1400" dirty="0"/>
              <a:t>звіт є розповсюдженим серед компаній США, але не знайшов </a:t>
            </a:r>
            <a:r>
              <a:rPr lang="uk-UA" sz="1400" dirty="0" smtClean="0"/>
              <a:t>широкого</a:t>
            </a:r>
            <a:r>
              <a:rPr lang="ru-RU" sz="1400" dirty="0"/>
              <a:t> </a:t>
            </a:r>
            <a:r>
              <a:rPr lang="uk-UA" sz="1400" dirty="0" smtClean="0"/>
              <a:t>розповсюдження </a:t>
            </a:r>
            <a:r>
              <a:rPr lang="uk-UA" sz="1400" dirty="0"/>
              <a:t>в інших країнах. Крім того, МСБО 1 передбачає, що підприємства, які застосовують класифікацію витрат за функціями, мають додатково розкривати інформацію про елементи витрат.</a:t>
            </a:r>
            <a:endParaRPr lang="ru-RU" sz="1400" dirty="0"/>
          </a:p>
          <a:p>
            <a:pPr marL="45720" indent="0" algn="just">
              <a:buNone/>
            </a:pPr>
            <a:endParaRPr lang="uk-UA" sz="1400" dirty="0"/>
          </a:p>
          <a:p>
            <a:pPr marL="45720" indent="0" algn="just">
              <a:buNone/>
            </a:pPr>
            <a:endParaRPr lang="uk-UA" sz="1400" dirty="0"/>
          </a:p>
          <a:p>
            <a:pPr marL="45720" indent="0" algn="just">
              <a:buNone/>
            </a:pPr>
            <a:endParaRPr lang="uk-UA" sz="1400" dirty="0"/>
          </a:p>
          <a:p>
            <a:pPr marL="45720" indent="0" algn="just">
              <a:buNone/>
            </a:pPr>
            <a:endParaRPr lang="uk-UA" sz="1400" dirty="0"/>
          </a:p>
          <a:p>
            <a:pPr marL="45720" indent="0" algn="just">
              <a:buNone/>
            </a:pPr>
            <a:endParaRPr lang="uk-UA" sz="1400" dirty="0"/>
          </a:p>
          <a:p>
            <a:pPr marL="45720" indent="0" algn="just">
              <a:buNone/>
            </a:pPr>
            <a:endParaRPr lang="uk-UA" sz="1400" dirty="0"/>
          </a:p>
          <a:p>
            <a:pPr marL="45720" indent="0" algn="just">
              <a:buNone/>
            </a:pPr>
            <a:endParaRPr lang="uk-UA" sz="1400" dirty="0"/>
          </a:p>
          <a:p>
            <a:pPr marL="45720" indent="0" algn="just">
              <a:buNone/>
            </a:pPr>
            <a:endParaRPr lang="uk-UA" sz="1400" dirty="0"/>
          </a:p>
          <a:p>
            <a:pPr marL="45720" indent="0" algn="just">
              <a:buNone/>
            </a:pPr>
            <a:endParaRPr lang="uk-UA" sz="1400" dirty="0"/>
          </a:p>
          <a:p>
            <a:pPr marL="45720" indent="0" algn="just">
              <a:buNone/>
            </a:pPr>
            <a:endParaRPr lang="uk-UA" sz="1400" dirty="0"/>
          </a:p>
          <a:p>
            <a:pPr marL="45720" indent="0" algn="just">
              <a:buNone/>
            </a:pPr>
            <a:endParaRPr lang="uk-UA" sz="1400" dirty="0"/>
          </a:p>
          <a:p>
            <a:pPr marL="45720" indent="0" algn="just">
              <a:buNone/>
            </a:pPr>
            <a:r>
              <a:rPr lang="uk-UA" sz="1400" dirty="0" smtClean="0"/>
              <a:t>         Для </a:t>
            </a:r>
            <a:r>
              <a:rPr lang="uk-UA" sz="1400" dirty="0"/>
              <a:t>деяких західноєвропейських країн (Франція, Бельгія, Іспанія, Фінляндія тощо) характерним є складання Звіту про прибутки та збитки </a:t>
            </a:r>
            <a:r>
              <a:rPr lang="uk-UA" sz="1400" b="1" i="1" dirty="0"/>
              <a:t>на основі елементів витрат</a:t>
            </a:r>
            <a:r>
              <a:rPr lang="uk-UA" sz="1400" i="1" dirty="0"/>
              <a:t>. </a:t>
            </a:r>
            <a:endParaRPr lang="uk-UA" sz="1400" i="1" dirty="0" smtClean="0"/>
          </a:p>
          <a:p>
            <a:pPr marL="45720" indent="0" algn="just">
              <a:buNone/>
            </a:pPr>
            <a:r>
              <a:rPr lang="uk-UA" sz="1400" i="1" dirty="0"/>
              <a:t> </a:t>
            </a:r>
            <a:r>
              <a:rPr lang="uk-UA" sz="1400" i="1" dirty="0" smtClean="0"/>
              <a:t>        </a:t>
            </a:r>
            <a:r>
              <a:rPr lang="uk-UA" sz="1400" dirty="0" smtClean="0"/>
              <a:t>Такий </a:t>
            </a:r>
            <a:r>
              <a:rPr lang="uk-UA" sz="1400" dirty="0"/>
              <a:t>підхід передбачає групування витрат за однорідними економічними елементами (наприклад, амортизація; покупка матеріалів; транспортні витрати; виплати працівникам; витрати на рекламу) без розподілу їх між функціями у межах підприємства (рис. 2.6).</a:t>
            </a:r>
            <a:endParaRPr lang="ru-RU" sz="1400" dirty="0"/>
          </a:p>
          <a:p>
            <a:pPr marL="45720" indent="0" algn="just">
              <a:buNone/>
            </a:pPr>
            <a:endParaRPr lang="ru-RU" sz="1400" dirty="0"/>
          </a:p>
          <a:p>
            <a:pPr marL="45720" indent="0" algn="just">
              <a:buNone/>
            </a:pPr>
            <a:endParaRPr lang="uk-UA" sz="1400" dirty="0" smtClean="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94" t="36905" r="50000" b="38293"/>
          <a:stretch/>
        </p:blipFill>
        <p:spPr bwMode="auto">
          <a:xfrm>
            <a:off x="1093549" y="1916832"/>
            <a:ext cx="6790819" cy="27363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229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332656"/>
            <a:ext cx="8712968" cy="5490944"/>
          </a:xfrm>
        </p:spPr>
        <p:txBody>
          <a:bodyPr>
            <a:noAutofit/>
          </a:bodyPr>
          <a:lstStyle/>
          <a:p>
            <a:pPr marL="45720" indent="0">
              <a:buNone/>
            </a:pPr>
            <a:endParaRPr lang="ru-RU" sz="1400" dirty="0"/>
          </a:p>
          <a:p>
            <a:pPr marL="45720" indent="0">
              <a:buNone/>
            </a:pPr>
            <a:endParaRPr lang="uk-UA" sz="1400" dirty="0" smtClean="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17" t="34127" r="50000" b="36706"/>
          <a:stretch/>
        </p:blipFill>
        <p:spPr bwMode="auto">
          <a:xfrm>
            <a:off x="1475401" y="3380071"/>
            <a:ext cx="6624991" cy="31596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Объект 2"/>
          <p:cNvSpPr txBox="1">
            <a:spLocks/>
          </p:cNvSpPr>
          <p:nvPr/>
        </p:nvSpPr>
        <p:spPr>
          <a:xfrm>
            <a:off x="331912" y="485056"/>
            <a:ext cx="8712968" cy="549094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just">
              <a:buNone/>
            </a:pPr>
            <a:r>
              <a:rPr lang="uk-UA" sz="1400" i="1" dirty="0" smtClean="0"/>
              <a:t>        Позитивне </a:t>
            </a:r>
            <a:r>
              <a:rPr lang="uk-UA" sz="1400" i="1" dirty="0"/>
              <a:t>значення зміни залишків </a:t>
            </a:r>
            <a:r>
              <a:rPr lang="uk-UA" sz="1400" dirty="0"/>
              <a:t>незавершеного виробництва та готової продукції означає, що обсяг виробництва у звітному періоді перевищує обсяг продажу, а </a:t>
            </a:r>
            <a:r>
              <a:rPr lang="uk-UA" sz="1400" i="1" dirty="0"/>
              <a:t>негативне</a:t>
            </a:r>
            <a:r>
              <a:rPr lang="uk-UA" sz="1400" dirty="0"/>
              <a:t>, навпаки, показує, що обсяг продажу перевищує обсяг виробництва</a:t>
            </a:r>
            <a:r>
              <a:rPr lang="uk-UA" sz="1400" dirty="0" smtClean="0"/>
              <a:t>.</a:t>
            </a:r>
          </a:p>
          <a:p>
            <a:pPr marL="45720" indent="0" algn="just">
              <a:buNone/>
            </a:pPr>
            <a:endParaRPr lang="ru-RU" sz="1400" dirty="0"/>
          </a:p>
          <a:p>
            <a:pPr marL="45720" indent="0" algn="just">
              <a:buNone/>
            </a:pPr>
            <a:r>
              <a:rPr lang="uk-UA" sz="1400" dirty="0" smtClean="0"/>
              <a:t>         Звіти </a:t>
            </a:r>
            <a:r>
              <a:rPr lang="uk-UA" sz="1400" dirty="0"/>
              <a:t>про прибутки та збитки на функціональній основі є найбільш поширеними. Тому навіть європейські компанії, які зацікавлені </a:t>
            </a:r>
            <a:r>
              <a:rPr lang="uk-UA" sz="1400" dirty="0" smtClean="0"/>
              <a:t>в</a:t>
            </a:r>
            <a:r>
              <a:rPr lang="ru-RU" sz="1400" dirty="0"/>
              <a:t> </a:t>
            </a:r>
            <a:r>
              <a:rPr lang="uk-UA" sz="1400" dirty="0" smtClean="0"/>
              <a:t>розширенні </a:t>
            </a:r>
            <a:r>
              <a:rPr lang="uk-UA" sz="1400" dirty="0"/>
              <a:t>міжнародних зв'язків, друкують свої звіти англійською мовою у форматі на функціональній основі</a:t>
            </a:r>
            <a:r>
              <a:rPr lang="uk-UA" sz="1400" dirty="0" smtClean="0"/>
              <a:t>.</a:t>
            </a:r>
          </a:p>
          <a:p>
            <a:pPr marL="45720" indent="0" algn="just">
              <a:buNone/>
            </a:pPr>
            <a:endParaRPr lang="ru-RU" sz="1400" dirty="0"/>
          </a:p>
          <a:p>
            <a:pPr marL="45720" indent="0" algn="just">
              <a:buNone/>
            </a:pPr>
            <a:r>
              <a:rPr lang="uk-UA" sz="1400" dirty="0" smtClean="0"/>
              <a:t>         В </a:t>
            </a:r>
            <a:r>
              <a:rPr lang="uk-UA" sz="1400" dirty="0"/>
              <a:t>країнах ЄС форма Звіту про прибутки та збитки затверджується в національному масштабі та є єдиною для всіх підприємств. В таких країнах, як США, Англія, Канада та деяких інших форма звіту довільна щодо переліку доходів, витрат, їх деталізації та групування.</a:t>
            </a:r>
            <a:endParaRPr lang="ru-RU" sz="1400" dirty="0"/>
          </a:p>
          <a:p>
            <a:pPr algn="just"/>
            <a:endParaRPr lang="ru-RU" sz="1400" dirty="0"/>
          </a:p>
          <a:p>
            <a:pPr marL="45720" indent="0" algn="just">
              <a:buFont typeface="Georgia" pitchFamily="18" charset="0"/>
              <a:buNone/>
            </a:pPr>
            <a:endParaRPr lang="ru-RU" sz="1400" dirty="0" smtClean="0"/>
          </a:p>
          <a:p>
            <a:pPr marL="45720" indent="0" algn="just">
              <a:buFont typeface="Georgia" pitchFamily="18" charset="0"/>
              <a:buNone/>
            </a:pPr>
            <a:endParaRPr lang="uk-UA" sz="1400" dirty="0" smtClean="0"/>
          </a:p>
        </p:txBody>
      </p:sp>
    </p:spTree>
    <p:extLst>
      <p:ext uri="{BB962C8B-B14F-4D97-AF65-F5344CB8AC3E}">
        <p14:creationId xmlns:p14="http://schemas.microsoft.com/office/powerpoint/2010/main" val="214826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70304"/>
            <a:ext cx="8712968" cy="5490944"/>
          </a:xfrm>
        </p:spPr>
        <p:txBody>
          <a:bodyPr>
            <a:noAutofit/>
          </a:bodyPr>
          <a:lstStyle/>
          <a:p>
            <a:pPr marL="45720" indent="0" algn="just">
              <a:buNone/>
            </a:pPr>
            <a:endParaRPr lang="ru-RU" sz="1400" dirty="0"/>
          </a:p>
          <a:p>
            <a:pPr marL="45720" indent="0" algn="just">
              <a:buNone/>
            </a:pPr>
            <a:r>
              <a:rPr lang="uk-UA" sz="1400" dirty="0" smtClean="0"/>
              <a:t>        Зміст   </a:t>
            </a:r>
            <a:r>
              <a:rPr lang="uk-UA" sz="1400" dirty="0"/>
              <a:t>і   методика   складання   </a:t>
            </a:r>
            <a:r>
              <a:rPr lang="uk-UA" sz="1400" b="1" dirty="0"/>
              <a:t>Звіту   про   рух   грошових </a:t>
            </a:r>
            <a:r>
              <a:rPr lang="uk-UA" sz="1400" b="1" dirty="0" smtClean="0"/>
              <a:t>коштів</a:t>
            </a:r>
            <a:r>
              <a:rPr lang="ru-RU" sz="1400" dirty="0"/>
              <a:t> </a:t>
            </a:r>
            <a:r>
              <a:rPr lang="uk-UA" sz="1400" dirty="0" smtClean="0"/>
              <a:t>регламентуються  </a:t>
            </a:r>
            <a:r>
              <a:rPr lang="uk-UA" sz="1400" dirty="0"/>
              <a:t>міжнародним  стандартом  бухгалтерського  обліку  № </a:t>
            </a:r>
            <a:r>
              <a:rPr lang="uk-UA" sz="1400" dirty="0" smtClean="0"/>
              <a:t>7</a:t>
            </a:r>
            <a:r>
              <a:rPr lang="ru-RU" sz="1400" dirty="0"/>
              <a:t> </a:t>
            </a:r>
            <a:r>
              <a:rPr lang="uk-UA" sz="1400" dirty="0" smtClean="0"/>
              <a:t>«Звіт </a:t>
            </a:r>
            <a:r>
              <a:rPr lang="uk-UA" sz="1400" dirty="0"/>
              <a:t>про рух грошових коштів».</a:t>
            </a:r>
            <a:endParaRPr lang="ru-RU" sz="1400" dirty="0"/>
          </a:p>
          <a:p>
            <a:pPr marL="45720" indent="0" algn="just">
              <a:buNone/>
            </a:pPr>
            <a:r>
              <a:rPr lang="uk-UA" sz="1400" dirty="0" smtClean="0"/>
              <a:t>        </a:t>
            </a:r>
            <a:r>
              <a:rPr lang="uk-UA" sz="1400" u="sng" dirty="0" smtClean="0">
                <a:effectLst>
                  <a:outerShdw blurRad="38100" dist="38100" dir="2700000" algn="tl">
                    <a:srgbClr val="000000">
                      <a:alpha val="43137"/>
                    </a:srgbClr>
                  </a:outerShdw>
                </a:effectLst>
              </a:rPr>
              <a:t>Головне </a:t>
            </a:r>
            <a:r>
              <a:rPr lang="uk-UA" sz="1400" u="sng" dirty="0">
                <a:effectLst>
                  <a:outerShdw blurRad="38100" dist="38100" dir="2700000" algn="tl">
                    <a:srgbClr val="000000">
                      <a:alpha val="43137"/>
                    </a:srgbClr>
                  </a:outerShdw>
                </a:effectLst>
              </a:rPr>
              <a:t>призначення звіту про рух грошових коштів </a:t>
            </a:r>
            <a:r>
              <a:rPr lang="uk-UA" sz="1400" dirty="0"/>
              <a:t>– надати користувачам інформацію про те, з яких джерел надходили гроші на підприємство, по яких напрямках і на які цілі витрачались гроші, як змінився залишок грошових коштів за звітний період. </a:t>
            </a:r>
            <a:endParaRPr lang="uk-UA" sz="1400" dirty="0" smtClean="0"/>
          </a:p>
          <a:p>
            <a:pPr marL="45720" indent="0" algn="just">
              <a:buNone/>
            </a:pPr>
            <a:r>
              <a:rPr lang="uk-UA" sz="1400" dirty="0"/>
              <a:t> </a:t>
            </a:r>
            <a:r>
              <a:rPr lang="uk-UA" sz="1400" dirty="0" smtClean="0"/>
              <a:t>       </a:t>
            </a:r>
            <a:r>
              <a:rPr lang="uk-UA" sz="1400" dirty="0" smtClean="0"/>
              <a:t>При </a:t>
            </a:r>
            <a:r>
              <a:rPr lang="uk-UA" sz="1400" dirty="0"/>
              <a:t>цьому рух грошових коштів відображається у звіті від трьох видів діяльності: операційної, інвестиційної, фінансової (рис. 2.7). Це дає змогу оцінити раціональність використання коштів, напрямки діяльності підприємства, платоспроможність, скласти прогноз подальшого розвитку.</a:t>
            </a:r>
            <a:endParaRPr lang="ru-RU" sz="1400" dirty="0"/>
          </a:p>
          <a:p>
            <a:pPr marL="45720" indent="0" algn="just">
              <a:buNone/>
            </a:pPr>
            <a:endParaRPr lang="uk-UA" sz="1400" dirty="0" smtClean="0"/>
          </a:p>
        </p:txBody>
      </p:sp>
      <p:sp>
        <p:nvSpPr>
          <p:cNvPr id="6" name="Объект 2"/>
          <p:cNvSpPr txBox="1">
            <a:spLocks/>
          </p:cNvSpPr>
          <p:nvPr/>
        </p:nvSpPr>
        <p:spPr>
          <a:xfrm>
            <a:off x="331912" y="485056"/>
            <a:ext cx="8712968" cy="549094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ru-RU" sz="1400" dirty="0"/>
          </a:p>
        </p:txBody>
      </p:sp>
      <p:sp>
        <p:nvSpPr>
          <p:cNvPr id="5" name="Заголовок 1"/>
          <p:cNvSpPr txBox="1">
            <a:spLocks/>
          </p:cNvSpPr>
          <p:nvPr/>
        </p:nvSpPr>
        <p:spPr>
          <a:xfrm>
            <a:off x="35496" y="44624"/>
            <a:ext cx="8712968" cy="5715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uk-UA" sz="2400" dirty="0" smtClean="0">
                <a:effectLst/>
              </a:rPr>
              <a:t>2.2.3. Звіт про рух грошових коштів</a:t>
            </a:r>
            <a:endParaRPr lang="ru-RU" sz="2400"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12" t="26389" r="41100" b="18307"/>
          <a:stretch/>
        </p:blipFill>
        <p:spPr bwMode="auto">
          <a:xfrm>
            <a:off x="1259632" y="2492896"/>
            <a:ext cx="6569034" cy="404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932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404664"/>
            <a:ext cx="8640960" cy="6120680"/>
          </a:xfrm>
        </p:spPr>
        <p:txBody>
          <a:bodyPr>
            <a:normAutofit fontScale="85000" lnSpcReduction="20000"/>
          </a:bodyPr>
          <a:lstStyle/>
          <a:p>
            <a:pPr marL="45720" indent="0" algn="ctr">
              <a:buNone/>
            </a:pPr>
            <a:r>
              <a:rPr lang="ru-RU" sz="3600" dirty="0" smtClean="0"/>
              <a:t>План</a:t>
            </a:r>
          </a:p>
          <a:p>
            <a:pPr marL="45720" indent="0" algn="ctr">
              <a:buNone/>
            </a:pPr>
            <a:endParaRPr lang="ru-RU" sz="900" dirty="0" smtClean="0"/>
          </a:p>
          <a:p>
            <a:pPr marL="365760" lvl="1" indent="0">
              <a:buNone/>
            </a:pPr>
            <a:r>
              <a:rPr lang="uk-UA" sz="2800" b="1" i="1" dirty="0" smtClean="0"/>
              <a:t>2.1. Склад</a:t>
            </a:r>
            <a:r>
              <a:rPr lang="uk-UA" sz="2800" b="1" i="1" dirty="0"/>
              <a:t>, призначення і загальні вимоги до фінансової </a:t>
            </a:r>
            <a:r>
              <a:rPr lang="uk-UA" sz="2800" b="1" i="1" dirty="0" smtClean="0"/>
              <a:t>звітності</a:t>
            </a:r>
            <a:endParaRPr lang="ru-RU" sz="2800" b="1" i="1" dirty="0"/>
          </a:p>
          <a:p>
            <a:pPr marL="365760" lvl="1" indent="0">
              <a:buNone/>
            </a:pPr>
            <a:r>
              <a:rPr lang="uk-UA" sz="2800" b="1" i="1" dirty="0" smtClean="0"/>
              <a:t>2.2. Зміст </a:t>
            </a:r>
            <a:r>
              <a:rPr lang="uk-UA" sz="2800" b="1" i="1" dirty="0"/>
              <a:t>та методика складання основних форм фінансової </a:t>
            </a:r>
            <a:r>
              <a:rPr lang="uk-UA" sz="2800" b="1" i="1" dirty="0" smtClean="0"/>
              <a:t>звітності:</a:t>
            </a:r>
          </a:p>
          <a:p>
            <a:pPr marL="365760" lvl="1" indent="0">
              <a:buNone/>
            </a:pPr>
            <a:r>
              <a:rPr lang="uk-UA" sz="2800" b="1" i="1" dirty="0" smtClean="0"/>
              <a:t>2.2.1. Баланс</a:t>
            </a:r>
            <a:endParaRPr lang="ru-RU" sz="2800" b="1" i="1" dirty="0"/>
          </a:p>
          <a:p>
            <a:pPr marL="365760" lvl="1" indent="0">
              <a:buNone/>
            </a:pPr>
            <a:r>
              <a:rPr lang="ru-RU" sz="2800" b="1" i="1" dirty="0" smtClean="0"/>
              <a:t>2.2.2. </a:t>
            </a:r>
            <a:r>
              <a:rPr lang="uk-UA" sz="2800" b="1" i="1" dirty="0" smtClean="0"/>
              <a:t>Звіт </a:t>
            </a:r>
            <a:r>
              <a:rPr lang="uk-UA" sz="2800" b="1" i="1" dirty="0"/>
              <a:t>про прибутки та </a:t>
            </a:r>
            <a:r>
              <a:rPr lang="uk-UA" sz="2800" b="1" i="1" dirty="0" smtClean="0"/>
              <a:t>збитки</a:t>
            </a:r>
            <a:endParaRPr lang="ru-RU" sz="2800" b="1" i="1" dirty="0"/>
          </a:p>
          <a:p>
            <a:pPr marL="365760" lvl="1" indent="0">
              <a:buNone/>
            </a:pPr>
            <a:r>
              <a:rPr lang="ru-RU" sz="2800" b="1" i="1" dirty="0" smtClean="0"/>
              <a:t>2.2.3. </a:t>
            </a:r>
            <a:r>
              <a:rPr lang="uk-UA" sz="2800" b="1" i="1" dirty="0" smtClean="0"/>
              <a:t>Звіт </a:t>
            </a:r>
            <a:r>
              <a:rPr lang="uk-UA" sz="2800" b="1" i="1" dirty="0"/>
              <a:t>про рух грошових </a:t>
            </a:r>
            <a:r>
              <a:rPr lang="uk-UA" sz="2800" b="1" i="1" dirty="0" smtClean="0"/>
              <a:t>коштів</a:t>
            </a:r>
            <a:endParaRPr lang="ru-RU" sz="2800" b="1" i="1" dirty="0"/>
          </a:p>
          <a:p>
            <a:pPr marL="365760" lvl="1" indent="0">
              <a:buNone/>
            </a:pPr>
            <a:r>
              <a:rPr lang="ru-RU" sz="2800" b="1" i="1" dirty="0" smtClean="0"/>
              <a:t>2.2.4. </a:t>
            </a:r>
            <a:r>
              <a:rPr lang="uk-UA" sz="2800" b="1" i="1" dirty="0" smtClean="0"/>
              <a:t>Звіт </a:t>
            </a:r>
            <a:r>
              <a:rPr lang="uk-UA" sz="2800" b="1" i="1" dirty="0"/>
              <a:t>про власний </a:t>
            </a:r>
            <a:r>
              <a:rPr lang="uk-UA" sz="2800" b="1" i="1" dirty="0" smtClean="0"/>
              <a:t>капітал</a:t>
            </a:r>
            <a:endParaRPr lang="ru-RU" sz="2800" b="1" i="1" dirty="0"/>
          </a:p>
          <a:p>
            <a:pPr marL="365760" lvl="1" indent="0">
              <a:buNone/>
            </a:pPr>
            <a:r>
              <a:rPr lang="ru-RU" sz="2800" b="1" i="1" dirty="0" smtClean="0"/>
              <a:t>2.2.5. </a:t>
            </a:r>
            <a:r>
              <a:rPr lang="uk-UA" sz="2800" b="1" i="1" dirty="0" smtClean="0"/>
              <a:t>Примітки </a:t>
            </a:r>
            <a:r>
              <a:rPr lang="uk-UA" sz="2800" b="1" i="1" dirty="0"/>
              <a:t>до фінансової </a:t>
            </a:r>
            <a:r>
              <a:rPr lang="uk-UA" sz="2800" b="1" i="1" dirty="0" smtClean="0"/>
              <a:t>звітності</a:t>
            </a:r>
            <a:endParaRPr lang="ru-RU" sz="2800" b="1" i="1" dirty="0"/>
          </a:p>
          <a:p>
            <a:pPr marL="365760" lvl="1" indent="0">
              <a:buNone/>
            </a:pPr>
            <a:r>
              <a:rPr lang="ru-RU" sz="2800" b="1" i="1" dirty="0" smtClean="0"/>
              <a:t>2.3. </a:t>
            </a:r>
            <a:r>
              <a:rPr lang="uk-UA" sz="2800" b="1" i="1" dirty="0" smtClean="0"/>
              <a:t>Методика </a:t>
            </a:r>
            <a:r>
              <a:rPr lang="uk-UA" sz="2800" b="1" i="1" dirty="0"/>
              <a:t>аналізу фінансового стану підприємства на базі </a:t>
            </a:r>
            <a:r>
              <a:rPr lang="uk-UA" sz="2800" b="1" i="1" dirty="0" smtClean="0"/>
              <a:t>звітності:</a:t>
            </a:r>
            <a:endParaRPr lang="ru-RU" sz="2800" b="1" i="1" dirty="0"/>
          </a:p>
          <a:p>
            <a:pPr marL="365760" lvl="1" indent="0">
              <a:buNone/>
            </a:pPr>
            <a:r>
              <a:rPr lang="ru-RU" sz="2800" b="1" i="1" dirty="0" smtClean="0"/>
              <a:t>2.3.1. </a:t>
            </a:r>
            <a:r>
              <a:rPr lang="uk-UA" sz="2800" b="1" i="1" dirty="0" smtClean="0"/>
              <a:t>Горизонтальний </a:t>
            </a:r>
            <a:r>
              <a:rPr lang="uk-UA" sz="2800" b="1" i="1" dirty="0"/>
              <a:t>та вертикальний аналіз </a:t>
            </a:r>
            <a:r>
              <a:rPr lang="uk-UA" sz="2800" b="1" i="1" dirty="0" smtClean="0"/>
              <a:t>звітності</a:t>
            </a:r>
            <a:endParaRPr lang="ru-RU" sz="2800" b="1" i="1" dirty="0"/>
          </a:p>
          <a:p>
            <a:pPr marL="365760" lvl="1" indent="0">
              <a:buNone/>
            </a:pPr>
            <a:r>
              <a:rPr lang="ru-RU" sz="2800" b="1" i="1" dirty="0" smtClean="0"/>
              <a:t>2.3.2. </a:t>
            </a:r>
            <a:r>
              <a:rPr lang="uk-UA" sz="2800" b="1" i="1" dirty="0" smtClean="0"/>
              <a:t>Коефіцієнтний </a:t>
            </a:r>
            <a:r>
              <a:rPr lang="uk-UA" sz="2800" b="1" i="1" dirty="0"/>
              <a:t>аналіз фінансової звітності</a:t>
            </a:r>
            <a:endParaRPr lang="ru-RU" sz="2800" b="1" i="1" dirty="0"/>
          </a:p>
          <a:p>
            <a:pPr marL="45720" indent="0" algn="just">
              <a:buNone/>
            </a:pPr>
            <a:endParaRPr lang="ru-RU" b="1" dirty="0"/>
          </a:p>
        </p:txBody>
      </p:sp>
    </p:spTree>
    <p:extLst>
      <p:ext uri="{BB962C8B-B14F-4D97-AF65-F5344CB8AC3E}">
        <p14:creationId xmlns:p14="http://schemas.microsoft.com/office/powerpoint/2010/main" val="2756477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44624"/>
            <a:ext cx="8712968" cy="5490944"/>
          </a:xfrm>
        </p:spPr>
        <p:txBody>
          <a:bodyPr>
            <a:noAutofit/>
          </a:bodyPr>
          <a:lstStyle/>
          <a:p>
            <a:pPr marL="45720" indent="0" algn="just">
              <a:buNone/>
            </a:pPr>
            <a:r>
              <a:rPr lang="uk-UA" sz="1400" dirty="0" smtClean="0"/>
              <a:t>        Інформація</a:t>
            </a:r>
            <a:r>
              <a:rPr lang="uk-UA" sz="1400" dirty="0" smtClean="0"/>
              <a:t> </a:t>
            </a:r>
            <a:r>
              <a:rPr lang="uk-UA" sz="1400" dirty="0" smtClean="0"/>
              <a:t>про</a:t>
            </a:r>
            <a:r>
              <a:rPr lang="uk-UA" sz="1400" dirty="0" smtClean="0"/>
              <a:t> </a:t>
            </a:r>
            <a:r>
              <a:rPr lang="uk-UA" sz="1400" dirty="0" smtClean="0"/>
              <a:t>рух грошових</a:t>
            </a:r>
            <a:r>
              <a:rPr lang="uk-UA" sz="1400" dirty="0"/>
              <a:t> </a:t>
            </a:r>
            <a:r>
              <a:rPr lang="uk-UA" sz="1400" dirty="0" smtClean="0"/>
              <a:t>коштів</a:t>
            </a:r>
            <a:r>
              <a:rPr lang="uk-UA" sz="1400" dirty="0" smtClean="0"/>
              <a:t> </a:t>
            </a:r>
            <a:r>
              <a:rPr lang="uk-UA" sz="1400" dirty="0" smtClean="0"/>
              <a:t>у</a:t>
            </a:r>
            <a:r>
              <a:rPr lang="uk-UA" sz="1400" dirty="0" smtClean="0"/>
              <a:t> </a:t>
            </a:r>
            <a:r>
              <a:rPr lang="uk-UA" sz="1400" dirty="0" smtClean="0"/>
              <a:t>результаті операційної діяльності </a:t>
            </a:r>
            <a:r>
              <a:rPr lang="uk-UA" sz="1400" dirty="0"/>
              <a:t>може бути наведена із застосуванням прямого або непрямого методів. </a:t>
            </a:r>
            <a:endParaRPr lang="uk-UA" sz="1400" dirty="0" smtClean="0"/>
          </a:p>
          <a:p>
            <a:pPr marL="45720" indent="0" algn="just">
              <a:buNone/>
            </a:pPr>
            <a:r>
              <a:rPr lang="uk-UA" sz="1400" dirty="0"/>
              <a:t> </a:t>
            </a:r>
            <a:r>
              <a:rPr lang="uk-UA" sz="1400" dirty="0" smtClean="0"/>
              <a:t>       </a:t>
            </a:r>
            <a:r>
              <a:rPr lang="uk-UA" sz="1400" dirty="0" smtClean="0"/>
              <a:t>При </a:t>
            </a:r>
            <a:r>
              <a:rPr lang="uk-UA" sz="1400" dirty="0"/>
              <a:t>використанні </a:t>
            </a:r>
            <a:r>
              <a:rPr lang="uk-UA" sz="1400" b="1" i="1" dirty="0"/>
              <a:t>прямого методу </a:t>
            </a:r>
            <a:r>
              <a:rPr lang="uk-UA" sz="1400" dirty="0"/>
              <a:t>для визначення чистої зміни грошових коштів унаслідок операційної діяльності у Звіті про рух грошових коштів послідовно наводяться всі основні класи (статті) надходжень та видатків, різниця яких показує приріст або зменшення грошових коштів (табл. 2.2</a:t>
            </a:r>
            <a:r>
              <a:rPr lang="uk-UA" sz="1400" dirty="0" smtClean="0"/>
              <a:t>).</a:t>
            </a:r>
          </a:p>
          <a:p>
            <a:pPr marL="45720" indent="0" algn="just">
              <a:buNone/>
            </a:pPr>
            <a:r>
              <a:rPr lang="uk-UA" sz="1400" b="1" i="1" dirty="0"/>
              <a:t>Непрямий метод </a:t>
            </a:r>
            <a:r>
              <a:rPr lang="uk-UA" sz="1400" dirty="0"/>
              <a:t>передбачає відображення у Звіті про рух грошових коштів суми чистого прибутку (збитку), яка згодом послідовно коригується до величини чистої зміни грошових коштів виключенням впливу </a:t>
            </a:r>
            <a:r>
              <a:rPr lang="uk-UA" sz="1400" dirty="0" err="1"/>
              <a:t>негрошових</a:t>
            </a:r>
            <a:r>
              <a:rPr lang="uk-UA" sz="1400" dirty="0"/>
              <a:t> операцій та операцій, пов'язаних з інвестиційною та фінансовою діяльністю (табл. 2.3).</a:t>
            </a:r>
            <a:endParaRPr lang="ru-RU" sz="1400" dirty="0"/>
          </a:p>
          <a:p>
            <a:pPr marL="45720" indent="0" algn="just">
              <a:buNone/>
            </a:pPr>
            <a:endParaRPr lang="ru-RU" sz="1400" dirty="0"/>
          </a:p>
          <a:p>
            <a:pPr marL="45720" indent="0" algn="just">
              <a:buNone/>
            </a:pPr>
            <a:endParaRPr lang="uk-UA" sz="1400" dirty="0" smtClean="0"/>
          </a:p>
        </p:txBody>
      </p:sp>
      <p:sp>
        <p:nvSpPr>
          <p:cNvPr id="6" name="Объект 2"/>
          <p:cNvSpPr txBox="1">
            <a:spLocks/>
          </p:cNvSpPr>
          <p:nvPr/>
        </p:nvSpPr>
        <p:spPr>
          <a:xfrm>
            <a:off x="331912" y="485056"/>
            <a:ext cx="8712968" cy="549094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ru-RU" sz="1400" dirty="0"/>
          </a:p>
          <a:p>
            <a:pPr marL="45720" indent="0">
              <a:buFont typeface="Georgia" pitchFamily="18" charset="0"/>
              <a:buNone/>
            </a:pPr>
            <a:endParaRPr lang="ru-RU" sz="1400" dirty="0" smtClean="0"/>
          </a:p>
          <a:p>
            <a:pPr marL="45720" indent="0">
              <a:buFont typeface="Georgia" pitchFamily="18" charset="0"/>
              <a:buNone/>
            </a:pPr>
            <a:endParaRPr lang="uk-UA" sz="1400" dirty="0" smtClean="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86" t="26786" r="44097" b="15151"/>
          <a:stretch/>
        </p:blipFill>
        <p:spPr bwMode="auto">
          <a:xfrm>
            <a:off x="1615035" y="2493960"/>
            <a:ext cx="5909293" cy="42474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335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712968" cy="5490944"/>
          </a:xfrm>
        </p:spPr>
        <p:txBody>
          <a:bodyPr>
            <a:noAutofit/>
          </a:bodyPr>
          <a:lstStyle/>
          <a:p>
            <a:pPr marL="45720" indent="0" algn="just">
              <a:buNone/>
            </a:pPr>
            <a:r>
              <a:rPr lang="uk-UA" sz="1400" dirty="0" smtClean="0"/>
              <a:t>        МСБО </a:t>
            </a:r>
            <a:r>
              <a:rPr lang="uk-UA" sz="1400" dirty="0"/>
              <a:t>7 заохочує підприємства до застосування прямого методу, який надає корисну інформацію для оцінки майбутнього руху грошових коштів. Однак, як засвідчує практика, за наявності можливості вибору підприємства віддають перевагу непрямому методу. Так, у США його застосовують 97,5 % компаній, а в Іспанії цей метод є обов'язковим. Тим часом у деяких країнах, наприклад в Австралії, обов'язковим є прямий метод.</a:t>
            </a:r>
            <a:endParaRPr lang="ru-RU" sz="1400" dirty="0"/>
          </a:p>
          <a:p>
            <a:pPr marL="45720" indent="0" algn="just">
              <a:buNone/>
            </a:pPr>
            <a:r>
              <a:rPr lang="uk-UA" sz="1400" dirty="0" smtClean="0"/>
              <a:t>        Інформацію </a:t>
            </a:r>
            <a:r>
              <a:rPr lang="uk-UA" sz="1400" dirty="0"/>
              <a:t>про рух грошових коштів у результаті інвестиційної та фінансової діяльності необхідно подавати у Звіті про рух грошових коштів лише прямим методом – слід окремо наводити основні класи (статті) надходжень та видатків грошових коштів за кожним видом діяльності.</a:t>
            </a:r>
            <a:endParaRPr lang="ru-RU" sz="1400" dirty="0"/>
          </a:p>
          <a:p>
            <a:pPr marL="45720" indent="0" algn="just">
              <a:buNone/>
            </a:pPr>
            <a:endParaRPr lang="uk-UA" sz="1400" dirty="0" smtClean="0"/>
          </a:p>
        </p:txBody>
      </p:sp>
      <p:sp>
        <p:nvSpPr>
          <p:cNvPr id="6" name="Объект 2"/>
          <p:cNvSpPr txBox="1">
            <a:spLocks/>
          </p:cNvSpPr>
          <p:nvPr/>
        </p:nvSpPr>
        <p:spPr>
          <a:xfrm>
            <a:off x="331912" y="485056"/>
            <a:ext cx="8712968" cy="549094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ru-RU" sz="1400" dirty="0"/>
          </a:p>
          <a:p>
            <a:pPr marL="45720" indent="0">
              <a:buFont typeface="Georgia" pitchFamily="18" charset="0"/>
              <a:buNone/>
            </a:pPr>
            <a:endParaRPr lang="ru-RU" sz="1400" dirty="0" smtClean="0"/>
          </a:p>
          <a:p>
            <a:pPr marL="45720" indent="0">
              <a:buFont typeface="Georgia" pitchFamily="18" charset="0"/>
              <a:buNone/>
            </a:pPr>
            <a:endParaRPr lang="uk-UA" sz="1400" dirty="0" smtClean="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06" t="15873" r="40208" b="18307"/>
          <a:stretch/>
        </p:blipFill>
        <p:spPr bwMode="auto">
          <a:xfrm>
            <a:off x="1554919" y="2132856"/>
            <a:ext cx="6185433" cy="44457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227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458336"/>
            <a:ext cx="8712968" cy="5490944"/>
          </a:xfrm>
        </p:spPr>
        <p:txBody>
          <a:bodyPr>
            <a:noAutofit/>
          </a:bodyPr>
          <a:lstStyle/>
          <a:p>
            <a:pPr marL="45720" indent="0" algn="just">
              <a:buNone/>
            </a:pPr>
            <a:r>
              <a:rPr lang="uk-UA" sz="1400" b="1" dirty="0" smtClean="0"/>
              <a:t>        Звіт </a:t>
            </a:r>
            <a:r>
              <a:rPr lang="uk-UA" sz="1400" b="1" dirty="0"/>
              <a:t>про зміни у власному капіталі </a:t>
            </a:r>
            <a:r>
              <a:rPr lang="uk-UA" sz="1400" dirty="0"/>
              <a:t>призначений для надання користувачам інформації про зміни, які відбулися у складі та структурі власного капіталу за звітний період (рік). При цьому зміни розкриваються за складовими власного капіталу: Статутний капітал, Додатковий капітал, Резервний капітал, Нерозподілений прибуток та ін. Джерелом для складання цієї форми фінансової звітності є інформація бухгалтерських рахунків, на яких відображаються складові власного капіталу.</a:t>
            </a:r>
            <a:endParaRPr lang="ru-RU" sz="1400" dirty="0"/>
          </a:p>
          <a:p>
            <a:pPr marL="45720" indent="0" algn="just">
              <a:buNone/>
            </a:pPr>
            <a:r>
              <a:rPr lang="uk-UA" sz="1400" dirty="0" smtClean="0"/>
              <a:t>        Цей </a:t>
            </a:r>
            <a:r>
              <a:rPr lang="uk-UA" sz="1400" dirty="0"/>
              <a:t>звіт має форму таблиці, в якій узгоджується сальдо кожної статті власного капіталу на початок та кінець періоду. При цьому кожну зміну (збільшення або зменшення) у складі власного капіталу подають у Звіті про зміни у власному капіталі окремим рядком.</a:t>
            </a:r>
            <a:endParaRPr lang="ru-RU" sz="1400" dirty="0"/>
          </a:p>
          <a:p>
            <a:pPr marL="45720" indent="0" algn="just">
              <a:buNone/>
            </a:pPr>
            <a:r>
              <a:rPr lang="uk-UA" sz="1400" dirty="0" smtClean="0"/>
              <a:t>        Приклад </a:t>
            </a:r>
            <a:r>
              <a:rPr lang="uk-UA" sz="1400" dirty="0"/>
              <a:t>Звіту про зміни у власному капіталі наведено у табл. 2.4</a:t>
            </a:r>
            <a:r>
              <a:rPr lang="uk-UA" sz="1400" i="1" dirty="0"/>
              <a:t>.</a:t>
            </a:r>
            <a:endParaRPr lang="uk-UA" sz="1400" dirty="0" smtClean="0"/>
          </a:p>
        </p:txBody>
      </p:sp>
      <p:sp>
        <p:nvSpPr>
          <p:cNvPr id="6" name="Объект 2"/>
          <p:cNvSpPr txBox="1">
            <a:spLocks/>
          </p:cNvSpPr>
          <p:nvPr/>
        </p:nvSpPr>
        <p:spPr>
          <a:xfrm>
            <a:off x="331912" y="485056"/>
            <a:ext cx="8712968" cy="549094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ru-RU" sz="1400" dirty="0"/>
          </a:p>
          <a:p>
            <a:pPr marL="45720" indent="0">
              <a:buFont typeface="Georgia" pitchFamily="18" charset="0"/>
              <a:buNone/>
            </a:pPr>
            <a:endParaRPr lang="ru-RU" sz="1400" dirty="0" smtClean="0"/>
          </a:p>
          <a:p>
            <a:pPr marL="45720" indent="0">
              <a:buFont typeface="Georgia" pitchFamily="18" charset="0"/>
              <a:buNone/>
            </a:pPr>
            <a:endParaRPr lang="uk-UA" sz="1400" dirty="0" smtClean="0"/>
          </a:p>
        </p:txBody>
      </p:sp>
      <p:sp>
        <p:nvSpPr>
          <p:cNvPr id="5" name="Заголовок 1"/>
          <p:cNvSpPr txBox="1">
            <a:spLocks/>
          </p:cNvSpPr>
          <p:nvPr/>
        </p:nvSpPr>
        <p:spPr>
          <a:xfrm>
            <a:off x="35496" y="44624"/>
            <a:ext cx="8712968" cy="5715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uk-UA" sz="2400" dirty="0" smtClean="0">
                <a:effectLst/>
              </a:rPr>
              <a:t>2.2.4. Звіт про власний капітал</a:t>
            </a:r>
            <a:endParaRPr lang="ru-RU" sz="2400"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583" t="14683" r="40765" b="21402"/>
          <a:stretch/>
        </p:blipFill>
        <p:spPr bwMode="auto">
          <a:xfrm>
            <a:off x="1822973" y="2614988"/>
            <a:ext cx="5701355" cy="41263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47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674360"/>
            <a:ext cx="8712968" cy="5490944"/>
          </a:xfrm>
        </p:spPr>
        <p:txBody>
          <a:bodyPr>
            <a:noAutofit/>
          </a:bodyPr>
          <a:lstStyle/>
          <a:p>
            <a:pPr marL="45720" indent="0" algn="just">
              <a:buNone/>
            </a:pPr>
            <a:r>
              <a:rPr lang="uk-UA" sz="1400" dirty="0" smtClean="0"/>
              <a:t>        До </a:t>
            </a:r>
            <a:r>
              <a:rPr lang="uk-UA" sz="1400" dirty="0"/>
              <a:t>кожної статті балансу, звіту про прибутки та збитки, звіту про рух грошових коштів слід робити перехресні посилання на будь-яку пов’язану з ними інформацію у примітках. </a:t>
            </a:r>
            <a:endParaRPr lang="uk-UA" sz="1400" dirty="0" smtClean="0"/>
          </a:p>
          <a:p>
            <a:pPr marL="45720" indent="0" algn="just">
              <a:buNone/>
            </a:pPr>
            <a:endParaRPr lang="uk-UA" sz="1400" dirty="0"/>
          </a:p>
          <a:p>
            <a:pPr marL="45720" indent="0" algn="just">
              <a:buNone/>
            </a:pPr>
            <a:r>
              <a:rPr lang="uk-UA" sz="1400" dirty="0" smtClean="0"/>
              <a:t>        За </a:t>
            </a:r>
            <a:r>
              <a:rPr lang="uk-UA" sz="1400" dirty="0"/>
              <a:t>своїм характером примітки можна поділити на такі, що:</a:t>
            </a:r>
            <a:endParaRPr lang="ru-RU" sz="1400" dirty="0"/>
          </a:p>
          <a:p>
            <a:pPr lvl="0" algn="just"/>
            <a:r>
              <a:rPr lang="uk-UA" sz="1400" dirty="0"/>
              <a:t>стосуються фінансової звітності в цілому (розкриття облікової політики та основних оцінок, розкриття непередбачених подій, зобов’язань, іншої фінансової і не фінансової інформації);</a:t>
            </a:r>
            <a:endParaRPr lang="ru-RU" sz="1400" dirty="0"/>
          </a:p>
          <a:p>
            <a:pPr lvl="0" algn="just"/>
            <a:r>
              <a:rPr lang="uk-UA" sz="1400" dirty="0"/>
              <a:t>розкривають окремі статті фінансових звітів</a:t>
            </a:r>
            <a:r>
              <a:rPr lang="uk-UA" sz="1400" dirty="0" smtClean="0"/>
              <a:t>.</a:t>
            </a:r>
          </a:p>
          <a:p>
            <a:pPr lvl="0" algn="just"/>
            <a:endParaRPr lang="ru-RU" sz="1400" dirty="0"/>
          </a:p>
          <a:p>
            <a:pPr marL="45720" indent="0" algn="just">
              <a:buNone/>
            </a:pPr>
            <a:r>
              <a:rPr lang="uk-UA" sz="1400" dirty="0" smtClean="0"/>
              <a:t>        Формат </a:t>
            </a:r>
            <a:r>
              <a:rPr lang="uk-UA" sz="1400" dirty="0"/>
              <a:t>та обсяг приміток зазвичай не регламентуються, проте в деяких країнах вони можуть бути жорстко регламентовані національним законодавством (Італія, Португалія тощо). </a:t>
            </a:r>
            <a:endParaRPr lang="uk-UA" sz="1400" dirty="0" smtClean="0"/>
          </a:p>
          <a:p>
            <a:pPr marL="45720" indent="0" algn="just">
              <a:buNone/>
            </a:pPr>
            <a:r>
              <a:rPr lang="uk-UA" sz="1400" dirty="0"/>
              <a:t> </a:t>
            </a:r>
            <a:r>
              <a:rPr lang="uk-UA" sz="1400" dirty="0" smtClean="0"/>
              <a:t>       </a:t>
            </a:r>
            <a:r>
              <a:rPr lang="uk-UA" sz="1400" dirty="0" smtClean="0"/>
              <a:t>В </a:t>
            </a:r>
            <a:r>
              <a:rPr lang="uk-UA" sz="1400" dirty="0"/>
              <a:t>більшості країн встановлюється мінімальні вимоги до обсягу інформації, яка має бути розкрита.</a:t>
            </a:r>
            <a:endParaRPr lang="ru-RU" sz="1400" dirty="0"/>
          </a:p>
          <a:p>
            <a:pPr marL="45720" indent="0" algn="just">
              <a:buNone/>
            </a:pPr>
            <a:endParaRPr lang="uk-UA" sz="1400" dirty="0" smtClean="0"/>
          </a:p>
        </p:txBody>
      </p:sp>
      <p:sp>
        <p:nvSpPr>
          <p:cNvPr id="6" name="Объект 2"/>
          <p:cNvSpPr txBox="1">
            <a:spLocks/>
          </p:cNvSpPr>
          <p:nvPr/>
        </p:nvSpPr>
        <p:spPr>
          <a:xfrm>
            <a:off x="331912" y="485056"/>
            <a:ext cx="8712968" cy="549094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ru-RU" sz="1400" dirty="0"/>
          </a:p>
          <a:p>
            <a:pPr marL="45720" indent="0">
              <a:buFont typeface="Georgia" pitchFamily="18" charset="0"/>
              <a:buNone/>
            </a:pPr>
            <a:endParaRPr lang="ru-RU" sz="1400" dirty="0" smtClean="0"/>
          </a:p>
          <a:p>
            <a:pPr marL="45720" indent="0">
              <a:buFont typeface="Georgia" pitchFamily="18" charset="0"/>
              <a:buNone/>
            </a:pPr>
            <a:endParaRPr lang="uk-UA" sz="1400" dirty="0" smtClean="0"/>
          </a:p>
        </p:txBody>
      </p:sp>
      <p:sp>
        <p:nvSpPr>
          <p:cNvPr id="5" name="Заголовок 1"/>
          <p:cNvSpPr txBox="1">
            <a:spLocks/>
          </p:cNvSpPr>
          <p:nvPr/>
        </p:nvSpPr>
        <p:spPr>
          <a:xfrm>
            <a:off x="35496" y="44624"/>
            <a:ext cx="8712968" cy="5715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uk-UA" sz="2400" dirty="0" smtClean="0">
                <a:effectLst/>
              </a:rPr>
              <a:t>2.2.5. Примітки до фінансової звітності</a:t>
            </a:r>
            <a:endParaRPr lang="ru-RU" sz="2400" dirty="0"/>
          </a:p>
        </p:txBody>
      </p:sp>
    </p:spTree>
    <p:extLst>
      <p:ext uri="{BB962C8B-B14F-4D97-AF65-F5344CB8AC3E}">
        <p14:creationId xmlns:p14="http://schemas.microsoft.com/office/powerpoint/2010/main" val="710409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538456"/>
            <a:ext cx="8712968" cy="5490944"/>
          </a:xfrm>
        </p:spPr>
        <p:txBody>
          <a:bodyPr>
            <a:noAutofit/>
          </a:bodyPr>
          <a:lstStyle/>
          <a:p>
            <a:pPr marL="45720" indent="0" algn="just">
              <a:buNone/>
            </a:pPr>
            <a:r>
              <a:rPr lang="uk-UA" sz="1400" b="1" i="1" dirty="0" smtClean="0"/>
              <a:t>        </a:t>
            </a:r>
            <a:r>
              <a:rPr lang="uk-UA" sz="1400" b="1" i="1" u="sng" dirty="0" smtClean="0">
                <a:effectLst>
                  <a:outerShdw blurRad="38100" dist="38100" dir="2700000" algn="tl">
                    <a:srgbClr val="000000">
                      <a:alpha val="43137"/>
                    </a:srgbClr>
                  </a:outerShdw>
                </a:effectLst>
              </a:rPr>
              <a:t>Горизонтальний </a:t>
            </a:r>
            <a:r>
              <a:rPr lang="uk-UA" sz="1400" b="1" i="1" u="sng" dirty="0">
                <a:effectLst>
                  <a:outerShdw blurRad="38100" dist="38100" dir="2700000" algn="tl">
                    <a:srgbClr val="000000">
                      <a:alpha val="43137"/>
                    </a:srgbClr>
                  </a:outerShdw>
                </a:effectLst>
              </a:rPr>
              <a:t>аналіз </a:t>
            </a:r>
            <a:r>
              <a:rPr lang="uk-UA" sz="1400" dirty="0"/>
              <a:t>полягає в порівнянні окремих показників (статей) балансу підприємства, звіту про прибутки та збитки та інших звітів за два суміжні звітні періоди, або у динаміці за кілька років. Він дає змогу визначити тенденції розвитку підприємства та окремих показників його діяльності</a:t>
            </a:r>
            <a:r>
              <a:rPr lang="uk-UA" sz="1400" dirty="0" smtClean="0"/>
              <a:t>.</a:t>
            </a:r>
          </a:p>
          <a:p>
            <a:pPr marL="45720" indent="0" algn="just">
              <a:buNone/>
            </a:pPr>
            <a:endParaRPr lang="ru-RU" sz="1400" dirty="0"/>
          </a:p>
          <a:p>
            <a:pPr marL="45720" indent="0" algn="just">
              <a:buNone/>
            </a:pPr>
            <a:r>
              <a:rPr lang="uk-UA" sz="1400" b="1" i="1" dirty="0" smtClean="0"/>
              <a:t>        </a:t>
            </a:r>
            <a:r>
              <a:rPr lang="uk-UA" sz="1400" b="1" i="1" u="sng" dirty="0" smtClean="0">
                <a:effectLst>
                  <a:outerShdw blurRad="38100" dist="38100" dir="2700000" algn="tl">
                    <a:srgbClr val="000000">
                      <a:alpha val="43137"/>
                    </a:srgbClr>
                  </a:outerShdw>
                </a:effectLst>
              </a:rPr>
              <a:t>Вертикальний </a:t>
            </a:r>
            <a:r>
              <a:rPr lang="uk-UA" sz="1400" b="1" i="1" u="sng" dirty="0">
                <a:effectLst>
                  <a:outerShdw blurRad="38100" dist="38100" dir="2700000" algn="tl">
                    <a:srgbClr val="000000">
                      <a:alpha val="43137"/>
                    </a:srgbClr>
                  </a:outerShdw>
                </a:effectLst>
              </a:rPr>
              <a:t>аналіз </a:t>
            </a:r>
            <a:r>
              <a:rPr lang="uk-UA" sz="1400" dirty="0"/>
              <a:t>– це структурний аналіз балансу, звіту про прибутки та збитки чи інших форм фінансової звітності. Він дає змогу вивчити та оцінити структуру активів підприємства, тобто частку оборотних і необоротних активів, грошових коштів, фінансових вкладень, основних засобів, запасів і т. ін. у загальній сумі активів.</a:t>
            </a:r>
            <a:endParaRPr lang="ru-RU" sz="1400" dirty="0"/>
          </a:p>
          <a:p>
            <a:pPr marL="45720" indent="0" algn="just">
              <a:buNone/>
            </a:pPr>
            <a:r>
              <a:rPr lang="uk-UA" sz="1400" dirty="0" smtClean="0"/>
              <a:t>        Аналогічно </a:t>
            </a:r>
            <a:r>
              <a:rPr lang="uk-UA" sz="1400" dirty="0"/>
              <a:t>аналізується структура короткострокової та довгострокової заборгованості і власного капіталу. При структурному аналізі звітності про прибутки і збитки всі показники звіту співвідносяться до обсягу чистого продажу (доходу від реалізації). </a:t>
            </a:r>
            <a:endParaRPr lang="uk-UA" sz="1400" dirty="0" smtClean="0"/>
          </a:p>
          <a:p>
            <a:pPr marL="45720" indent="0" algn="just">
              <a:buNone/>
            </a:pPr>
            <a:r>
              <a:rPr lang="uk-UA" sz="1400" dirty="0"/>
              <a:t> </a:t>
            </a:r>
            <a:r>
              <a:rPr lang="uk-UA" sz="1400" dirty="0" smtClean="0"/>
              <a:t>       </a:t>
            </a:r>
            <a:r>
              <a:rPr lang="uk-UA" sz="1400" dirty="0" smtClean="0"/>
              <a:t>Перевагою </a:t>
            </a:r>
            <a:r>
              <a:rPr lang="uk-UA" sz="1400" dirty="0"/>
              <a:t>цього виду аналізу є логічна можливість порівняння вираженої у відсотках структури показників фірми зі структурою показників інших фірм незалежно  від їхніх розмірів. </a:t>
            </a:r>
            <a:endParaRPr lang="uk-UA" sz="1400" dirty="0" smtClean="0"/>
          </a:p>
          <a:p>
            <a:pPr marL="45720" indent="0" algn="just">
              <a:buNone/>
            </a:pPr>
            <a:r>
              <a:rPr lang="uk-UA" sz="1400" dirty="0"/>
              <a:t> </a:t>
            </a:r>
            <a:r>
              <a:rPr lang="uk-UA" sz="1400" dirty="0" smtClean="0"/>
              <a:t>       </a:t>
            </a:r>
            <a:r>
              <a:rPr lang="uk-UA" sz="1400" dirty="0" smtClean="0"/>
              <a:t>Це </a:t>
            </a:r>
            <a:r>
              <a:rPr lang="uk-UA" sz="1400" dirty="0"/>
              <a:t>дає змогу відшукати оптимальну структуру активів та пасивів підприємства для успішного здійснення господарської і фінансової діяльності.</a:t>
            </a:r>
            <a:endParaRPr lang="ru-RU" sz="1400" dirty="0"/>
          </a:p>
          <a:p>
            <a:pPr marL="45720" indent="0" algn="just">
              <a:buNone/>
            </a:pPr>
            <a:endParaRPr lang="uk-UA" sz="1400" dirty="0" smtClean="0"/>
          </a:p>
        </p:txBody>
      </p:sp>
      <p:sp>
        <p:nvSpPr>
          <p:cNvPr id="6" name="Объект 2"/>
          <p:cNvSpPr txBox="1">
            <a:spLocks/>
          </p:cNvSpPr>
          <p:nvPr/>
        </p:nvSpPr>
        <p:spPr>
          <a:xfrm>
            <a:off x="331912" y="485056"/>
            <a:ext cx="8712968" cy="549094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ru-RU" sz="1400" dirty="0"/>
          </a:p>
          <a:p>
            <a:pPr marL="45720" indent="0">
              <a:buFont typeface="Georgia" pitchFamily="18" charset="0"/>
              <a:buNone/>
            </a:pPr>
            <a:endParaRPr lang="ru-RU" sz="1400" dirty="0" smtClean="0"/>
          </a:p>
          <a:p>
            <a:pPr marL="45720" indent="0">
              <a:buFont typeface="Georgia" pitchFamily="18" charset="0"/>
              <a:buNone/>
            </a:pPr>
            <a:endParaRPr lang="uk-UA" sz="1400" dirty="0" smtClean="0"/>
          </a:p>
        </p:txBody>
      </p:sp>
      <p:sp>
        <p:nvSpPr>
          <p:cNvPr id="5" name="Заголовок 1"/>
          <p:cNvSpPr txBox="1">
            <a:spLocks/>
          </p:cNvSpPr>
          <p:nvPr/>
        </p:nvSpPr>
        <p:spPr>
          <a:xfrm>
            <a:off x="35496" y="44624"/>
            <a:ext cx="8712968" cy="5715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uk-UA" sz="2400" dirty="0" smtClean="0">
                <a:effectLst/>
              </a:rPr>
              <a:t>2.3.Методика фінансового стану підприємства на базі звітності2.3.1. Горизонтальний та вертикальний аналіз звітності</a:t>
            </a:r>
            <a:endParaRPr lang="ru-RU" sz="2400" dirty="0"/>
          </a:p>
        </p:txBody>
      </p:sp>
    </p:spTree>
    <p:extLst>
      <p:ext uri="{BB962C8B-B14F-4D97-AF65-F5344CB8AC3E}">
        <p14:creationId xmlns:p14="http://schemas.microsoft.com/office/powerpoint/2010/main" val="955197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836712"/>
            <a:ext cx="8712968" cy="5490944"/>
          </a:xfrm>
        </p:spPr>
        <p:txBody>
          <a:bodyPr>
            <a:noAutofit/>
          </a:bodyPr>
          <a:lstStyle/>
          <a:p>
            <a:pPr marL="45720" indent="0" algn="just">
              <a:buNone/>
            </a:pPr>
            <a:r>
              <a:rPr lang="uk-UA" sz="1400" dirty="0" smtClean="0"/>
              <a:t>        Аналіз </a:t>
            </a:r>
            <a:r>
              <a:rPr lang="uk-UA" sz="1400" dirty="0"/>
              <a:t>фінансового стану підприємства на основі розрахунку відносних показників (коефіцієнтів) є глибшим, ґрунтовнішим. </a:t>
            </a:r>
            <a:endParaRPr lang="uk-UA" sz="1400" dirty="0" smtClean="0"/>
          </a:p>
          <a:p>
            <a:pPr marL="45720" indent="0" algn="just">
              <a:buNone/>
            </a:pPr>
            <a:r>
              <a:rPr lang="uk-UA" sz="1400" dirty="0"/>
              <a:t> </a:t>
            </a:r>
            <a:r>
              <a:rPr lang="uk-UA" sz="1400" dirty="0" smtClean="0"/>
              <a:t>       </a:t>
            </a:r>
            <a:r>
              <a:rPr lang="uk-UA" sz="1400" dirty="0" smtClean="0"/>
              <a:t>У </a:t>
            </a:r>
            <a:r>
              <a:rPr lang="uk-UA" sz="1400" dirty="0"/>
              <a:t>систему відносних показників входять показники платоспроможності (ліквідності), оборотності (ділової активності), заборгованості (структури капіталу), прибутковості (рентабельності) тощо. Слід зазначити, що в різних країнах кількість таких показників може бути різна. Крім основних, розраховуються і похідні показники. Віднесення певного показника до тієї чи іншої групи може мати елемент умовності.</a:t>
            </a:r>
            <a:endParaRPr lang="ru-RU" sz="1400" dirty="0"/>
          </a:p>
          <a:p>
            <a:pPr marL="45720" lvl="0" indent="0" algn="just">
              <a:buNone/>
            </a:pPr>
            <a:r>
              <a:rPr lang="uk-UA" sz="1400" b="1" i="1" dirty="0" smtClean="0"/>
              <a:t>        1.1. Показники </a:t>
            </a:r>
            <a:r>
              <a:rPr lang="uk-UA" sz="1400" b="1" i="1" dirty="0"/>
              <a:t>платоспроможності (ліквідності</a:t>
            </a:r>
            <a:r>
              <a:rPr lang="uk-UA" sz="1400" b="1" i="1" dirty="0" smtClean="0"/>
              <a:t>):</a:t>
            </a:r>
          </a:p>
          <a:p>
            <a:pPr lvl="0" algn="just"/>
            <a:endParaRPr lang="ru-RU" sz="1400" b="1" i="1" dirty="0"/>
          </a:p>
          <a:p>
            <a:pPr algn="just"/>
            <a:endParaRPr lang="uk-UA" sz="1400" dirty="0" smtClean="0"/>
          </a:p>
          <a:p>
            <a:pPr marL="45720" indent="0" algn="just">
              <a:buNone/>
            </a:pPr>
            <a:r>
              <a:rPr lang="uk-UA" sz="1400" dirty="0" smtClean="0"/>
              <a:t>        Джерелом </a:t>
            </a:r>
            <a:r>
              <a:rPr lang="uk-UA" sz="1400" dirty="0"/>
              <a:t>інформації для визначення цього показника є баланс </a:t>
            </a:r>
            <a:r>
              <a:rPr lang="uk-UA" sz="1400" dirty="0" smtClean="0"/>
              <a:t>підприємства.</a:t>
            </a:r>
            <a:r>
              <a:rPr lang="uk-UA" sz="1400" dirty="0"/>
              <a:t/>
            </a:r>
            <a:br>
              <a:rPr lang="uk-UA" sz="1400" dirty="0"/>
            </a:br>
            <a:endParaRPr lang="uk-UA" sz="1400" b="1" dirty="0" smtClean="0"/>
          </a:p>
          <a:p>
            <a:pPr marL="45720" indent="0" algn="just">
              <a:buNone/>
            </a:pPr>
            <a:r>
              <a:rPr lang="uk-UA" sz="1400" b="1" dirty="0"/>
              <a:t> </a:t>
            </a:r>
            <a:r>
              <a:rPr lang="uk-UA" sz="1400" b="1" dirty="0" smtClean="0"/>
              <a:t>       </a:t>
            </a:r>
            <a:r>
              <a:rPr lang="uk-UA" sz="1400" b="1" dirty="0" smtClean="0"/>
              <a:t>1.2</a:t>
            </a:r>
            <a:r>
              <a:rPr lang="uk-UA" sz="1400" b="1" dirty="0" smtClean="0"/>
              <a:t>. </a:t>
            </a:r>
            <a:r>
              <a:rPr lang="uk-UA" sz="1400" b="1" i="1" dirty="0" smtClean="0"/>
              <a:t>Показник </a:t>
            </a:r>
            <a:r>
              <a:rPr lang="uk-UA" sz="1400" b="1" i="1" dirty="0"/>
              <a:t>швидкої платоспроможності</a:t>
            </a:r>
            <a:endParaRPr lang="ru-RU" sz="1400" b="1" dirty="0"/>
          </a:p>
          <a:p>
            <a:pPr marL="45720" indent="0" algn="just">
              <a:buNone/>
            </a:pPr>
            <a:r>
              <a:rPr lang="uk-UA" sz="1400" dirty="0"/>
              <a:t/>
            </a:r>
            <a:br>
              <a:rPr lang="uk-UA" sz="1400" dirty="0"/>
            </a:br>
            <a:r>
              <a:rPr lang="uk-UA" sz="1400" dirty="0"/>
              <a:t/>
            </a:r>
            <a:br>
              <a:rPr lang="uk-UA" sz="1400" dirty="0"/>
            </a:br>
            <a:r>
              <a:rPr lang="uk-UA" sz="1400" dirty="0" smtClean="0"/>
              <a:t>        </a:t>
            </a:r>
          </a:p>
          <a:p>
            <a:pPr marL="45720" indent="0" algn="just">
              <a:buNone/>
            </a:pPr>
            <a:r>
              <a:rPr lang="uk-UA" sz="1400" i="1" dirty="0"/>
              <a:t> </a:t>
            </a:r>
            <a:r>
              <a:rPr lang="uk-UA" sz="1400" i="1" dirty="0" smtClean="0"/>
              <a:t>        </a:t>
            </a:r>
            <a:r>
              <a:rPr lang="uk-UA" sz="1400" i="1" dirty="0" err="1" smtClean="0"/>
              <a:t>Швидкореалізуємі</a:t>
            </a:r>
            <a:r>
              <a:rPr lang="uk-UA" sz="1400" i="1" dirty="0" smtClean="0"/>
              <a:t> </a:t>
            </a:r>
            <a:r>
              <a:rPr lang="uk-UA" sz="1400" i="1" dirty="0"/>
              <a:t>активи </a:t>
            </a:r>
            <a:r>
              <a:rPr lang="uk-UA" sz="1400" dirty="0"/>
              <a:t>– це високоліквідні активи, до яких відносяться грошові кошти, короткострокові фінансові інвестиції, дебіторська заборгованість та інші. На практиці такі активи визначаються різницею між сумою оборотних активів та запасами на складі.</a:t>
            </a:r>
            <a:endParaRPr lang="ru-RU" sz="1400" dirty="0"/>
          </a:p>
          <a:p>
            <a:pPr marL="45720" lvl="1" indent="0" algn="just">
              <a:buNone/>
            </a:pPr>
            <a:r>
              <a:rPr lang="uk-UA" sz="1400" b="1" i="1" dirty="0" smtClean="0"/>
              <a:t>        1.3</a:t>
            </a:r>
            <a:r>
              <a:rPr lang="uk-UA" sz="1400" b="1" i="1" dirty="0" smtClean="0"/>
              <a:t>. Показник </a:t>
            </a:r>
            <a:r>
              <a:rPr lang="uk-UA" sz="1400" b="1" i="1" dirty="0"/>
              <a:t>абсолютної платоспроможності</a:t>
            </a:r>
            <a:endParaRPr lang="ru-RU" sz="1400" b="1" dirty="0"/>
          </a:p>
          <a:p>
            <a:pPr marL="45720" indent="0" algn="just">
              <a:buNone/>
            </a:pPr>
            <a:endParaRPr lang="ru-RU" sz="1400" dirty="0"/>
          </a:p>
        </p:txBody>
      </p:sp>
      <p:sp>
        <p:nvSpPr>
          <p:cNvPr id="6" name="Объект 2"/>
          <p:cNvSpPr txBox="1">
            <a:spLocks/>
          </p:cNvSpPr>
          <p:nvPr/>
        </p:nvSpPr>
        <p:spPr>
          <a:xfrm>
            <a:off x="331912" y="485056"/>
            <a:ext cx="8712968" cy="549094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ru-RU" sz="1400" dirty="0"/>
          </a:p>
          <a:p>
            <a:pPr marL="45720" indent="0">
              <a:buFont typeface="Georgia" pitchFamily="18" charset="0"/>
              <a:buNone/>
            </a:pPr>
            <a:endParaRPr lang="ru-RU" sz="1400" dirty="0" smtClean="0"/>
          </a:p>
        </p:txBody>
      </p:sp>
      <p:sp>
        <p:nvSpPr>
          <p:cNvPr id="5" name="Заголовок 1"/>
          <p:cNvSpPr txBox="1">
            <a:spLocks/>
          </p:cNvSpPr>
          <p:nvPr/>
        </p:nvSpPr>
        <p:spPr>
          <a:xfrm>
            <a:off x="35496" y="44624"/>
            <a:ext cx="8712968" cy="5715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uk-UA" sz="2400" dirty="0" smtClean="0">
                <a:effectLst/>
              </a:rPr>
              <a:t>2.3.2.  Коефіцієнтний аналіз фінансової звітності</a:t>
            </a:r>
            <a:endParaRPr lang="ru-RU" sz="2400"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51" t="36399" r="53773" b="57200"/>
          <a:stretch/>
        </p:blipFill>
        <p:spPr bwMode="auto">
          <a:xfrm>
            <a:off x="1169140" y="2882280"/>
            <a:ext cx="2970812" cy="474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3244" t="62273" r="53300" b="32581"/>
          <a:stretch/>
        </p:blipFill>
        <p:spPr bwMode="auto">
          <a:xfrm>
            <a:off x="1072595" y="6004892"/>
            <a:ext cx="4219485" cy="5204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4064" t="53175" r="53483" b="40908"/>
          <a:stretch/>
        </p:blipFill>
        <p:spPr bwMode="auto">
          <a:xfrm>
            <a:off x="1146614" y="4220346"/>
            <a:ext cx="2921330" cy="4327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876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332656"/>
            <a:ext cx="8712968" cy="5490944"/>
          </a:xfrm>
        </p:spPr>
        <p:txBody>
          <a:bodyPr>
            <a:noAutofit/>
          </a:bodyPr>
          <a:lstStyle/>
          <a:p>
            <a:pPr marL="45720" indent="0" algn="just">
              <a:buNone/>
            </a:pPr>
            <a:r>
              <a:rPr lang="uk-UA" sz="1400" dirty="0" smtClean="0"/>
              <a:t>         До </a:t>
            </a:r>
            <a:r>
              <a:rPr lang="uk-UA" sz="1400" i="1" dirty="0"/>
              <a:t>еквівалентів грошових коштів </a:t>
            </a:r>
            <a:r>
              <a:rPr lang="uk-UA" sz="1400" dirty="0"/>
              <a:t>відносяться цінні папери, які можуть бути трансформовані в грошові кошти в термін, не більший трьох місяців.</a:t>
            </a:r>
            <a:endParaRPr lang="ru-RU" sz="1400" dirty="0"/>
          </a:p>
          <a:p>
            <a:pPr marL="365760" lvl="1" indent="0" algn="just">
              <a:buNone/>
            </a:pPr>
            <a:endParaRPr lang="ru-RU" sz="1400" dirty="0"/>
          </a:p>
          <a:p>
            <a:pPr marL="365760" lvl="1" indent="0" algn="just">
              <a:buNone/>
            </a:pPr>
            <a:r>
              <a:rPr lang="uk-UA" sz="1400" b="1" i="1" dirty="0" smtClean="0"/>
              <a:t>1.4</a:t>
            </a:r>
            <a:r>
              <a:rPr lang="uk-UA" sz="1400" b="1" i="1" dirty="0" smtClean="0"/>
              <a:t>. Чистий </a:t>
            </a:r>
            <a:r>
              <a:rPr lang="uk-UA" sz="1400" b="1" i="1" dirty="0"/>
              <a:t>робочий капітал </a:t>
            </a:r>
            <a:r>
              <a:rPr lang="uk-UA" sz="1400" dirty="0"/>
              <a:t>визначається різницею між поточними (оборотними) активами та поточними (короткостроковими) пасивами</a:t>
            </a:r>
            <a:r>
              <a:rPr lang="uk-UA" sz="1400" dirty="0" smtClean="0"/>
              <a:t>:</a:t>
            </a:r>
          </a:p>
          <a:p>
            <a:pPr lvl="1" algn="just"/>
            <a:endParaRPr lang="uk-UA" sz="1400" dirty="0"/>
          </a:p>
          <a:p>
            <a:pPr lvl="1" algn="just"/>
            <a:endParaRPr lang="uk-UA" sz="1400" dirty="0" smtClean="0"/>
          </a:p>
          <a:p>
            <a:pPr marL="45720" indent="0" algn="just">
              <a:buNone/>
            </a:pPr>
            <a:r>
              <a:rPr lang="uk-UA" sz="1400" dirty="0" smtClean="0"/>
              <a:t>        Наявність </a:t>
            </a:r>
            <a:r>
              <a:rPr lang="uk-UA" sz="1400" dirty="0"/>
              <a:t>та зростання чистого робочого капіталу підприємства свідчить про його платоспроможність та про можливості розширяти господарську діяльність.</a:t>
            </a:r>
            <a:endParaRPr lang="ru-RU" sz="1400" dirty="0"/>
          </a:p>
          <a:p>
            <a:pPr marL="45720" lvl="0" indent="0" algn="just">
              <a:buNone/>
            </a:pPr>
            <a:r>
              <a:rPr lang="uk-UA" sz="1400" b="1" i="1" dirty="0" smtClean="0"/>
              <a:t>      2</a:t>
            </a:r>
            <a:r>
              <a:rPr lang="uk-UA" sz="1400" b="1" i="1" dirty="0" smtClean="0"/>
              <a:t>. Показники </a:t>
            </a:r>
            <a:r>
              <a:rPr lang="uk-UA" sz="1400" b="1" i="1" dirty="0"/>
              <a:t>заборгованості (структури капіталу)</a:t>
            </a:r>
            <a:endParaRPr lang="ru-RU" sz="1400" b="1" i="1" dirty="0"/>
          </a:p>
          <a:p>
            <a:pPr marL="45720" indent="0" algn="just">
              <a:buNone/>
            </a:pPr>
            <a:r>
              <a:rPr lang="uk-UA" sz="1400" b="1" i="1" dirty="0" smtClean="0"/>
              <a:t>     2.1</a:t>
            </a:r>
            <a:r>
              <a:rPr lang="uk-UA" sz="1400" b="1" i="1" dirty="0" smtClean="0"/>
              <a:t>. Показник </a:t>
            </a:r>
            <a:r>
              <a:rPr lang="uk-UA" sz="1400" b="1" i="1" dirty="0"/>
              <a:t>загальної </a:t>
            </a:r>
            <a:r>
              <a:rPr lang="uk-UA" sz="1400" b="1" i="1" dirty="0" smtClean="0"/>
              <a:t>заборгованості</a:t>
            </a:r>
          </a:p>
          <a:p>
            <a:pPr algn="just"/>
            <a:endParaRPr lang="uk-UA" sz="1400" i="1" dirty="0"/>
          </a:p>
          <a:p>
            <a:pPr algn="just"/>
            <a:endParaRPr lang="uk-UA" sz="1400" i="1" dirty="0" smtClean="0"/>
          </a:p>
          <a:p>
            <a:pPr marL="45720" indent="0" algn="just">
              <a:buNone/>
            </a:pPr>
            <a:r>
              <a:rPr lang="uk-UA" sz="1400" dirty="0" smtClean="0"/>
              <a:t>        Цей </a:t>
            </a:r>
            <a:r>
              <a:rPr lang="uk-UA" sz="1400" dirty="0"/>
              <a:t>показник відображає частку залучених зі сторони джерел у формуванні активів підприємства. Постійне перевищення 50% і тенденція до його зростання може свідчити про ознаки </a:t>
            </a:r>
            <a:r>
              <a:rPr lang="uk-UA" sz="1400" dirty="0" err="1"/>
              <a:t>збанкрутіння</a:t>
            </a:r>
            <a:r>
              <a:rPr lang="uk-UA" sz="1400" dirty="0"/>
              <a:t> підприємства. Найбільш оптимальним та найменш ризиковим цей показник є на рівні 25- 30</a:t>
            </a:r>
            <a:r>
              <a:rPr lang="uk-UA" sz="1400" dirty="0" smtClean="0"/>
              <a:t>%.</a:t>
            </a:r>
            <a:endParaRPr lang="ru-RU" sz="1400" dirty="0"/>
          </a:p>
          <a:p>
            <a:pPr marL="45720" indent="0" algn="just">
              <a:buNone/>
            </a:pPr>
            <a:r>
              <a:rPr lang="ru-RU" sz="1400" b="1" i="1" dirty="0"/>
              <a:t> </a:t>
            </a:r>
            <a:r>
              <a:rPr lang="ru-RU" sz="1400" b="1" i="1" dirty="0" smtClean="0"/>
              <a:t>    </a:t>
            </a:r>
            <a:r>
              <a:rPr lang="uk-UA" sz="1400" b="1" i="1" dirty="0" smtClean="0"/>
              <a:t>2.2</a:t>
            </a:r>
            <a:r>
              <a:rPr lang="uk-UA" sz="1400" b="1" i="1" dirty="0" smtClean="0"/>
              <a:t>. Показник </a:t>
            </a:r>
            <a:r>
              <a:rPr lang="uk-UA" sz="1400" b="1" i="1" dirty="0"/>
              <a:t>фінансової </a:t>
            </a:r>
            <a:r>
              <a:rPr lang="uk-UA" sz="1400" b="1" i="1" dirty="0" smtClean="0"/>
              <a:t>незалежності</a:t>
            </a:r>
          </a:p>
          <a:p>
            <a:pPr marL="45720" indent="0" algn="just">
              <a:buNone/>
            </a:pPr>
            <a:r>
              <a:rPr lang="uk-UA" sz="1400" b="1" i="1" dirty="0"/>
              <a:t> </a:t>
            </a:r>
            <a:r>
              <a:rPr lang="uk-UA" sz="1400" b="1" i="1" dirty="0" smtClean="0"/>
              <a:t>   </a:t>
            </a:r>
          </a:p>
          <a:p>
            <a:pPr marL="45720" indent="0" algn="just">
              <a:buNone/>
            </a:pPr>
            <a:endParaRPr lang="uk-UA" sz="1400" b="1" i="1" dirty="0"/>
          </a:p>
          <a:p>
            <a:pPr marL="45720" indent="0" algn="just">
              <a:buNone/>
            </a:pPr>
            <a:r>
              <a:rPr lang="uk-UA" sz="1400" b="1" i="1" dirty="0"/>
              <a:t> </a:t>
            </a:r>
            <a:r>
              <a:rPr lang="uk-UA" sz="1400" b="1" i="1" dirty="0" smtClean="0"/>
              <a:t>   2.3</a:t>
            </a:r>
            <a:r>
              <a:rPr lang="uk-UA" sz="1400" b="1" i="1" dirty="0" smtClean="0"/>
              <a:t>. Співвідношення </a:t>
            </a:r>
            <a:r>
              <a:rPr lang="uk-UA" sz="1400" b="1" i="1" dirty="0"/>
              <a:t>довгострокової заборгованості та власного капіталу</a:t>
            </a:r>
            <a:endParaRPr lang="ru-RU" sz="1400" b="1" dirty="0"/>
          </a:p>
          <a:p>
            <a:pPr lvl="1" algn="just"/>
            <a:endParaRPr lang="uk-UA" sz="1400" i="1" dirty="0" smtClean="0"/>
          </a:p>
          <a:p>
            <a:pPr lvl="1" algn="just"/>
            <a:endParaRPr lang="ru-RU" sz="1400" dirty="0"/>
          </a:p>
          <a:p>
            <a:pPr algn="just"/>
            <a:endParaRPr lang="ru-RU" sz="1400" dirty="0"/>
          </a:p>
          <a:p>
            <a:pPr marL="45720" indent="0" algn="just">
              <a:buNone/>
            </a:pPr>
            <a:endParaRPr lang="ru-RU" sz="1400" dirty="0"/>
          </a:p>
        </p:txBody>
      </p:sp>
      <p:sp>
        <p:nvSpPr>
          <p:cNvPr id="6" name="Объект 2"/>
          <p:cNvSpPr txBox="1">
            <a:spLocks/>
          </p:cNvSpPr>
          <p:nvPr/>
        </p:nvSpPr>
        <p:spPr>
          <a:xfrm>
            <a:off x="30623" y="611520"/>
            <a:ext cx="8712968" cy="549094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ru-RU" sz="1400" dirty="0"/>
          </a:p>
          <a:p>
            <a:pPr marL="45720" indent="0">
              <a:buFont typeface="Georgia" pitchFamily="18" charset="0"/>
              <a:buNone/>
            </a:pPr>
            <a:endParaRPr lang="ru-RU" sz="1400" dirty="0" smtClean="0"/>
          </a:p>
          <a:p>
            <a:pPr marL="45720" indent="0">
              <a:buFont typeface="Georgia" pitchFamily="18" charset="0"/>
              <a:buNone/>
            </a:pPr>
            <a:endParaRPr lang="uk-UA" sz="1400" dirty="0" smtClean="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41" t="46931" r="54375" b="49802"/>
          <a:stretch/>
        </p:blipFill>
        <p:spPr bwMode="auto">
          <a:xfrm>
            <a:off x="1043608" y="1747250"/>
            <a:ext cx="3600400" cy="3135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042" t="47632" r="57134" b="48012"/>
          <a:stretch/>
        </p:blipFill>
        <p:spPr bwMode="auto">
          <a:xfrm>
            <a:off x="1043608" y="3429000"/>
            <a:ext cx="2808312" cy="4088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8703" t="65246" r="60222" b="30777"/>
          <a:stretch/>
        </p:blipFill>
        <p:spPr bwMode="auto">
          <a:xfrm>
            <a:off x="1150907" y="5290331"/>
            <a:ext cx="1836917" cy="3709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6893" t="58428" r="57880" b="37216"/>
          <a:stretch/>
        </p:blipFill>
        <p:spPr bwMode="auto">
          <a:xfrm>
            <a:off x="1150640" y="6102464"/>
            <a:ext cx="3076898" cy="4948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75740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332656"/>
            <a:ext cx="8712968" cy="5490944"/>
          </a:xfrm>
        </p:spPr>
        <p:txBody>
          <a:bodyPr>
            <a:noAutofit/>
          </a:bodyPr>
          <a:lstStyle/>
          <a:p>
            <a:pPr marL="45720" lvl="0" indent="0" algn="just">
              <a:buNone/>
            </a:pPr>
            <a:r>
              <a:rPr lang="uk-UA" sz="1400" b="1" i="1" dirty="0" smtClean="0"/>
              <a:t>      3</a:t>
            </a:r>
            <a:r>
              <a:rPr lang="uk-UA" sz="1400" b="1" i="1" dirty="0" smtClean="0"/>
              <a:t>. Показник </a:t>
            </a:r>
            <a:r>
              <a:rPr lang="uk-UA" sz="1400" b="1" i="1" dirty="0"/>
              <a:t>рентабельності</a:t>
            </a:r>
            <a:endParaRPr lang="ru-RU" sz="1400" b="1" i="1" dirty="0"/>
          </a:p>
          <a:p>
            <a:pPr marL="365760" lvl="1" indent="0" algn="just">
              <a:buNone/>
            </a:pPr>
            <a:r>
              <a:rPr lang="uk-UA" sz="1400" b="1" i="1" dirty="0" smtClean="0"/>
              <a:t>3.1.Рентабельність </a:t>
            </a:r>
            <a:r>
              <a:rPr lang="uk-UA" sz="1400" b="1" i="1" dirty="0"/>
              <a:t>за валовим </a:t>
            </a:r>
            <a:r>
              <a:rPr lang="uk-UA" sz="1400" b="1" i="1" dirty="0" smtClean="0"/>
              <a:t>прибутком</a:t>
            </a:r>
          </a:p>
          <a:p>
            <a:pPr marL="365760" lvl="1" indent="0" algn="just">
              <a:buNone/>
            </a:pPr>
            <a:endParaRPr lang="uk-UA" sz="1400" dirty="0" smtClean="0"/>
          </a:p>
          <a:p>
            <a:pPr marL="365760" lvl="1" indent="0" algn="just">
              <a:buNone/>
            </a:pPr>
            <a:endParaRPr lang="uk-UA" sz="1400" dirty="0"/>
          </a:p>
          <a:p>
            <a:pPr marL="365760" lvl="1" indent="0" algn="just">
              <a:buNone/>
            </a:pPr>
            <a:r>
              <a:rPr lang="uk-UA" sz="1400" b="1" i="1" dirty="0" smtClean="0"/>
              <a:t>3.2. Рентабельність </a:t>
            </a:r>
            <a:r>
              <a:rPr lang="uk-UA" sz="1400" b="1" i="1" dirty="0"/>
              <a:t>за операційним </a:t>
            </a:r>
            <a:r>
              <a:rPr lang="uk-UA" sz="1400" b="1" i="1" dirty="0" smtClean="0"/>
              <a:t>прибутком</a:t>
            </a:r>
          </a:p>
          <a:p>
            <a:pPr marL="365760" lvl="1" indent="0" algn="just">
              <a:buNone/>
            </a:pPr>
            <a:endParaRPr lang="uk-UA" sz="1400" i="1" dirty="0"/>
          </a:p>
          <a:p>
            <a:pPr marL="365760" lvl="1" indent="0" algn="just">
              <a:buNone/>
            </a:pPr>
            <a:endParaRPr lang="uk-UA" sz="1400" i="1" dirty="0" smtClean="0"/>
          </a:p>
          <a:p>
            <a:pPr marL="365760" lvl="1" indent="0" algn="just">
              <a:buNone/>
            </a:pPr>
            <a:r>
              <a:rPr lang="uk-UA" sz="1400" b="1" i="1" dirty="0" smtClean="0"/>
              <a:t>3.3. </a:t>
            </a:r>
            <a:r>
              <a:rPr lang="uk-UA" sz="1400" b="1" i="1" dirty="0"/>
              <a:t>Рентабельність за чистим </a:t>
            </a:r>
            <a:r>
              <a:rPr lang="uk-UA" sz="1400" b="1" i="1" dirty="0" smtClean="0"/>
              <a:t>прибутком</a:t>
            </a:r>
          </a:p>
          <a:p>
            <a:pPr marL="365760" lvl="1" indent="0" algn="just">
              <a:buNone/>
            </a:pPr>
            <a:endParaRPr lang="uk-UA" sz="1400" i="1" dirty="0"/>
          </a:p>
          <a:p>
            <a:pPr marL="365760" lvl="1" indent="0" algn="just">
              <a:buNone/>
            </a:pPr>
            <a:endParaRPr lang="uk-UA" sz="1400" i="1" dirty="0" smtClean="0"/>
          </a:p>
          <a:p>
            <a:pPr marL="365760" lvl="1" indent="0" algn="just">
              <a:buNone/>
            </a:pPr>
            <a:r>
              <a:rPr lang="uk-UA" sz="1400" b="1" i="1" dirty="0" smtClean="0"/>
              <a:t>3.4 </a:t>
            </a:r>
            <a:r>
              <a:rPr lang="uk-UA" sz="1400" b="1" i="1" dirty="0"/>
              <a:t>Рентабельність інвестицій (ROI</a:t>
            </a:r>
            <a:r>
              <a:rPr lang="uk-UA" sz="1400" b="1" i="1" dirty="0" smtClean="0"/>
              <a:t>)</a:t>
            </a:r>
            <a:endParaRPr lang="ru-RU" sz="1400" b="1" dirty="0"/>
          </a:p>
          <a:p>
            <a:pPr marL="365760" lvl="1" indent="0" algn="just">
              <a:buNone/>
            </a:pPr>
            <a:endParaRPr lang="uk-UA" sz="1400" i="1" dirty="0"/>
          </a:p>
          <a:p>
            <a:pPr marL="365760" lvl="1" indent="0" algn="just">
              <a:buNone/>
            </a:pPr>
            <a:endParaRPr lang="uk-UA" sz="1400" i="1" dirty="0"/>
          </a:p>
          <a:p>
            <a:pPr marL="45720" indent="0" algn="just">
              <a:buNone/>
            </a:pPr>
            <a:r>
              <a:rPr lang="uk-UA" sz="1400" dirty="0" smtClean="0"/>
              <a:t>        При </a:t>
            </a:r>
            <a:r>
              <a:rPr lang="uk-UA" sz="1400" dirty="0"/>
              <a:t>розрахунку показника (3.4) під інвестиціями слід розуміти всю суму коштів, вкладених в активи підприємства (підсумок суми активів за балансом підприємства</a:t>
            </a:r>
            <a:r>
              <a:rPr lang="uk-UA" sz="1400" dirty="0" smtClean="0"/>
              <a:t>).</a:t>
            </a:r>
            <a:endParaRPr lang="ru-RU" sz="1400" dirty="0"/>
          </a:p>
          <a:p>
            <a:pPr marL="45720" indent="0" algn="just">
              <a:buNone/>
            </a:pPr>
            <a:r>
              <a:rPr lang="ru-RU" sz="1400" b="1" i="1" dirty="0"/>
              <a:t> </a:t>
            </a:r>
            <a:r>
              <a:rPr lang="ru-RU" sz="1400" b="1" i="1" dirty="0" smtClean="0"/>
              <a:t>     </a:t>
            </a:r>
            <a:r>
              <a:rPr lang="uk-UA" sz="1400" b="1" i="1" dirty="0" smtClean="0"/>
              <a:t>3.4.1 </a:t>
            </a:r>
            <a:r>
              <a:rPr lang="uk-UA" sz="1400" b="1" i="1" dirty="0" smtClean="0"/>
              <a:t>Строк </a:t>
            </a:r>
            <a:r>
              <a:rPr lang="uk-UA" sz="1400" b="1" i="1" dirty="0"/>
              <a:t>окупності інвестицій (</a:t>
            </a:r>
            <a:r>
              <a:rPr lang="uk-UA" sz="1400" b="1" i="1" dirty="0" smtClean="0"/>
              <a:t>активів)</a:t>
            </a:r>
          </a:p>
          <a:p>
            <a:pPr marL="45720" indent="0" algn="just">
              <a:buNone/>
            </a:pPr>
            <a:r>
              <a:rPr lang="uk-UA" sz="1400" b="1" i="1" dirty="0"/>
              <a:t> </a:t>
            </a:r>
            <a:r>
              <a:rPr lang="uk-UA" sz="1400" b="1" i="1" dirty="0" smtClean="0"/>
              <a:t>  </a:t>
            </a:r>
          </a:p>
          <a:p>
            <a:pPr marL="45720" indent="0" algn="just">
              <a:buNone/>
            </a:pPr>
            <a:endParaRPr lang="uk-UA" sz="1400" b="1" i="1" dirty="0"/>
          </a:p>
          <a:p>
            <a:pPr marL="45720" indent="0" algn="just">
              <a:buNone/>
            </a:pPr>
            <a:r>
              <a:rPr lang="uk-UA" sz="1400" b="1" i="1" dirty="0" smtClean="0"/>
              <a:t>      </a:t>
            </a:r>
            <a:r>
              <a:rPr lang="uk-UA" sz="1400" b="1" i="1" dirty="0" smtClean="0"/>
              <a:t>3.5</a:t>
            </a:r>
            <a:r>
              <a:rPr lang="uk-UA" sz="1400" b="1" i="1" dirty="0" smtClean="0"/>
              <a:t>. Рентабельність </a:t>
            </a:r>
            <a:r>
              <a:rPr lang="uk-UA" sz="1400" b="1" i="1" dirty="0"/>
              <a:t>власного (акціонерного) капіталу (ROE</a:t>
            </a:r>
            <a:r>
              <a:rPr lang="uk-UA" sz="1400" b="1" i="1" dirty="0" smtClean="0"/>
              <a:t>)</a:t>
            </a:r>
          </a:p>
          <a:p>
            <a:pPr marL="640080" lvl="2" indent="0" algn="just">
              <a:buNone/>
            </a:pPr>
            <a:endParaRPr lang="ru-RU" sz="1400" dirty="0"/>
          </a:p>
          <a:p>
            <a:pPr marL="640080" lvl="2" indent="0" algn="just">
              <a:buNone/>
            </a:pPr>
            <a:endParaRPr lang="ru-RU" sz="1400" b="1" dirty="0"/>
          </a:p>
          <a:p>
            <a:pPr marL="365760" lvl="1" indent="0" algn="just">
              <a:buNone/>
            </a:pPr>
            <a:endParaRPr lang="uk-UA" sz="1400" i="1" dirty="0" smtClean="0"/>
          </a:p>
          <a:p>
            <a:pPr marL="365760" lvl="1" indent="0" algn="just">
              <a:buNone/>
            </a:pPr>
            <a:endParaRPr lang="uk-UA" sz="1400" i="1" dirty="0" smtClean="0"/>
          </a:p>
          <a:p>
            <a:pPr marL="365760" lvl="1" indent="0" algn="just">
              <a:buNone/>
            </a:pPr>
            <a:endParaRPr lang="ru-RU" sz="1400" dirty="0"/>
          </a:p>
          <a:p>
            <a:pPr marL="365760" lvl="1" indent="0" algn="just">
              <a:buNone/>
            </a:pPr>
            <a:endParaRPr lang="ru-RU" sz="1400" dirty="0"/>
          </a:p>
        </p:txBody>
      </p:sp>
      <p:sp>
        <p:nvSpPr>
          <p:cNvPr id="6" name="Объект 2"/>
          <p:cNvSpPr txBox="1">
            <a:spLocks/>
          </p:cNvSpPr>
          <p:nvPr/>
        </p:nvSpPr>
        <p:spPr>
          <a:xfrm>
            <a:off x="143508" y="791167"/>
            <a:ext cx="8712968" cy="549094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ru-RU" sz="1400" dirty="0"/>
          </a:p>
          <a:p>
            <a:pPr marL="45720" indent="0">
              <a:buFont typeface="Georgia" pitchFamily="18" charset="0"/>
              <a:buNone/>
            </a:pPr>
            <a:endParaRPr lang="ru-RU" sz="1400" dirty="0" smtClean="0"/>
          </a:p>
          <a:p>
            <a:pPr marL="45720" indent="0">
              <a:buFont typeface="Georgia" pitchFamily="18" charset="0"/>
              <a:buNone/>
            </a:pPr>
            <a:endParaRPr lang="uk-UA" sz="1400" dirty="0" smtClean="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93" t="66865" r="60064" b="28373"/>
          <a:stretch/>
        </p:blipFill>
        <p:spPr bwMode="auto">
          <a:xfrm>
            <a:off x="683568" y="980728"/>
            <a:ext cx="2079230" cy="5040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106" t="41004" r="58306" b="53693"/>
          <a:stretch/>
        </p:blipFill>
        <p:spPr bwMode="auto">
          <a:xfrm>
            <a:off x="742573" y="1932601"/>
            <a:ext cx="2173243" cy="4441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9129" t="47822" r="59584" b="47064"/>
          <a:stretch/>
        </p:blipFill>
        <p:spPr bwMode="auto">
          <a:xfrm>
            <a:off x="827584" y="2774447"/>
            <a:ext cx="1944216" cy="495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8703" t="54072" r="60116" b="41383"/>
          <a:stretch/>
        </p:blipFill>
        <p:spPr bwMode="auto">
          <a:xfrm>
            <a:off x="805579" y="3593501"/>
            <a:ext cx="2038229" cy="4658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22954" t="43923" r="62778" b="52178"/>
          <a:stretch/>
        </p:blipFill>
        <p:spPr bwMode="auto">
          <a:xfrm>
            <a:off x="827584" y="5013176"/>
            <a:ext cx="2592064" cy="3981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22314" t="50000" r="61465" b="45928"/>
          <a:stretch/>
        </p:blipFill>
        <p:spPr bwMode="auto">
          <a:xfrm>
            <a:off x="827584" y="5867432"/>
            <a:ext cx="3305115" cy="4664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840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99392"/>
            <a:ext cx="8712968" cy="5490944"/>
          </a:xfrm>
        </p:spPr>
        <p:txBody>
          <a:bodyPr>
            <a:noAutofit/>
          </a:bodyPr>
          <a:lstStyle/>
          <a:p>
            <a:pPr marL="45720" lvl="0" indent="0" algn="just">
              <a:buNone/>
            </a:pPr>
            <a:r>
              <a:rPr lang="uk-UA" sz="1400" b="1" i="1" dirty="0" smtClean="0"/>
              <a:t>      </a:t>
            </a:r>
          </a:p>
          <a:p>
            <a:pPr marL="640080" lvl="2" indent="0" algn="just">
              <a:buNone/>
            </a:pPr>
            <a:r>
              <a:rPr lang="uk-UA" sz="1400" i="1" dirty="0" smtClean="0"/>
              <a:t>3.5.1. Строк </a:t>
            </a:r>
            <a:r>
              <a:rPr lang="uk-UA" sz="1400" i="1" dirty="0"/>
              <a:t>окупності власного </a:t>
            </a:r>
            <a:r>
              <a:rPr lang="uk-UA" sz="1400" i="1" dirty="0" smtClean="0"/>
              <a:t>капіталу</a:t>
            </a:r>
          </a:p>
          <a:p>
            <a:pPr marL="640080" lvl="2" indent="0" algn="just">
              <a:buNone/>
            </a:pPr>
            <a:endParaRPr lang="uk-UA" sz="1400" i="1" dirty="0"/>
          </a:p>
          <a:p>
            <a:pPr marL="640080" lvl="2" indent="0" algn="just">
              <a:buNone/>
            </a:pPr>
            <a:endParaRPr lang="uk-UA" sz="1400" i="1" dirty="0" smtClean="0"/>
          </a:p>
          <a:p>
            <a:pPr marL="640080" lvl="2" indent="0" algn="just">
              <a:buNone/>
            </a:pPr>
            <a:r>
              <a:rPr lang="uk-UA" sz="1400" i="1" dirty="0" smtClean="0"/>
              <a:t>3.6. Дохід на акцію</a:t>
            </a:r>
          </a:p>
          <a:p>
            <a:pPr marL="640080" lvl="2" indent="0" algn="just">
              <a:buNone/>
            </a:pPr>
            <a:endParaRPr lang="uk-UA" sz="1400" i="1" dirty="0" smtClean="0"/>
          </a:p>
          <a:p>
            <a:pPr marL="640080" lvl="2" indent="0" algn="just">
              <a:buNone/>
            </a:pPr>
            <a:endParaRPr lang="uk-UA" sz="1400" i="1" dirty="0"/>
          </a:p>
          <a:p>
            <a:pPr marL="45720" lvl="0" indent="0" algn="just">
              <a:buNone/>
            </a:pPr>
            <a:r>
              <a:rPr lang="uk-UA" sz="1400" b="1" i="1" dirty="0" smtClean="0"/>
              <a:t>         4. Показники </a:t>
            </a:r>
            <a:r>
              <a:rPr lang="uk-UA" sz="1400" b="1" i="1" dirty="0"/>
              <a:t>оборотності (або ділової активності) – </a:t>
            </a:r>
            <a:r>
              <a:rPr lang="uk-UA" sz="1400" dirty="0"/>
              <a:t>чим швидше обертаються господарські засоби, кошти, тим менше їх потрібно для досягнення мети (обсягу реалізації, прибутку), тим успішніше працює підприємство.</a:t>
            </a:r>
            <a:endParaRPr lang="ru-RU" sz="1400" dirty="0"/>
          </a:p>
          <a:p>
            <a:pPr marL="365760" lvl="1" indent="0" algn="just">
              <a:buNone/>
            </a:pPr>
            <a:r>
              <a:rPr lang="uk-UA" sz="1400" i="1" dirty="0" smtClean="0"/>
              <a:t>    4.1. Оборотність </a:t>
            </a:r>
            <a:r>
              <a:rPr lang="uk-UA" sz="1400" i="1" dirty="0"/>
              <a:t>запасів</a:t>
            </a:r>
            <a:endParaRPr lang="ru-RU" sz="1400" dirty="0"/>
          </a:p>
          <a:p>
            <a:pPr marL="45720" indent="0" algn="just">
              <a:buNone/>
            </a:pPr>
            <a:r>
              <a:rPr lang="uk-UA" sz="1400" dirty="0" smtClean="0"/>
              <a:t>    Визначається </a:t>
            </a:r>
            <a:r>
              <a:rPr lang="uk-UA" sz="1400" dirty="0"/>
              <a:t>відношенням виробничої собівартості реалізованої продукції до вартості виробничих запасів по балансу або до середньої їх вартості за суміжні звітні </a:t>
            </a:r>
            <a:r>
              <a:rPr lang="uk-UA" sz="1400" dirty="0" smtClean="0"/>
              <a:t>періоди.</a:t>
            </a:r>
          </a:p>
          <a:p>
            <a:pPr marL="45720" indent="0" algn="just">
              <a:buNone/>
            </a:pPr>
            <a:endParaRPr lang="ru-RU" sz="1400" dirty="0"/>
          </a:p>
          <a:p>
            <a:pPr marL="45720" indent="0" algn="just">
              <a:buNone/>
            </a:pPr>
            <a:endParaRPr lang="ru-RU" sz="1400" i="1" dirty="0"/>
          </a:p>
          <a:p>
            <a:pPr marL="45720" indent="0" algn="just">
              <a:buNone/>
            </a:pPr>
            <a:r>
              <a:rPr lang="ru-RU" sz="1400" i="1" dirty="0"/>
              <a:t> </a:t>
            </a:r>
            <a:r>
              <a:rPr lang="ru-RU" sz="1400" i="1" dirty="0" smtClean="0"/>
              <a:t>        4.1.1. </a:t>
            </a:r>
            <a:r>
              <a:rPr lang="uk-UA" sz="1400" i="1" dirty="0" smtClean="0"/>
              <a:t>Тривалість </a:t>
            </a:r>
            <a:r>
              <a:rPr lang="uk-UA" sz="1400" i="1" dirty="0"/>
              <a:t>одного обороту (в днях)</a:t>
            </a:r>
            <a:endParaRPr lang="ru-RU" sz="1400" dirty="0"/>
          </a:p>
          <a:p>
            <a:pPr marL="45720" indent="0" algn="just">
              <a:buNone/>
            </a:pPr>
            <a:r>
              <a:rPr lang="uk-UA" sz="1400" b="1" dirty="0" smtClean="0">
                <a:effectLst>
                  <a:outerShdw blurRad="38100" dist="38100" dir="2700000" algn="tl">
                    <a:srgbClr val="000000">
                      <a:alpha val="43137"/>
                    </a:srgbClr>
                  </a:outerShdw>
                </a:effectLst>
              </a:rPr>
              <a:t>          360 </a:t>
            </a:r>
            <a:r>
              <a:rPr lang="uk-UA" sz="1400" b="1" i="1" dirty="0">
                <a:effectLst>
                  <a:outerShdw blurRad="38100" dist="38100" dir="2700000" algn="tl">
                    <a:srgbClr val="000000">
                      <a:alpha val="43137"/>
                    </a:srgbClr>
                  </a:outerShdw>
                </a:effectLst>
              </a:rPr>
              <a:t>днів </a:t>
            </a:r>
            <a:r>
              <a:rPr lang="uk-UA" sz="1400" b="1" dirty="0">
                <a:effectLst>
                  <a:outerShdw blurRad="38100" dist="38100" dir="2700000" algn="tl">
                    <a:srgbClr val="000000">
                      <a:alpha val="43137"/>
                    </a:srgbClr>
                  </a:outerShdw>
                </a:effectLst>
              </a:rPr>
              <a:t>: </a:t>
            </a:r>
            <a:r>
              <a:rPr lang="uk-UA" sz="1400" b="1" i="1" dirty="0">
                <a:effectLst>
                  <a:outerShdw blurRad="38100" dist="38100" dir="2700000" algn="tl">
                    <a:srgbClr val="000000">
                      <a:alpha val="43137"/>
                    </a:srgbClr>
                  </a:outerShdw>
                </a:effectLst>
              </a:rPr>
              <a:t>кількість оборотів </a:t>
            </a:r>
            <a:r>
              <a:rPr lang="uk-UA" sz="1400" b="1" dirty="0">
                <a:effectLst>
                  <a:outerShdw blurRad="38100" dist="38100" dir="2700000" algn="tl">
                    <a:srgbClr val="000000">
                      <a:alpha val="43137"/>
                    </a:srgbClr>
                  </a:outerShdw>
                </a:effectLst>
              </a:rPr>
              <a:t>= </a:t>
            </a:r>
            <a:r>
              <a:rPr lang="uk-UA" sz="1400" b="1" i="1" dirty="0">
                <a:effectLst>
                  <a:outerShdw blurRad="38100" dist="38100" dir="2700000" algn="tl">
                    <a:srgbClr val="000000">
                      <a:alpha val="43137"/>
                    </a:srgbClr>
                  </a:outerShdw>
                </a:effectLst>
              </a:rPr>
              <a:t>Кількість днів одного обороту</a:t>
            </a:r>
            <a:endParaRPr lang="ru-RU" sz="1400" b="1" dirty="0">
              <a:effectLst>
                <a:outerShdw blurRad="38100" dist="38100" dir="2700000" algn="tl">
                  <a:srgbClr val="000000">
                    <a:alpha val="43137"/>
                  </a:srgbClr>
                </a:outerShdw>
              </a:effectLst>
            </a:endParaRPr>
          </a:p>
          <a:p>
            <a:pPr marL="45720" indent="0" algn="just">
              <a:buNone/>
            </a:pPr>
            <a:r>
              <a:rPr lang="uk-UA" sz="1400" dirty="0" smtClean="0"/>
              <a:t>        Якщо</a:t>
            </a:r>
            <a:r>
              <a:rPr lang="uk-UA" sz="1400" dirty="0"/>
              <a:t>	</a:t>
            </a:r>
            <a:r>
              <a:rPr lang="uk-UA" sz="1400" dirty="0" smtClean="0"/>
              <a:t> аналіз здійснюється</a:t>
            </a:r>
            <a:r>
              <a:rPr lang="uk-UA" sz="1400" dirty="0"/>
              <a:t>	</a:t>
            </a:r>
            <a:r>
              <a:rPr lang="uk-UA" sz="1400" dirty="0" smtClean="0"/>
              <a:t>за даними</a:t>
            </a:r>
            <a:r>
              <a:rPr lang="uk-UA" sz="1400" dirty="0"/>
              <a:t>	</a:t>
            </a:r>
            <a:r>
              <a:rPr lang="uk-UA" sz="1400" dirty="0" smtClean="0"/>
              <a:t>квартального звіту, для </a:t>
            </a:r>
            <a:r>
              <a:rPr lang="uk-UA" sz="1400" dirty="0"/>
              <a:t>розрахунку оборотності запасів приймається 90 днів</a:t>
            </a:r>
            <a:r>
              <a:rPr lang="uk-UA" sz="1400" dirty="0" smtClean="0"/>
              <a:t>.</a:t>
            </a:r>
          </a:p>
          <a:p>
            <a:pPr marL="45720" lvl="1" indent="0" algn="just">
              <a:buNone/>
            </a:pPr>
            <a:r>
              <a:rPr lang="uk-UA" sz="1400" i="1" dirty="0" smtClean="0"/>
              <a:t>          4.2. Оборотність </a:t>
            </a:r>
            <a:r>
              <a:rPr lang="uk-UA" sz="1400" i="1" dirty="0"/>
              <a:t>дебіторської </a:t>
            </a:r>
            <a:r>
              <a:rPr lang="uk-UA" sz="1400" i="1" dirty="0" smtClean="0"/>
              <a:t>заборгованості</a:t>
            </a:r>
          </a:p>
          <a:p>
            <a:pPr marL="45720" lvl="1" indent="0" algn="just">
              <a:buNone/>
            </a:pPr>
            <a:endParaRPr lang="uk-UA" sz="1400" i="1" dirty="0"/>
          </a:p>
          <a:p>
            <a:pPr marL="45720" lvl="1" indent="0" algn="just">
              <a:buNone/>
            </a:pPr>
            <a:r>
              <a:rPr lang="uk-UA" sz="1400" i="1" dirty="0" smtClean="0"/>
              <a:t>       </a:t>
            </a:r>
          </a:p>
          <a:p>
            <a:pPr marL="45720" lvl="1" indent="0" algn="just">
              <a:buNone/>
            </a:pPr>
            <a:r>
              <a:rPr lang="uk-UA" sz="1400" i="1" dirty="0"/>
              <a:t> </a:t>
            </a:r>
            <a:r>
              <a:rPr lang="uk-UA" sz="1400" i="1" dirty="0" smtClean="0"/>
              <a:t>     4.2.1. Середній період повернення (інкасації дебіторської </a:t>
            </a:r>
            <a:r>
              <a:rPr lang="uk-UA" sz="1400" i="1" dirty="0"/>
              <a:t>заборгованості (в днях)</a:t>
            </a:r>
            <a:endParaRPr lang="ru-RU" sz="1400" dirty="0"/>
          </a:p>
          <a:p>
            <a:pPr algn="just"/>
            <a:r>
              <a:rPr lang="uk-UA" sz="1400" dirty="0"/>
              <a:t>360 </a:t>
            </a:r>
            <a:r>
              <a:rPr lang="uk-UA" sz="1400" i="1" dirty="0"/>
              <a:t>днів </a:t>
            </a:r>
            <a:r>
              <a:rPr lang="uk-UA" sz="1400" dirty="0"/>
              <a:t>: </a:t>
            </a:r>
            <a:r>
              <a:rPr lang="uk-UA" sz="1400" i="1" dirty="0"/>
              <a:t>кількість оборотів </a:t>
            </a:r>
            <a:r>
              <a:rPr lang="uk-UA" sz="1400" dirty="0"/>
              <a:t>= </a:t>
            </a:r>
            <a:r>
              <a:rPr lang="uk-UA" sz="1400" i="1" dirty="0"/>
              <a:t>Кількість днів</a:t>
            </a:r>
            <a:endParaRPr lang="ru-RU" sz="1400" dirty="0"/>
          </a:p>
          <a:p>
            <a:pPr algn="just"/>
            <a:r>
              <a:rPr lang="uk-UA" sz="1400" dirty="0"/>
              <a:t/>
            </a:r>
            <a:br>
              <a:rPr lang="uk-UA" sz="1400" dirty="0"/>
            </a:br>
            <a:endParaRPr lang="ru-RU" sz="1400" dirty="0"/>
          </a:p>
          <a:p>
            <a:pPr marL="45720" indent="0" algn="just">
              <a:buNone/>
            </a:pPr>
            <a:endParaRPr lang="ru-RU" sz="1400" dirty="0"/>
          </a:p>
          <a:p>
            <a:pPr marL="640080" lvl="2" indent="0" algn="just">
              <a:buNone/>
            </a:pPr>
            <a:endParaRPr lang="ru-RU" sz="1400" dirty="0"/>
          </a:p>
          <a:p>
            <a:pPr marL="640080" lvl="2" indent="0" algn="just">
              <a:buNone/>
            </a:pPr>
            <a:endParaRPr lang="ru-RU" sz="1400" dirty="0"/>
          </a:p>
          <a:p>
            <a:pPr marL="640080" lvl="2" indent="0" algn="just">
              <a:buNone/>
            </a:pPr>
            <a:endParaRPr lang="ru-RU" sz="1400" b="1" dirty="0"/>
          </a:p>
          <a:p>
            <a:pPr marL="365760" lvl="1" indent="0" algn="just">
              <a:buNone/>
            </a:pPr>
            <a:endParaRPr lang="uk-UA" sz="1400" i="1" dirty="0" smtClean="0"/>
          </a:p>
          <a:p>
            <a:pPr marL="365760" lvl="1" indent="0" algn="just">
              <a:buNone/>
            </a:pPr>
            <a:endParaRPr lang="uk-UA" sz="1400" i="1" dirty="0" smtClean="0"/>
          </a:p>
          <a:p>
            <a:pPr marL="365760" lvl="1" indent="0" algn="just">
              <a:buNone/>
            </a:pPr>
            <a:endParaRPr lang="ru-RU" sz="1400" dirty="0"/>
          </a:p>
          <a:p>
            <a:pPr marL="365760" lvl="1" indent="0" algn="just">
              <a:buNone/>
            </a:pPr>
            <a:endParaRPr lang="ru-RU" sz="1400" dirty="0"/>
          </a:p>
        </p:txBody>
      </p:sp>
      <p:sp>
        <p:nvSpPr>
          <p:cNvPr id="6" name="Объект 2"/>
          <p:cNvSpPr txBox="1">
            <a:spLocks/>
          </p:cNvSpPr>
          <p:nvPr/>
        </p:nvSpPr>
        <p:spPr>
          <a:xfrm>
            <a:off x="143508" y="791167"/>
            <a:ext cx="8712968" cy="549094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ru-RU" sz="1400" dirty="0"/>
          </a:p>
          <a:p>
            <a:pPr marL="45720" indent="0">
              <a:buFont typeface="Georgia" pitchFamily="18" charset="0"/>
              <a:buNone/>
            </a:pPr>
            <a:endParaRPr lang="ru-RU" sz="1400" dirty="0" smtClean="0"/>
          </a:p>
          <a:p>
            <a:pPr marL="45720" indent="0">
              <a:buFont typeface="Georgia" pitchFamily="18" charset="0"/>
              <a:buNone/>
            </a:pPr>
            <a:endParaRPr lang="uk-UA" sz="1400"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96" t="28373" r="60734" b="67424"/>
          <a:stretch/>
        </p:blipFill>
        <p:spPr bwMode="auto">
          <a:xfrm>
            <a:off x="1259632" y="548680"/>
            <a:ext cx="3285780" cy="4320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440" t="34185" r="59157" b="61080"/>
          <a:stretch/>
        </p:blipFill>
        <p:spPr bwMode="auto">
          <a:xfrm>
            <a:off x="1280739" y="1426451"/>
            <a:ext cx="3942648" cy="4903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4116" t="58617" r="53833" b="37027"/>
          <a:stretch/>
        </p:blipFill>
        <p:spPr bwMode="auto">
          <a:xfrm>
            <a:off x="1057507" y="3536638"/>
            <a:ext cx="5187901" cy="3964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4861" t="74337" r="55111" b="21496"/>
          <a:stretch/>
        </p:blipFill>
        <p:spPr bwMode="auto">
          <a:xfrm>
            <a:off x="1057507" y="5517233"/>
            <a:ext cx="5538052" cy="4320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481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70304"/>
            <a:ext cx="8712968" cy="5490944"/>
          </a:xfrm>
        </p:spPr>
        <p:txBody>
          <a:bodyPr>
            <a:noAutofit/>
          </a:bodyPr>
          <a:lstStyle/>
          <a:p>
            <a:pPr marL="45720" indent="0" algn="just">
              <a:buNone/>
            </a:pPr>
            <a:r>
              <a:rPr lang="uk-UA" sz="1400" dirty="0" smtClean="0"/>
              <a:t>        При </a:t>
            </a:r>
            <a:r>
              <a:rPr lang="uk-UA" sz="1400" dirty="0"/>
              <a:t>аналізі квартальної фінансової звітності, для розрахунку середнього періоду інкасації дебіторської заборгованості приймається 90 днів.</a:t>
            </a:r>
            <a:endParaRPr lang="ru-RU" sz="1400" dirty="0"/>
          </a:p>
          <a:p>
            <a:pPr marL="45720" lvl="1" indent="0" algn="just">
              <a:buNone/>
            </a:pPr>
            <a:r>
              <a:rPr lang="uk-UA" sz="1400" i="1" dirty="0" smtClean="0"/>
              <a:t>     4.3. Оборотність </a:t>
            </a:r>
            <a:r>
              <a:rPr lang="uk-UA" sz="1400" i="1" dirty="0"/>
              <a:t>основних </a:t>
            </a:r>
            <a:r>
              <a:rPr lang="uk-UA" sz="1400" i="1" dirty="0" smtClean="0"/>
              <a:t>засобів</a:t>
            </a:r>
          </a:p>
          <a:p>
            <a:pPr marL="45720" lvl="1" indent="0" algn="just">
              <a:buNone/>
            </a:pPr>
            <a:endParaRPr lang="uk-UA" sz="1400" i="1" dirty="0"/>
          </a:p>
          <a:p>
            <a:pPr marL="45720" lvl="1" indent="0" algn="just">
              <a:buNone/>
            </a:pPr>
            <a:endParaRPr lang="uk-UA" sz="1400" i="1" dirty="0" smtClean="0"/>
          </a:p>
          <a:p>
            <a:pPr marL="45720" lvl="1" indent="0" algn="just">
              <a:buNone/>
            </a:pPr>
            <a:endParaRPr lang="uk-UA" sz="1400" i="1" dirty="0"/>
          </a:p>
          <a:p>
            <a:pPr marL="45720" indent="0">
              <a:buNone/>
            </a:pPr>
            <a:r>
              <a:rPr lang="uk-UA" sz="1400" dirty="0"/>
              <a:t> </a:t>
            </a:r>
            <a:r>
              <a:rPr lang="uk-UA" sz="1400" dirty="0" smtClean="0"/>
              <a:t>      Основні </a:t>
            </a:r>
            <a:r>
              <a:rPr lang="uk-UA" sz="1400" dirty="0"/>
              <a:t>засоби приймаються до розрахунку за їх залишковою вартістю. Цей показник характеризує також фондовіддачу за реалізованою продукцією</a:t>
            </a:r>
            <a:r>
              <a:rPr lang="uk-UA" sz="1400" dirty="0" smtClean="0"/>
              <a:t>.</a:t>
            </a:r>
          </a:p>
          <a:p>
            <a:pPr marL="45720" indent="0">
              <a:buNone/>
            </a:pPr>
            <a:endParaRPr lang="ru-RU" sz="1200" dirty="0"/>
          </a:p>
          <a:p>
            <a:pPr marL="365760" lvl="1" indent="0">
              <a:buNone/>
            </a:pPr>
            <a:r>
              <a:rPr lang="uk-UA" sz="1400" i="1" dirty="0" smtClean="0"/>
              <a:t>4.4. Оборотність </a:t>
            </a:r>
            <a:r>
              <a:rPr lang="uk-UA" sz="1400" i="1" dirty="0"/>
              <a:t>усіх активів</a:t>
            </a:r>
            <a:endParaRPr lang="ru-RU" sz="1400" dirty="0"/>
          </a:p>
          <a:p>
            <a:pPr marL="45720" lvl="1" indent="0" algn="just">
              <a:buNone/>
            </a:pPr>
            <a:endParaRPr lang="ru-RU" sz="1400" dirty="0"/>
          </a:p>
          <a:p>
            <a:pPr marL="45720" indent="0" algn="just">
              <a:buNone/>
            </a:pPr>
            <a:r>
              <a:rPr lang="uk-UA" sz="1400" dirty="0"/>
              <a:t/>
            </a:r>
            <a:br>
              <a:rPr lang="uk-UA" sz="1400" dirty="0"/>
            </a:br>
            <a:endParaRPr lang="uk-UA" sz="1400" dirty="0" smtClean="0"/>
          </a:p>
          <a:p>
            <a:pPr marL="45720" indent="0">
              <a:buNone/>
            </a:pPr>
            <a:r>
              <a:rPr lang="uk-UA" sz="1400" dirty="0" smtClean="0"/>
              <a:t>        З </a:t>
            </a:r>
            <a:r>
              <a:rPr lang="uk-UA" sz="1400" dirty="0"/>
              <a:t>іншого боку, цей показник відображає віддачу активів, тобто суму реалізації, що приходиться на $1основних засобів</a:t>
            </a:r>
            <a:r>
              <a:rPr lang="uk-UA" sz="1400" dirty="0" smtClean="0"/>
              <a:t>.</a:t>
            </a:r>
          </a:p>
          <a:p>
            <a:pPr marL="45720" indent="0">
              <a:buNone/>
            </a:pPr>
            <a:endParaRPr lang="ru-RU" sz="1400" dirty="0"/>
          </a:p>
          <a:p>
            <a:pPr marL="45720" indent="0">
              <a:buNone/>
            </a:pPr>
            <a:r>
              <a:rPr lang="uk-UA" sz="1400" dirty="0" smtClean="0"/>
              <a:t>        Показники </a:t>
            </a:r>
            <a:r>
              <a:rPr lang="uk-UA" sz="1400" dirty="0"/>
              <a:t>фінансового стану підприємства порівнюються по звітних періодах (в динаміці) для виявлення тенденцій розвитку. Важливе  значення має порівняння їх з показниками інших фірм, а також з показниками галузі.</a:t>
            </a:r>
            <a:endParaRPr lang="ru-RU" sz="1400" dirty="0"/>
          </a:p>
          <a:p>
            <a:endParaRPr lang="ru-RU" sz="1400" dirty="0"/>
          </a:p>
          <a:p>
            <a:pPr marL="45720" indent="0" algn="just">
              <a:buNone/>
            </a:pPr>
            <a:endParaRPr lang="ru-RU" sz="1400" dirty="0"/>
          </a:p>
          <a:p>
            <a:pPr marL="45720" indent="0" algn="just">
              <a:buNone/>
            </a:pPr>
            <a:endParaRPr lang="ru-RU" sz="1400" dirty="0"/>
          </a:p>
          <a:p>
            <a:pPr marL="640080" lvl="2" indent="0" algn="just">
              <a:buNone/>
            </a:pPr>
            <a:endParaRPr lang="ru-RU" sz="1400" dirty="0"/>
          </a:p>
          <a:p>
            <a:pPr marL="640080" lvl="2" indent="0" algn="just">
              <a:buNone/>
            </a:pPr>
            <a:endParaRPr lang="ru-RU" sz="1400" dirty="0"/>
          </a:p>
          <a:p>
            <a:pPr marL="640080" lvl="2" indent="0" algn="just">
              <a:buNone/>
            </a:pPr>
            <a:endParaRPr lang="ru-RU" sz="1400" b="1" dirty="0"/>
          </a:p>
          <a:p>
            <a:pPr marL="365760" lvl="1" indent="0" algn="just">
              <a:buNone/>
            </a:pPr>
            <a:endParaRPr lang="uk-UA" sz="1400" i="1" dirty="0" smtClean="0"/>
          </a:p>
          <a:p>
            <a:pPr marL="365760" lvl="1" indent="0" algn="just">
              <a:buNone/>
            </a:pPr>
            <a:endParaRPr lang="uk-UA" sz="1400" i="1" dirty="0" smtClean="0"/>
          </a:p>
          <a:p>
            <a:pPr marL="365760" lvl="1" indent="0" algn="just">
              <a:buNone/>
            </a:pPr>
            <a:endParaRPr lang="ru-RU" sz="1400" dirty="0"/>
          </a:p>
          <a:p>
            <a:pPr marL="365760" lvl="1" indent="0" algn="just">
              <a:buNone/>
            </a:pPr>
            <a:endParaRPr lang="ru-RU" sz="1400" dirty="0"/>
          </a:p>
        </p:txBody>
      </p:sp>
      <p:sp>
        <p:nvSpPr>
          <p:cNvPr id="6" name="Объект 2"/>
          <p:cNvSpPr txBox="1">
            <a:spLocks/>
          </p:cNvSpPr>
          <p:nvPr/>
        </p:nvSpPr>
        <p:spPr>
          <a:xfrm>
            <a:off x="143508" y="791167"/>
            <a:ext cx="8712968" cy="549094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endParaRPr lang="ru-RU" sz="1400" dirty="0"/>
          </a:p>
          <a:p>
            <a:pPr marL="45720" indent="0">
              <a:buFont typeface="Georgia" pitchFamily="18" charset="0"/>
              <a:buNone/>
            </a:pPr>
            <a:endParaRPr lang="ru-RU" sz="1400" dirty="0" smtClean="0"/>
          </a:p>
          <a:p>
            <a:pPr marL="45720" indent="0">
              <a:buFont typeface="Georgia" pitchFamily="18" charset="0"/>
              <a:buNone/>
            </a:pPr>
            <a:endParaRPr lang="uk-UA" sz="1400" dirty="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83" t="41865" r="56048" b="51653"/>
          <a:stretch/>
        </p:blipFill>
        <p:spPr bwMode="auto">
          <a:xfrm>
            <a:off x="801666" y="1154675"/>
            <a:ext cx="3730172" cy="474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800" t="56723" r="59690" b="36080"/>
          <a:stretch/>
        </p:blipFill>
        <p:spPr bwMode="auto">
          <a:xfrm>
            <a:off x="801665" y="2974535"/>
            <a:ext cx="2988025" cy="5621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587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712968" cy="1143000"/>
          </a:xfrm>
        </p:spPr>
        <p:txBody>
          <a:bodyPr/>
          <a:lstStyle/>
          <a:p>
            <a:pPr marL="0" indent="0" algn="ctr">
              <a:buNone/>
            </a:pPr>
            <a:r>
              <a:rPr lang="uk-UA" sz="2400" dirty="0" smtClean="0">
                <a:effectLst/>
              </a:rPr>
              <a:t>2.1. Склад</a:t>
            </a:r>
            <a:r>
              <a:rPr lang="uk-UA" sz="2400" dirty="0">
                <a:effectLst/>
              </a:rPr>
              <a:t>, призначення і загальні </a:t>
            </a:r>
            <a:r>
              <a:rPr lang="uk-UA" sz="2400" dirty="0" smtClean="0">
                <a:effectLst/>
              </a:rPr>
              <a:t>вимоги </a:t>
            </a:r>
            <a:r>
              <a:rPr lang="uk-UA" sz="2400" dirty="0">
                <a:effectLst/>
              </a:rPr>
              <a:t>до фінансової звітності</a:t>
            </a:r>
            <a:endParaRPr lang="ru-RU" sz="2400" dirty="0"/>
          </a:p>
        </p:txBody>
      </p:sp>
      <p:sp>
        <p:nvSpPr>
          <p:cNvPr id="3" name="Объект 2"/>
          <p:cNvSpPr>
            <a:spLocks noGrp="1"/>
          </p:cNvSpPr>
          <p:nvPr>
            <p:ph sz="quarter" idx="13"/>
          </p:nvPr>
        </p:nvSpPr>
        <p:spPr>
          <a:xfrm>
            <a:off x="179512" y="980728"/>
            <a:ext cx="8712968" cy="5490944"/>
          </a:xfrm>
        </p:spPr>
        <p:txBody>
          <a:bodyPr>
            <a:noAutofit/>
          </a:bodyPr>
          <a:lstStyle/>
          <a:p>
            <a:pPr marL="45720" indent="0" algn="just">
              <a:buNone/>
            </a:pPr>
            <a:r>
              <a:rPr lang="uk-UA" sz="1400" dirty="0" smtClean="0"/>
              <a:t>        Відповідно </a:t>
            </a:r>
            <a:r>
              <a:rPr lang="uk-UA" sz="1400" dirty="0"/>
              <a:t>до МСБО 1 «Подання фінансових звітів», </a:t>
            </a:r>
            <a:r>
              <a:rPr lang="uk-UA" sz="1400" b="1" u="sng" dirty="0"/>
              <a:t>фінансові звіти </a:t>
            </a:r>
            <a:r>
              <a:rPr lang="uk-UA" sz="1400" dirty="0"/>
              <a:t>є структурованим відображенням фінансового стану та фінансових результатів діяльності суб’єкта </a:t>
            </a:r>
            <a:r>
              <a:rPr lang="uk-UA" sz="1400" dirty="0" smtClean="0"/>
              <a:t>господарювання.</a:t>
            </a:r>
          </a:p>
          <a:p>
            <a:pPr marL="45720" indent="0" algn="just">
              <a:buNone/>
            </a:pPr>
            <a:r>
              <a:rPr lang="uk-UA" sz="1400" b="1" dirty="0"/>
              <a:t> </a:t>
            </a:r>
            <a:r>
              <a:rPr lang="uk-UA" sz="1400" b="1" dirty="0" smtClean="0"/>
              <a:t>       Метою </a:t>
            </a:r>
            <a:r>
              <a:rPr lang="uk-UA" sz="1400" dirty="0"/>
              <a:t>фінансових звітів є надання інформації про фінансовий стан, фінансові результати діяльності та грошові потоки суб’єкта господарювання, яка є корисною для широкого кола користувачів при прийнятті ними економічних рішень. Для досягнення цієї мети фінансові звіти надають </a:t>
            </a:r>
            <a:r>
              <a:rPr lang="uk-UA" sz="1400" i="1" u="sng" dirty="0"/>
              <a:t>інформацію </a:t>
            </a:r>
            <a:r>
              <a:rPr lang="uk-UA" sz="1400" u="sng" dirty="0"/>
              <a:t>про</a:t>
            </a:r>
            <a:r>
              <a:rPr lang="uk-UA" sz="1400" dirty="0"/>
              <a:t>:</a:t>
            </a:r>
            <a:endParaRPr lang="ru-RU" sz="1400" dirty="0"/>
          </a:p>
          <a:p>
            <a:pPr lvl="1" algn="just"/>
            <a:r>
              <a:rPr lang="uk-UA" sz="1400" dirty="0"/>
              <a:t>активи;</a:t>
            </a:r>
            <a:endParaRPr lang="ru-RU" sz="1400" dirty="0"/>
          </a:p>
          <a:p>
            <a:pPr lvl="1" algn="just"/>
            <a:r>
              <a:rPr lang="uk-UA" sz="1400" dirty="0"/>
              <a:t>зобов’язання;</a:t>
            </a:r>
            <a:endParaRPr lang="ru-RU" sz="1400" dirty="0"/>
          </a:p>
          <a:p>
            <a:pPr lvl="1" algn="just"/>
            <a:r>
              <a:rPr lang="uk-UA" sz="1400" dirty="0"/>
              <a:t>власний капітал;</a:t>
            </a:r>
            <a:endParaRPr lang="ru-RU" sz="1400" dirty="0"/>
          </a:p>
          <a:p>
            <a:pPr lvl="1" algn="just"/>
            <a:r>
              <a:rPr lang="uk-UA" sz="1400" dirty="0"/>
              <a:t>дохід та витрати, у тому числі прибутки та збитки;</a:t>
            </a:r>
            <a:endParaRPr lang="ru-RU" sz="1400" dirty="0"/>
          </a:p>
          <a:p>
            <a:pPr lvl="1" algn="just"/>
            <a:r>
              <a:rPr lang="uk-UA" sz="1400" dirty="0"/>
              <a:t>внески та виплати </a:t>
            </a:r>
            <a:r>
              <a:rPr lang="uk-UA" sz="1400" dirty="0" smtClean="0"/>
              <a:t>власникам;</a:t>
            </a:r>
            <a:endParaRPr lang="ru-RU" sz="1400" dirty="0"/>
          </a:p>
          <a:p>
            <a:pPr lvl="1" algn="just"/>
            <a:r>
              <a:rPr lang="uk-UA" sz="1400" dirty="0" smtClean="0"/>
              <a:t>грошові </a:t>
            </a:r>
            <a:r>
              <a:rPr lang="uk-UA" sz="1400" dirty="0"/>
              <a:t>потоки підприємства. </a:t>
            </a:r>
          </a:p>
          <a:p>
            <a:pPr marL="365760" lvl="1" indent="0" algn="just">
              <a:buNone/>
            </a:pPr>
            <a:r>
              <a:rPr lang="uk-UA" sz="1400" b="1" u="sng" dirty="0" smtClean="0"/>
              <a:t>  Склад </a:t>
            </a:r>
            <a:r>
              <a:rPr lang="uk-UA" sz="1400" b="1" u="sng" dirty="0"/>
              <a:t>фінансової </a:t>
            </a:r>
            <a:r>
              <a:rPr lang="uk-UA" sz="1400" b="1" u="sng" dirty="0" smtClean="0"/>
              <a:t>звітності:</a:t>
            </a:r>
            <a:endParaRPr lang="ru-RU" sz="1400" b="1" u="sng" dirty="0"/>
          </a:p>
          <a:p>
            <a:pPr marL="365760" lvl="1" indent="0" algn="just">
              <a:buNone/>
            </a:pPr>
            <a:r>
              <a:rPr lang="ru-RU" sz="1400" dirty="0" smtClean="0"/>
              <a:t>1) </a:t>
            </a:r>
            <a:r>
              <a:rPr lang="uk-UA" sz="1400" dirty="0" smtClean="0"/>
              <a:t>Баланс </a:t>
            </a:r>
            <a:r>
              <a:rPr lang="uk-UA" sz="1400" dirty="0"/>
              <a:t>– звіт про фінансовий стан </a:t>
            </a:r>
            <a:r>
              <a:rPr lang="uk-UA" sz="1400" u="sng" dirty="0"/>
              <a:t>на певну </a:t>
            </a:r>
            <a:r>
              <a:rPr lang="uk-UA" sz="1400" u="sng" dirty="0" smtClean="0"/>
              <a:t>дату</a:t>
            </a:r>
            <a:r>
              <a:rPr lang="uk-UA" sz="1400" dirty="0" smtClean="0"/>
              <a:t>;</a:t>
            </a:r>
            <a:endParaRPr lang="ru-RU" sz="1400" dirty="0"/>
          </a:p>
          <a:p>
            <a:pPr marL="365760" lvl="1" indent="0" algn="just">
              <a:buNone/>
            </a:pPr>
            <a:r>
              <a:rPr lang="uk-UA" sz="1400" dirty="0" smtClean="0"/>
              <a:t>2) Звіт </a:t>
            </a:r>
            <a:r>
              <a:rPr lang="uk-UA" sz="1400" dirty="0"/>
              <a:t>про прибутки та збитки – інформація про доходи, витрати та фінансові результати </a:t>
            </a:r>
            <a:r>
              <a:rPr lang="uk-UA" sz="1400" u="sng" dirty="0"/>
              <a:t>за певний </a:t>
            </a:r>
            <a:r>
              <a:rPr lang="uk-UA" sz="1400" u="sng" dirty="0" smtClean="0"/>
              <a:t>період</a:t>
            </a:r>
            <a:r>
              <a:rPr lang="uk-UA" sz="1400" dirty="0" smtClean="0"/>
              <a:t>;</a:t>
            </a:r>
            <a:endParaRPr lang="ru-RU" sz="1400" dirty="0"/>
          </a:p>
          <a:p>
            <a:pPr marL="365760" lvl="1" indent="0" algn="just">
              <a:buNone/>
            </a:pPr>
            <a:r>
              <a:rPr lang="ru-RU" sz="1400" dirty="0" smtClean="0"/>
              <a:t>3) </a:t>
            </a:r>
            <a:r>
              <a:rPr lang="uk-UA" sz="1400" dirty="0" smtClean="0"/>
              <a:t>Звіт </a:t>
            </a:r>
            <a:r>
              <a:rPr lang="uk-UA" sz="1400" dirty="0"/>
              <a:t>про зміни у власному капіталі – інформація про зміни у власному капіталі </a:t>
            </a:r>
            <a:r>
              <a:rPr lang="uk-UA" sz="1400" u="sng" dirty="0"/>
              <a:t>за певний </a:t>
            </a:r>
            <a:r>
              <a:rPr lang="uk-UA" sz="1400" u="sng" dirty="0" smtClean="0"/>
              <a:t>період</a:t>
            </a:r>
            <a:r>
              <a:rPr lang="uk-UA" sz="1400" dirty="0" smtClean="0"/>
              <a:t>;</a:t>
            </a:r>
            <a:endParaRPr lang="ru-RU" sz="1400" dirty="0"/>
          </a:p>
          <a:p>
            <a:pPr marL="365760" lvl="1" indent="0" algn="just">
              <a:buNone/>
            </a:pPr>
            <a:r>
              <a:rPr lang="ru-RU" sz="1400" dirty="0" smtClean="0"/>
              <a:t>4) </a:t>
            </a:r>
            <a:r>
              <a:rPr lang="uk-UA" sz="1400" dirty="0" smtClean="0"/>
              <a:t>Звіт </a:t>
            </a:r>
            <a:r>
              <a:rPr lang="uk-UA" sz="1400" dirty="0"/>
              <a:t>про рух грошових коштів – інформація про надходження грошових коштів внаслідок операційної, інвестиційної та фінансової діяльності </a:t>
            </a:r>
            <a:r>
              <a:rPr lang="uk-UA" sz="1400" u="sng" dirty="0"/>
              <a:t>за певний період</a:t>
            </a:r>
            <a:r>
              <a:rPr lang="uk-UA" sz="1400" dirty="0" smtClean="0"/>
              <a:t>;</a:t>
            </a:r>
          </a:p>
          <a:p>
            <a:pPr marL="45720" lvl="0" indent="0">
              <a:buNone/>
            </a:pPr>
            <a:r>
              <a:rPr lang="ru-RU" sz="1400" dirty="0"/>
              <a:t> </a:t>
            </a:r>
            <a:r>
              <a:rPr lang="ru-RU" sz="1400" dirty="0" smtClean="0"/>
              <a:t>     5) </a:t>
            </a:r>
            <a:r>
              <a:rPr lang="uk-UA" sz="1400" dirty="0" smtClean="0"/>
              <a:t>Примітки </a:t>
            </a:r>
            <a:r>
              <a:rPr lang="uk-UA" sz="1400" dirty="0"/>
              <a:t>до фінансової звітності – містять стислий виклад суттєвих облікових політик та інші пояснювальні примітки.</a:t>
            </a:r>
            <a:endParaRPr lang="ru-RU" sz="1400" dirty="0"/>
          </a:p>
          <a:p>
            <a:pPr algn="just"/>
            <a:endParaRPr lang="ru-RU" sz="1400" dirty="0"/>
          </a:p>
        </p:txBody>
      </p:sp>
    </p:spTree>
    <p:extLst>
      <p:ext uri="{BB962C8B-B14F-4D97-AF65-F5344CB8AC3E}">
        <p14:creationId xmlns:p14="http://schemas.microsoft.com/office/powerpoint/2010/main" val="4039753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712968" cy="5490944"/>
          </a:xfrm>
        </p:spPr>
        <p:txBody>
          <a:bodyPr>
            <a:noAutofit/>
          </a:bodyPr>
          <a:lstStyle/>
          <a:p>
            <a:pPr marL="45720" indent="0" algn="just">
              <a:buNone/>
            </a:pPr>
            <a:r>
              <a:rPr lang="uk-UA" sz="1400" dirty="0" smtClean="0"/>
              <a:t>        </a:t>
            </a:r>
            <a:r>
              <a:rPr lang="uk-UA" sz="1400" dirty="0"/>
              <a:t>До </a:t>
            </a:r>
            <a:r>
              <a:rPr lang="uk-UA" sz="1400" b="1" i="1" u="sng" dirty="0"/>
              <a:t>користувачів фінансових звітів </a:t>
            </a:r>
            <a:r>
              <a:rPr lang="uk-UA" sz="1400" dirty="0"/>
              <a:t>належать існуючі та потенційні інвестори, працівники, кредитори, клієнти, урядові установи та громадськість (табл. 2.1).</a:t>
            </a:r>
            <a:endParaRPr lang="ru-RU" sz="1400" dirty="0"/>
          </a:p>
          <a:p>
            <a:pPr marL="45720" indent="0" algn="just">
              <a:buNone/>
            </a:pPr>
            <a:endParaRPr lang="ru-RU" sz="1400" dirty="0"/>
          </a:p>
        </p:txBody>
      </p:sp>
      <p:graphicFrame>
        <p:nvGraphicFramePr>
          <p:cNvPr id="5" name="Таблица 4"/>
          <p:cNvGraphicFramePr>
            <a:graphicFrameLocks noGrp="1"/>
          </p:cNvGraphicFramePr>
          <p:nvPr>
            <p:extLst>
              <p:ext uri="{D42A27DB-BD31-4B8C-83A1-F6EECF244321}">
                <p14:modId xmlns:p14="http://schemas.microsoft.com/office/powerpoint/2010/main" val="661030819"/>
              </p:ext>
            </p:extLst>
          </p:nvPr>
        </p:nvGraphicFramePr>
        <p:xfrm>
          <a:off x="467544" y="1484784"/>
          <a:ext cx="8136904" cy="4940013"/>
        </p:xfrm>
        <a:graphic>
          <a:graphicData uri="http://schemas.openxmlformats.org/drawingml/2006/table">
            <a:tbl>
              <a:tblPr firstRow="1" firstCol="1" lastRow="1" lastCol="1" bandRow="1" bandCol="1">
                <a:tableStyleId>{5C22544A-7EE6-4342-B048-85BDC9FD1C3A}</a:tableStyleId>
              </a:tblPr>
              <a:tblGrid>
                <a:gridCol w="481500"/>
                <a:gridCol w="1657802"/>
                <a:gridCol w="3318300"/>
                <a:gridCol w="2679302"/>
              </a:tblGrid>
              <a:tr h="506882">
                <a:tc>
                  <a:txBody>
                    <a:bodyPr/>
                    <a:lstStyle/>
                    <a:p>
                      <a:pPr marL="76200" marR="60960" indent="22860">
                        <a:spcBef>
                          <a:spcPts val="665"/>
                        </a:spcBef>
                        <a:spcAft>
                          <a:spcPts val="0"/>
                        </a:spcAft>
                      </a:pPr>
                      <a:r>
                        <a:rPr lang="uk-UA" sz="1400" dirty="0">
                          <a:effectLst/>
                        </a:rPr>
                        <a:t>№ з/п</a:t>
                      </a:r>
                      <a:endParaRPr lang="ru-RU" sz="1400" dirty="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5570" marR="116205" algn="ctr">
                        <a:spcBef>
                          <a:spcPts val="665"/>
                        </a:spcBef>
                        <a:spcAft>
                          <a:spcPts val="0"/>
                        </a:spcAft>
                      </a:pPr>
                      <a:r>
                        <a:rPr lang="uk-UA" sz="1400" dirty="0">
                          <a:effectLst/>
                        </a:rPr>
                        <a:t>Група</a:t>
                      </a:r>
                      <a:endParaRPr lang="ru-RU" sz="1400" dirty="0">
                        <a:effectLst/>
                      </a:endParaRPr>
                    </a:p>
                    <a:p>
                      <a:pPr marL="115570" marR="118745" algn="ctr">
                        <a:spcAft>
                          <a:spcPts val="0"/>
                        </a:spcAft>
                      </a:pPr>
                      <a:r>
                        <a:rPr lang="uk-UA" sz="1400" dirty="0">
                          <a:effectLst/>
                        </a:rPr>
                        <a:t>користувачів</a:t>
                      </a:r>
                      <a:endParaRPr lang="ru-RU" sz="1400" dirty="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40"/>
                        </a:spcBef>
                        <a:spcAft>
                          <a:spcPts val="0"/>
                        </a:spcAft>
                      </a:pPr>
                      <a:r>
                        <a:rPr lang="uk-UA" sz="1400" dirty="0">
                          <a:effectLst/>
                        </a:rPr>
                        <a:t> </a:t>
                      </a:r>
                      <a:r>
                        <a:rPr lang="uk-UA" sz="1400" dirty="0" smtClean="0">
                          <a:effectLst/>
                        </a:rPr>
                        <a:t>Інформаційні </a:t>
                      </a:r>
                      <a:r>
                        <a:rPr lang="uk-UA" sz="1400" dirty="0">
                          <a:effectLst/>
                        </a:rPr>
                        <a:t>потреби</a:t>
                      </a:r>
                      <a:endParaRPr lang="ru-RU" sz="1400" dirty="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3185" marR="87630" algn="ctr">
                        <a:lnSpc>
                          <a:spcPts val="1380"/>
                        </a:lnSpc>
                        <a:spcAft>
                          <a:spcPts val="0"/>
                        </a:spcAft>
                      </a:pPr>
                      <a:r>
                        <a:rPr lang="uk-UA" sz="1400" dirty="0">
                          <a:effectLst/>
                        </a:rPr>
                        <a:t>Прийняття рішень на основі аналізу інформації звітів</a:t>
                      </a:r>
                      <a:endParaRPr lang="ru-RU" sz="1400" dirty="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80215">
                <a:tc>
                  <a:txBody>
                    <a:bodyPr/>
                    <a:lstStyle/>
                    <a:p>
                      <a:pPr marL="1270" algn="ctr">
                        <a:lnSpc>
                          <a:spcPts val="1340"/>
                        </a:lnSpc>
                        <a:spcAft>
                          <a:spcPts val="0"/>
                        </a:spcAft>
                      </a:pPr>
                      <a:r>
                        <a:rPr lang="uk-UA" sz="1400">
                          <a:effectLst/>
                        </a:rPr>
                        <a:t>1</a:t>
                      </a:r>
                      <a:endParaRPr lang="ru-RU" sz="140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a:lnSpc>
                          <a:spcPts val="1340"/>
                        </a:lnSpc>
                        <a:spcAft>
                          <a:spcPts val="0"/>
                        </a:spcAft>
                      </a:pPr>
                      <a:r>
                        <a:rPr lang="uk-UA" sz="1400" dirty="0" smtClean="0">
                          <a:effectLst/>
                        </a:rPr>
                        <a:t>Інвестори (існуючі та потенційні)</a:t>
                      </a:r>
                      <a:r>
                        <a:rPr lang="uk-UA" sz="1400" dirty="0">
                          <a:effectLst/>
                        </a:rPr>
                        <a:t> </a:t>
                      </a:r>
                      <a:endParaRPr lang="ru-RU" sz="1400" dirty="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64770">
                        <a:spcAft>
                          <a:spcPts val="0"/>
                        </a:spcAft>
                        <a:tabLst>
                          <a:tab pos="1391920" algn="l"/>
                        </a:tabLst>
                      </a:pPr>
                      <a:r>
                        <a:rPr lang="uk-UA" sz="1400" dirty="0">
                          <a:effectLst/>
                        </a:rPr>
                        <a:t>Здатність	</a:t>
                      </a:r>
                      <a:r>
                        <a:rPr lang="uk-UA" sz="1400" spc="-5" dirty="0">
                          <a:effectLst/>
                        </a:rPr>
                        <a:t>підприємства </a:t>
                      </a:r>
                      <a:r>
                        <a:rPr lang="uk-UA" sz="1400" dirty="0">
                          <a:effectLst/>
                        </a:rPr>
                        <a:t>сплачувати дивіденди</a:t>
                      </a:r>
                      <a:endParaRPr lang="ru-RU" sz="1400" dirty="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a:lnSpc>
                          <a:spcPts val="1340"/>
                        </a:lnSpc>
                        <a:spcAft>
                          <a:spcPts val="0"/>
                        </a:spcAft>
                      </a:pPr>
                      <a:r>
                        <a:rPr lang="uk-UA" sz="1400" dirty="0" smtClean="0">
                          <a:solidFill>
                            <a:sysClr val="windowText" lastClr="000000"/>
                          </a:solidFill>
                          <a:effectLst/>
                        </a:rPr>
                        <a:t>Щодо</a:t>
                      </a:r>
                      <a:r>
                        <a:rPr lang="ru-RU" sz="1400" baseline="0" dirty="0" smtClean="0">
                          <a:solidFill>
                            <a:sysClr val="windowText" lastClr="000000"/>
                          </a:solidFill>
                          <a:effectLst/>
                        </a:rPr>
                        <a:t> </a:t>
                      </a:r>
                      <a:r>
                        <a:rPr lang="uk-UA" sz="1400" dirty="0" smtClean="0">
                          <a:solidFill>
                            <a:sysClr val="windowText" lastClr="000000"/>
                          </a:solidFill>
                          <a:effectLst/>
                        </a:rPr>
                        <a:t>утримання </a:t>
                      </a:r>
                      <a:r>
                        <a:rPr lang="uk-UA" sz="1400" dirty="0">
                          <a:solidFill>
                            <a:sysClr val="windowText" lastClr="000000"/>
                          </a:solidFill>
                          <a:effectLst/>
                        </a:rPr>
                        <a:t>інвестицій</a:t>
                      </a:r>
                      <a:endParaRPr lang="ru-RU" sz="1400" dirty="0">
                        <a:solidFill>
                          <a:sysClr val="windowText" lastClr="000000"/>
                        </a:solidFill>
                        <a:effectLst/>
                        <a:latin typeface="Times New Roman"/>
                        <a:ea typeface="Times New Roman"/>
                        <a:cs typeface="Times New Roman"/>
                      </a:endParaRPr>
                    </a:p>
                    <a:p>
                      <a:pPr marL="19050" marR="66040" indent="186690">
                        <a:spcAft>
                          <a:spcPts val="0"/>
                        </a:spcAft>
                        <a:tabLst>
                          <a:tab pos="375920" algn="l"/>
                        </a:tabLst>
                      </a:pPr>
                      <a:r>
                        <a:rPr lang="uk-UA" sz="1400" dirty="0">
                          <a:solidFill>
                            <a:sysClr val="windowText" lastClr="000000"/>
                          </a:solidFill>
                          <a:effectLst/>
                        </a:rPr>
                        <a:t>придбання, або	продажу</a:t>
                      </a:r>
                      <a:endParaRPr lang="ru-RU" sz="1400" dirty="0">
                        <a:solidFill>
                          <a:sysClr val="windowText" lastClr="000000"/>
                        </a:solidFill>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871730">
                <a:tc>
                  <a:txBody>
                    <a:bodyPr/>
                    <a:lstStyle/>
                    <a:p>
                      <a:pPr marL="1270" algn="ctr">
                        <a:lnSpc>
                          <a:spcPts val="1340"/>
                        </a:lnSpc>
                        <a:spcAft>
                          <a:spcPts val="0"/>
                        </a:spcAft>
                      </a:pPr>
                      <a:r>
                        <a:rPr lang="uk-UA" sz="1400">
                          <a:effectLst/>
                        </a:rPr>
                        <a:t>2</a:t>
                      </a:r>
                      <a:endParaRPr lang="ru-RU" sz="140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a:lnSpc>
                          <a:spcPts val="1340"/>
                        </a:lnSpc>
                        <a:spcAft>
                          <a:spcPts val="0"/>
                        </a:spcAft>
                      </a:pPr>
                      <a:r>
                        <a:rPr lang="uk-UA" sz="1400" dirty="0">
                          <a:effectLst/>
                        </a:rPr>
                        <a:t>Працівники</a:t>
                      </a:r>
                      <a:endParaRPr lang="ru-RU" sz="1400" dirty="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65405">
                        <a:spcAft>
                          <a:spcPts val="0"/>
                        </a:spcAft>
                        <a:tabLst>
                          <a:tab pos="1096010" algn="l"/>
                          <a:tab pos="1229995" algn="l"/>
                          <a:tab pos="1341120" algn="l"/>
                          <a:tab pos="1917065" algn="l"/>
                        </a:tabLst>
                      </a:pPr>
                      <a:r>
                        <a:rPr lang="uk-UA" sz="1400" dirty="0">
                          <a:effectLst/>
                        </a:rPr>
                        <a:t>Стабільність	і		</a:t>
                      </a:r>
                      <a:r>
                        <a:rPr lang="uk-UA" sz="1400" spc="-5" dirty="0">
                          <a:effectLst/>
                        </a:rPr>
                        <a:t>прибутковість </a:t>
                      </a:r>
                      <a:r>
                        <a:rPr lang="uk-UA" sz="1400" dirty="0">
                          <a:effectLst/>
                        </a:rPr>
                        <a:t>підприємства,	</a:t>
                      </a:r>
                      <a:r>
                        <a:rPr lang="uk-UA" sz="1400" dirty="0" smtClean="0">
                          <a:effectLst/>
                        </a:rPr>
                        <a:t>оплата </a:t>
                      </a:r>
                      <a:r>
                        <a:rPr lang="uk-UA" sz="1400" spc="-20" dirty="0" smtClean="0">
                          <a:effectLst/>
                        </a:rPr>
                        <a:t>праці </a:t>
                      </a:r>
                      <a:r>
                        <a:rPr lang="uk-UA" sz="1400" dirty="0" smtClean="0">
                          <a:effectLst/>
                        </a:rPr>
                        <a:t>(рівень та </a:t>
                      </a:r>
                      <a:r>
                        <a:rPr lang="uk-UA" sz="1400" spc="-5" dirty="0" smtClean="0">
                          <a:effectLst/>
                        </a:rPr>
                        <a:t>заборгованість</a:t>
                      </a:r>
                      <a:r>
                        <a:rPr lang="uk-UA" sz="1400" spc="-5" dirty="0">
                          <a:effectLst/>
                        </a:rPr>
                        <a:t>), </a:t>
                      </a:r>
                      <a:r>
                        <a:rPr lang="uk-UA" sz="1400" dirty="0" smtClean="0">
                          <a:effectLst/>
                        </a:rPr>
                        <a:t>пенсійне забезпечення</a:t>
                      </a:r>
                      <a:endParaRPr lang="ru-RU" sz="1400" dirty="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a:lnSpc>
                          <a:spcPts val="1340"/>
                        </a:lnSpc>
                        <a:spcAft>
                          <a:spcPts val="0"/>
                        </a:spcAft>
                      </a:pPr>
                      <a:r>
                        <a:rPr lang="uk-UA" sz="1400" dirty="0">
                          <a:solidFill>
                            <a:sysClr val="windowText" lastClr="000000"/>
                          </a:solidFill>
                          <a:effectLst/>
                        </a:rPr>
                        <a:t>Збереження робочих місць</a:t>
                      </a:r>
                      <a:endParaRPr lang="ru-RU" sz="1400" dirty="0">
                        <a:solidFill>
                          <a:sysClr val="windowText" lastClr="000000"/>
                        </a:solidFill>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659461">
                <a:tc>
                  <a:txBody>
                    <a:bodyPr/>
                    <a:lstStyle/>
                    <a:p>
                      <a:pPr marL="1270" algn="ctr">
                        <a:lnSpc>
                          <a:spcPts val="1340"/>
                        </a:lnSpc>
                        <a:spcAft>
                          <a:spcPts val="0"/>
                        </a:spcAft>
                      </a:pPr>
                      <a:r>
                        <a:rPr lang="uk-UA" sz="1400">
                          <a:effectLst/>
                        </a:rPr>
                        <a:t>3</a:t>
                      </a:r>
                      <a:endParaRPr lang="ru-RU" sz="140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a:lnSpc>
                          <a:spcPts val="1340"/>
                        </a:lnSpc>
                        <a:spcAft>
                          <a:spcPts val="0"/>
                        </a:spcAft>
                      </a:pPr>
                      <a:r>
                        <a:rPr lang="uk-UA" sz="1400">
                          <a:effectLst/>
                        </a:rPr>
                        <a:t>Банки</a:t>
                      </a:r>
                      <a:endParaRPr lang="ru-RU" sz="140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65405">
                        <a:spcAft>
                          <a:spcPts val="0"/>
                        </a:spcAft>
                        <a:tabLst>
                          <a:tab pos="1264920" algn="l"/>
                          <a:tab pos="1744980" algn="l"/>
                        </a:tabLst>
                      </a:pPr>
                      <a:r>
                        <a:rPr lang="uk-UA" sz="1400" dirty="0">
                          <a:effectLst/>
                        </a:rPr>
                        <a:t>Своєчасність	та	</a:t>
                      </a:r>
                      <a:r>
                        <a:rPr lang="uk-UA" sz="1400" spc="-15" dirty="0">
                          <a:effectLst/>
                        </a:rPr>
                        <a:t>повнота </a:t>
                      </a:r>
                      <a:r>
                        <a:rPr lang="uk-UA" sz="1400" dirty="0">
                          <a:effectLst/>
                        </a:rPr>
                        <a:t>повернення позики та</a:t>
                      </a:r>
                      <a:r>
                        <a:rPr lang="uk-UA" sz="1400" spc="295" dirty="0">
                          <a:effectLst/>
                        </a:rPr>
                        <a:t> </a:t>
                      </a:r>
                      <a:r>
                        <a:rPr lang="uk-UA" sz="1400" dirty="0">
                          <a:effectLst/>
                        </a:rPr>
                        <a:t>отримання</a:t>
                      </a:r>
                      <a:endParaRPr lang="ru-RU" sz="1400" dirty="0">
                        <a:effectLst/>
                      </a:endParaRPr>
                    </a:p>
                    <a:p>
                      <a:pPr marL="64770">
                        <a:lnSpc>
                          <a:spcPts val="1320"/>
                        </a:lnSpc>
                        <a:spcAft>
                          <a:spcPts val="0"/>
                        </a:spcAft>
                      </a:pPr>
                      <a:r>
                        <a:rPr lang="uk-UA" sz="1400" dirty="0">
                          <a:effectLst/>
                        </a:rPr>
                        <a:t>відсотків</a:t>
                      </a:r>
                      <a:endParaRPr lang="ru-RU" sz="1400" dirty="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69215">
                        <a:spcAft>
                          <a:spcPts val="0"/>
                        </a:spcAft>
                        <a:tabLst>
                          <a:tab pos="1069975" algn="l"/>
                          <a:tab pos="1417320" algn="l"/>
                        </a:tabLst>
                      </a:pPr>
                      <a:r>
                        <a:rPr lang="uk-UA" sz="1400" dirty="0">
                          <a:solidFill>
                            <a:sysClr val="windowText" lastClr="000000"/>
                          </a:solidFill>
                          <a:effectLst/>
                        </a:rPr>
                        <a:t>Можливість	та	</a:t>
                      </a:r>
                      <a:r>
                        <a:rPr lang="uk-UA" sz="1400" spc="-30" dirty="0">
                          <a:solidFill>
                            <a:sysClr val="windowText" lastClr="000000"/>
                          </a:solidFill>
                          <a:effectLst/>
                        </a:rPr>
                        <a:t>умови </a:t>
                      </a:r>
                      <a:r>
                        <a:rPr lang="uk-UA" sz="1400" dirty="0">
                          <a:solidFill>
                            <a:sysClr val="windowText" lastClr="000000"/>
                          </a:solidFill>
                          <a:effectLst/>
                        </a:rPr>
                        <a:t>надання нових</a:t>
                      </a:r>
                      <a:r>
                        <a:rPr lang="uk-UA" sz="1400" spc="-5" dirty="0">
                          <a:solidFill>
                            <a:sysClr val="windowText" lastClr="000000"/>
                          </a:solidFill>
                          <a:effectLst/>
                        </a:rPr>
                        <a:t> </a:t>
                      </a:r>
                      <a:r>
                        <a:rPr lang="uk-UA" sz="1400" dirty="0">
                          <a:solidFill>
                            <a:sysClr val="windowText" lastClr="000000"/>
                          </a:solidFill>
                          <a:effectLst/>
                        </a:rPr>
                        <a:t>кредитів</a:t>
                      </a:r>
                      <a:endParaRPr lang="ru-RU" sz="1400" dirty="0">
                        <a:solidFill>
                          <a:sysClr val="windowText" lastClr="000000"/>
                        </a:solidFill>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659461">
                <a:tc>
                  <a:txBody>
                    <a:bodyPr/>
                    <a:lstStyle/>
                    <a:p>
                      <a:pPr marL="1270" algn="ctr">
                        <a:lnSpc>
                          <a:spcPts val="1340"/>
                        </a:lnSpc>
                        <a:spcAft>
                          <a:spcPts val="0"/>
                        </a:spcAft>
                      </a:pPr>
                      <a:r>
                        <a:rPr lang="uk-UA" sz="1400">
                          <a:effectLst/>
                        </a:rPr>
                        <a:t>4</a:t>
                      </a:r>
                      <a:endParaRPr lang="ru-RU" sz="140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marR="64770">
                        <a:spcAft>
                          <a:spcPts val="0"/>
                        </a:spcAft>
                        <a:tabLst>
                          <a:tab pos="811530" algn="l"/>
                        </a:tabLst>
                      </a:pPr>
                      <a:r>
                        <a:rPr lang="uk-UA" sz="1400" dirty="0">
                          <a:effectLst/>
                        </a:rPr>
                        <a:t>Постачальники </a:t>
                      </a:r>
                      <a:r>
                        <a:rPr lang="uk-UA" sz="1400" dirty="0" smtClean="0">
                          <a:effectLst/>
                        </a:rPr>
                        <a:t>та</a:t>
                      </a:r>
                      <a:r>
                        <a:rPr lang="uk-UA" sz="1400" baseline="0" dirty="0" smtClean="0">
                          <a:effectLst/>
                        </a:rPr>
                        <a:t> </a:t>
                      </a:r>
                      <a:r>
                        <a:rPr lang="uk-UA" sz="1400" spc="-20" dirty="0" smtClean="0">
                          <a:effectLst/>
                        </a:rPr>
                        <a:t>інші</a:t>
                      </a:r>
                      <a:r>
                        <a:rPr lang="ru-RU" sz="1400" spc="0" baseline="0" dirty="0" smtClean="0">
                          <a:effectLst/>
                        </a:rPr>
                        <a:t> </a:t>
                      </a:r>
                      <a:r>
                        <a:rPr lang="uk-UA" sz="1400" dirty="0" smtClean="0">
                          <a:effectLst/>
                        </a:rPr>
                        <a:t>кредитори</a:t>
                      </a:r>
                      <a:endParaRPr lang="ru-RU" sz="1400" dirty="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a:spcAft>
                          <a:spcPts val="0"/>
                        </a:spcAft>
                      </a:pPr>
                      <a:r>
                        <a:rPr lang="uk-UA" sz="1400" dirty="0">
                          <a:effectLst/>
                        </a:rPr>
                        <a:t>Своєчасність та повнота оплати рахунків</a:t>
                      </a:r>
                      <a:endParaRPr lang="ru-RU" sz="1400" dirty="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69215">
                        <a:spcAft>
                          <a:spcPts val="0"/>
                        </a:spcAft>
                        <a:tabLst>
                          <a:tab pos="1069975" algn="l"/>
                          <a:tab pos="1417320" algn="l"/>
                        </a:tabLst>
                      </a:pPr>
                      <a:r>
                        <a:rPr lang="uk-UA" sz="1400" dirty="0">
                          <a:solidFill>
                            <a:sysClr val="windowText" lastClr="000000"/>
                          </a:solidFill>
                          <a:effectLst/>
                        </a:rPr>
                        <a:t>Можливість	та	</a:t>
                      </a:r>
                      <a:r>
                        <a:rPr lang="uk-UA" sz="1400" spc="-30" dirty="0">
                          <a:solidFill>
                            <a:sysClr val="windowText" lastClr="000000"/>
                          </a:solidFill>
                          <a:effectLst/>
                        </a:rPr>
                        <a:t>умови </a:t>
                      </a:r>
                      <a:r>
                        <a:rPr lang="uk-UA" sz="1400" dirty="0">
                          <a:solidFill>
                            <a:sysClr val="windowText" lastClr="000000"/>
                          </a:solidFill>
                          <a:effectLst/>
                        </a:rPr>
                        <a:t>укладання нових</a:t>
                      </a:r>
                      <a:r>
                        <a:rPr lang="uk-UA" sz="1400" spc="10" dirty="0">
                          <a:solidFill>
                            <a:sysClr val="windowText" lastClr="000000"/>
                          </a:solidFill>
                          <a:effectLst/>
                        </a:rPr>
                        <a:t> </a:t>
                      </a:r>
                      <a:r>
                        <a:rPr lang="uk-UA" sz="1400" spc="-15" dirty="0">
                          <a:solidFill>
                            <a:sysClr val="windowText" lastClr="000000"/>
                          </a:solidFill>
                          <a:effectLst/>
                        </a:rPr>
                        <a:t>угод</a:t>
                      </a:r>
                      <a:endParaRPr lang="ru-RU" sz="1400" dirty="0">
                        <a:solidFill>
                          <a:sysClr val="windowText" lastClr="000000"/>
                        </a:solidFill>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63849">
                <a:tc>
                  <a:txBody>
                    <a:bodyPr/>
                    <a:lstStyle/>
                    <a:p>
                      <a:pPr marL="1270" algn="ctr">
                        <a:lnSpc>
                          <a:spcPts val="1340"/>
                        </a:lnSpc>
                        <a:spcAft>
                          <a:spcPts val="0"/>
                        </a:spcAft>
                      </a:pPr>
                      <a:r>
                        <a:rPr lang="uk-UA" sz="1400">
                          <a:effectLst/>
                        </a:rPr>
                        <a:t>5</a:t>
                      </a:r>
                      <a:endParaRPr lang="ru-RU" sz="140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a:lnSpc>
                          <a:spcPts val="1340"/>
                        </a:lnSpc>
                        <a:spcAft>
                          <a:spcPts val="0"/>
                        </a:spcAft>
                      </a:pPr>
                      <a:r>
                        <a:rPr lang="uk-UA" sz="1400">
                          <a:effectLst/>
                        </a:rPr>
                        <a:t>Клієнти</a:t>
                      </a:r>
                      <a:endParaRPr lang="ru-RU" sz="1400">
                        <a:effectLst/>
                      </a:endParaRPr>
                    </a:p>
                    <a:p>
                      <a:pPr marL="63500">
                        <a:lnSpc>
                          <a:spcPts val="1320"/>
                        </a:lnSpc>
                        <a:spcAft>
                          <a:spcPts val="0"/>
                        </a:spcAft>
                      </a:pPr>
                      <a:r>
                        <a:rPr lang="uk-UA" sz="1400">
                          <a:effectLst/>
                        </a:rPr>
                        <a:t>(замовники)</a:t>
                      </a:r>
                      <a:endParaRPr lang="ru-RU" sz="140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a:lnSpc>
                          <a:spcPts val="1340"/>
                        </a:lnSpc>
                        <a:spcAft>
                          <a:spcPts val="0"/>
                        </a:spcAft>
                        <a:tabLst>
                          <a:tab pos="1569720" algn="l"/>
                        </a:tabLst>
                      </a:pPr>
                      <a:r>
                        <a:rPr lang="uk-UA" sz="1400" dirty="0">
                          <a:effectLst/>
                        </a:rPr>
                        <a:t>Можливість	отримання</a:t>
                      </a:r>
                      <a:endParaRPr lang="ru-RU" sz="1400" dirty="0">
                        <a:effectLst/>
                      </a:endParaRPr>
                    </a:p>
                    <a:p>
                      <a:pPr marL="64770">
                        <a:lnSpc>
                          <a:spcPts val="1320"/>
                        </a:lnSpc>
                        <a:spcAft>
                          <a:spcPts val="0"/>
                        </a:spcAft>
                      </a:pPr>
                      <a:r>
                        <a:rPr lang="uk-UA" sz="1400" dirty="0">
                          <a:effectLst/>
                        </a:rPr>
                        <a:t>необхідних товарів і послуг</a:t>
                      </a:r>
                      <a:endParaRPr lang="ru-RU" sz="1400" dirty="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a:lnSpc>
                          <a:spcPts val="1340"/>
                        </a:lnSpc>
                        <a:spcAft>
                          <a:spcPts val="0"/>
                        </a:spcAft>
                        <a:tabLst>
                          <a:tab pos="1069975" algn="l"/>
                          <a:tab pos="1417320" algn="l"/>
                        </a:tabLst>
                      </a:pPr>
                      <a:r>
                        <a:rPr lang="uk-UA" sz="1400" dirty="0">
                          <a:solidFill>
                            <a:sysClr val="windowText" lastClr="000000"/>
                          </a:solidFill>
                          <a:effectLst/>
                        </a:rPr>
                        <a:t>Можливість	та	умови</a:t>
                      </a:r>
                      <a:endParaRPr lang="ru-RU" sz="1400" dirty="0">
                        <a:solidFill>
                          <a:sysClr val="windowText" lastClr="000000"/>
                        </a:solidFill>
                        <a:effectLst/>
                      </a:endParaRPr>
                    </a:p>
                    <a:p>
                      <a:pPr marL="64770">
                        <a:lnSpc>
                          <a:spcPts val="1320"/>
                        </a:lnSpc>
                        <a:spcAft>
                          <a:spcPts val="0"/>
                        </a:spcAft>
                      </a:pPr>
                      <a:r>
                        <a:rPr lang="uk-UA" sz="1400" dirty="0">
                          <a:solidFill>
                            <a:sysClr val="windowText" lastClr="000000"/>
                          </a:solidFill>
                          <a:effectLst/>
                        </a:rPr>
                        <a:t>укладання нових угод</a:t>
                      </a:r>
                      <a:endParaRPr lang="ru-RU" sz="1400" dirty="0">
                        <a:solidFill>
                          <a:sysClr val="windowText" lastClr="000000"/>
                        </a:solidFill>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04056">
                <a:tc>
                  <a:txBody>
                    <a:bodyPr/>
                    <a:lstStyle/>
                    <a:p>
                      <a:pPr marL="1270" algn="ctr">
                        <a:lnSpc>
                          <a:spcPts val="1340"/>
                        </a:lnSpc>
                        <a:spcAft>
                          <a:spcPts val="0"/>
                        </a:spcAft>
                      </a:pPr>
                      <a:r>
                        <a:rPr lang="uk-UA" sz="1400">
                          <a:effectLst/>
                        </a:rPr>
                        <a:t>6</a:t>
                      </a:r>
                      <a:endParaRPr lang="ru-RU" sz="140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00">
                        <a:lnSpc>
                          <a:spcPts val="1340"/>
                        </a:lnSpc>
                        <a:spcAft>
                          <a:spcPts val="0"/>
                        </a:spcAft>
                      </a:pPr>
                      <a:r>
                        <a:rPr lang="uk-UA" sz="1400">
                          <a:effectLst/>
                        </a:rPr>
                        <a:t>Уряд</a:t>
                      </a:r>
                      <a:endParaRPr lang="ru-RU" sz="140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a:lnSpc>
                          <a:spcPts val="1340"/>
                        </a:lnSpc>
                        <a:spcAft>
                          <a:spcPts val="0"/>
                        </a:spcAft>
                      </a:pPr>
                      <a:r>
                        <a:rPr lang="uk-UA" sz="1400" dirty="0">
                          <a:effectLst/>
                        </a:rPr>
                        <a:t>Своєчасність та повнота сплати</a:t>
                      </a:r>
                      <a:endParaRPr lang="ru-RU" sz="1400" dirty="0">
                        <a:effectLst/>
                      </a:endParaRPr>
                    </a:p>
                    <a:p>
                      <a:pPr marL="64770">
                        <a:lnSpc>
                          <a:spcPts val="1320"/>
                        </a:lnSpc>
                        <a:spcAft>
                          <a:spcPts val="0"/>
                        </a:spcAft>
                      </a:pPr>
                      <a:r>
                        <a:rPr lang="uk-UA" sz="1400" dirty="0">
                          <a:effectLst/>
                        </a:rPr>
                        <a:t>податків</a:t>
                      </a:r>
                      <a:endParaRPr lang="ru-RU" sz="1400" dirty="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a:lnSpc>
                          <a:spcPts val="1340"/>
                        </a:lnSpc>
                        <a:spcAft>
                          <a:spcPts val="0"/>
                        </a:spcAft>
                      </a:pPr>
                      <a:r>
                        <a:rPr lang="uk-UA" sz="1400" dirty="0">
                          <a:solidFill>
                            <a:sysClr val="windowText" lastClr="000000"/>
                          </a:solidFill>
                          <a:effectLst/>
                        </a:rPr>
                        <a:t>Визначення</a:t>
                      </a:r>
                      <a:r>
                        <a:rPr lang="uk-UA" sz="1400" spc="-30" dirty="0">
                          <a:solidFill>
                            <a:sysClr val="windowText" lastClr="000000"/>
                          </a:solidFill>
                          <a:effectLst/>
                        </a:rPr>
                        <a:t> </a:t>
                      </a:r>
                      <a:r>
                        <a:rPr lang="uk-UA" sz="1400" dirty="0">
                          <a:solidFill>
                            <a:sysClr val="windowText" lastClr="000000"/>
                          </a:solidFill>
                          <a:effectLst/>
                        </a:rPr>
                        <a:t>національного</a:t>
                      </a:r>
                      <a:endParaRPr lang="ru-RU" sz="1400" dirty="0">
                        <a:solidFill>
                          <a:sysClr val="windowText" lastClr="000000"/>
                        </a:solidFill>
                        <a:effectLst/>
                      </a:endParaRPr>
                    </a:p>
                    <a:p>
                      <a:pPr marL="64770">
                        <a:lnSpc>
                          <a:spcPts val="1320"/>
                        </a:lnSpc>
                        <a:spcAft>
                          <a:spcPts val="0"/>
                        </a:spcAft>
                      </a:pPr>
                      <a:r>
                        <a:rPr lang="uk-UA" sz="1400" dirty="0">
                          <a:solidFill>
                            <a:sysClr val="windowText" lastClr="000000"/>
                          </a:solidFill>
                          <a:effectLst/>
                        </a:rPr>
                        <a:t>доходу і розподіл</a:t>
                      </a:r>
                      <a:r>
                        <a:rPr lang="uk-UA" sz="1400" spc="-35" dirty="0">
                          <a:solidFill>
                            <a:sysClr val="windowText" lastClr="000000"/>
                          </a:solidFill>
                          <a:effectLst/>
                        </a:rPr>
                        <a:t> </a:t>
                      </a:r>
                      <a:r>
                        <a:rPr lang="uk-UA" sz="1400" dirty="0">
                          <a:solidFill>
                            <a:sysClr val="windowText" lastClr="000000"/>
                          </a:solidFill>
                          <a:effectLst/>
                        </a:rPr>
                        <a:t>ресурсів</a:t>
                      </a:r>
                      <a:endParaRPr lang="ru-RU" sz="1400" dirty="0">
                        <a:solidFill>
                          <a:sysClr val="windowText" lastClr="000000"/>
                        </a:solidFill>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94359">
                <a:tc>
                  <a:txBody>
                    <a:bodyPr/>
                    <a:lstStyle/>
                    <a:p>
                      <a:pPr marL="1270" algn="ctr">
                        <a:lnSpc>
                          <a:spcPts val="1350"/>
                        </a:lnSpc>
                        <a:spcAft>
                          <a:spcPts val="0"/>
                        </a:spcAft>
                      </a:pPr>
                      <a:r>
                        <a:rPr lang="uk-UA" sz="1400">
                          <a:effectLst/>
                        </a:rPr>
                        <a:t>7</a:t>
                      </a:r>
                      <a:endParaRPr lang="ru-RU" sz="1400">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090">
                        <a:lnSpc>
                          <a:spcPts val="1350"/>
                        </a:lnSpc>
                        <a:spcAft>
                          <a:spcPts val="0"/>
                        </a:spcAft>
                      </a:pPr>
                      <a:r>
                        <a:rPr lang="uk-UA" sz="1400" b="0" dirty="0">
                          <a:solidFill>
                            <a:sysClr val="windowText" lastClr="000000"/>
                          </a:solidFill>
                          <a:effectLst/>
                        </a:rPr>
                        <a:t>Громадськість</a:t>
                      </a:r>
                      <a:endParaRPr lang="ru-RU" sz="1400" b="0" dirty="0">
                        <a:solidFill>
                          <a:sysClr val="windowText" lastClr="000000"/>
                        </a:solidFill>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64770">
                        <a:lnSpc>
                          <a:spcPts val="1350"/>
                        </a:lnSpc>
                        <a:spcAft>
                          <a:spcPts val="0"/>
                        </a:spcAft>
                      </a:pPr>
                      <a:r>
                        <a:rPr lang="uk-UA" sz="1400" b="0" dirty="0">
                          <a:solidFill>
                            <a:sysClr val="windowText" lastClr="000000"/>
                          </a:solidFill>
                          <a:effectLst/>
                        </a:rPr>
                        <a:t>Вплив діяльності підприємства</a:t>
                      </a:r>
                      <a:endParaRPr lang="ru-RU" sz="1400" b="0" dirty="0">
                        <a:solidFill>
                          <a:sysClr val="windowText" lastClr="000000"/>
                        </a:solidFill>
                        <a:effectLst/>
                      </a:endParaRPr>
                    </a:p>
                    <a:p>
                      <a:pPr marL="64770" marR="66675">
                        <a:lnSpc>
                          <a:spcPts val="1350"/>
                        </a:lnSpc>
                        <a:spcAft>
                          <a:spcPts val="0"/>
                        </a:spcAft>
                        <a:tabLst>
                          <a:tab pos="416560" algn="l"/>
                          <a:tab pos="1511935" algn="l"/>
                        </a:tabLst>
                      </a:pPr>
                      <a:r>
                        <a:rPr lang="uk-UA" sz="1400" b="0" dirty="0">
                          <a:solidFill>
                            <a:sysClr val="windowText" lastClr="000000"/>
                          </a:solidFill>
                          <a:effectLst/>
                        </a:rPr>
                        <a:t>на	благополуччя	</a:t>
                      </a:r>
                      <a:r>
                        <a:rPr lang="uk-UA" sz="1400" b="0" spc="-15" dirty="0">
                          <a:solidFill>
                            <a:sysClr val="windowText" lastClr="000000"/>
                          </a:solidFill>
                          <a:effectLst/>
                        </a:rPr>
                        <a:t>суспільства </a:t>
                      </a:r>
                      <a:r>
                        <a:rPr lang="uk-UA" sz="1400" b="0" dirty="0">
                          <a:solidFill>
                            <a:sysClr val="windowText" lastClr="000000"/>
                          </a:solidFill>
                          <a:effectLst/>
                        </a:rPr>
                        <a:t>(зайнятість, екологію</a:t>
                      </a:r>
                      <a:r>
                        <a:rPr lang="uk-UA" sz="1400" b="0" spc="-5" dirty="0">
                          <a:solidFill>
                            <a:sysClr val="windowText" lastClr="000000"/>
                          </a:solidFill>
                          <a:effectLst/>
                        </a:rPr>
                        <a:t> </a:t>
                      </a:r>
                      <a:r>
                        <a:rPr lang="uk-UA" sz="1400" b="0" dirty="0">
                          <a:solidFill>
                            <a:sysClr val="windowText" lastClr="000000"/>
                          </a:solidFill>
                          <a:effectLst/>
                        </a:rPr>
                        <a:t>тощо)</a:t>
                      </a:r>
                      <a:endParaRPr lang="ru-RU" sz="1400" b="0" dirty="0">
                        <a:solidFill>
                          <a:sysClr val="windowText" lastClr="000000"/>
                        </a:solidFill>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64770" marR="7620">
                        <a:spcAft>
                          <a:spcPts val="0"/>
                        </a:spcAft>
                      </a:pPr>
                      <a:r>
                        <a:rPr lang="uk-UA" sz="1400" dirty="0">
                          <a:solidFill>
                            <a:sysClr val="windowText" lastClr="000000"/>
                          </a:solidFill>
                          <a:effectLst/>
                        </a:rPr>
                        <a:t>Можливість співпраці</a:t>
                      </a:r>
                      <a:endParaRPr lang="ru-RU" sz="1400" dirty="0">
                        <a:solidFill>
                          <a:sysClr val="windowText" lastClr="000000"/>
                        </a:solidFill>
                        <a:effectLst/>
                        <a:latin typeface="Times New Roman"/>
                        <a:ea typeface="Times New Roman"/>
                        <a:cs typeface="Times New Roman"/>
                      </a:endParaRPr>
                    </a:p>
                    <a:p>
                      <a:pPr marL="191770">
                        <a:lnSpc>
                          <a:spcPts val="1350"/>
                        </a:lnSpc>
                        <a:spcAft>
                          <a:spcPts val="0"/>
                        </a:spcAft>
                        <a:tabLst>
                          <a:tab pos="539115" algn="l"/>
                        </a:tabLst>
                      </a:pPr>
                      <a:r>
                        <a:rPr lang="uk-UA" sz="1400" dirty="0">
                          <a:solidFill>
                            <a:sysClr val="windowText" lastClr="000000"/>
                          </a:solidFill>
                          <a:effectLst/>
                        </a:rPr>
                        <a:t>та	умови</a:t>
                      </a:r>
                      <a:endParaRPr lang="ru-RU" sz="1400" dirty="0">
                        <a:solidFill>
                          <a:sysClr val="windowText" lastClr="000000"/>
                        </a:solidFill>
                        <a:effectLst/>
                        <a:latin typeface="Times New Roman"/>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sp>
        <p:nvSpPr>
          <p:cNvPr id="6" name="Rectangle 3"/>
          <p:cNvSpPr>
            <a:spLocks noChangeArrowheads="1"/>
          </p:cNvSpPr>
          <p:nvPr/>
        </p:nvSpPr>
        <p:spPr bwMode="auto">
          <a:xfrm>
            <a:off x="971600" y="692696"/>
            <a:ext cx="6552728" cy="92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2830" tIns="3174" rIns="528471" bIns="3174" numCol="1" anchor="ctr" anchorCtr="0" compatLnSpc="1">
            <a:prstTxWarp prst="textNoShape">
              <a:avLst/>
            </a:prstTxWarp>
            <a:spAutoFit/>
          </a:bodyPr>
          <a:lstStyle/>
          <a:p>
            <a:pPr marL="0" marR="0" lvl="0" indent="187325" algn="r" defTabSz="914400" rtl="0" eaLnBrk="1" fontAlgn="base" latinLnBrk="0" hangingPunct="1">
              <a:lnSpc>
                <a:spcPct val="100000"/>
              </a:lnSpc>
              <a:spcBef>
                <a:spcPct val="0"/>
              </a:spcBef>
              <a:spcAft>
                <a:spcPct val="0"/>
              </a:spcAft>
              <a:buClrTx/>
              <a:buSzTx/>
              <a:buFontTx/>
              <a:buNone/>
              <a:tabLst>
                <a:tab pos="539750" algn="l"/>
              </a:tabLst>
            </a:pPr>
            <a:r>
              <a:rPr kumimoji="0" lang="uk-UA"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Таблиця 2.1</a:t>
            </a:r>
          </a:p>
          <a:p>
            <a:pPr marL="0" marR="0" lvl="0" indent="187325" algn="r" defTabSz="914400" rtl="0" eaLnBrk="1" fontAlgn="base" latinLnBrk="0" hangingPunct="1">
              <a:lnSpc>
                <a:spcPct val="100000"/>
              </a:lnSpc>
              <a:spcBef>
                <a:spcPct val="0"/>
              </a:spcBef>
              <a:spcAft>
                <a:spcPct val="0"/>
              </a:spcAft>
              <a:buClrTx/>
              <a:buSzTx/>
              <a:buFontTx/>
              <a:buNone/>
              <a:tabLst>
                <a:tab pos="539750" algn="l"/>
              </a:tabLst>
            </a:pPr>
            <a:endParaRPr kumimoji="0" lang="uk-UA"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87325" algn="r" defTabSz="914400" rtl="0" eaLnBrk="1" fontAlgn="base" latinLnBrk="0" hangingPunct="1">
              <a:lnSpc>
                <a:spcPct val="100000"/>
              </a:lnSpc>
              <a:spcBef>
                <a:spcPct val="0"/>
              </a:spcBef>
              <a:spcAft>
                <a:spcPct val="0"/>
              </a:spcAft>
              <a:buClrTx/>
              <a:buSzTx/>
              <a:buFontTx/>
              <a:buNone/>
              <a:tabLst>
                <a:tab pos="539750" algn="l"/>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Інформаційні потреби користувачів фінансових звітів        </a:t>
            </a:r>
          </a:p>
          <a:p>
            <a:pPr marL="0" marR="0" lvl="0" indent="187325" algn="r" defTabSz="914400" rtl="0" eaLnBrk="0" fontAlgn="base" latinLnBrk="0" hangingPunct="0">
              <a:lnSpc>
                <a:spcPct val="100000"/>
              </a:lnSpc>
              <a:spcBef>
                <a:spcPct val="0"/>
              </a:spcBef>
              <a:spcAft>
                <a:spcPct val="0"/>
              </a:spcAft>
              <a:buClrTx/>
              <a:buSzTx/>
              <a:buFontTx/>
              <a:buNone/>
              <a:tabLst>
                <a:tab pos="539750" algn="l"/>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69021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712968" cy="5490944"/>
          </a:xfrm>
        </p:spPr>
        <p:txBody>
          <a:bodyPr>
            <a:noAutofit/>
          </a:bodyPr>
          <a:lstStyle/>
          <a:p>
            <a:pPr marL="45720" indent="0">
              <a:buNone/>
            </a:pPr>
            <a:r>
              <a:rPr lang="uk-UA" sz="1400" dirty="0"/>
              <a:t> </a:t>
            </a:r>
            <a:r>
              <a:rPr lang="uk-UA" sz="1400" dirty="0" smtClean="0"/>
              <a:t>       Жоден </a:t>
            </a:r>
            <a:r>
              <a:rPr lang="uk-UA" sz="1400" dirty="0"/>
              <a:t>фінансовий звіт не може надати всю потрібну користувачам інформацію, тому всі компоненти фінансової звітності необхідно розглядати та інтерпретувати у комплексі.</a:t>
            </a:r>
            <a:endParaRPr lang="ru-RU" sz="1400" dirty="0"/>
          </a:p>
          <a:p>
            <a:pPr marL="45720" indent="0">
              <a:buNone/>
            </a:pPr>
            <a:r>
              <a:rPr lang="uk-UA" sz="1400" dirty="0" smtClean="0"/>
              <a:t>        Стаття </a:t>
            </a:r>
            <a:r>
              <a:rPr lang="uk-UA" sz="1400" dirty="0"/>
              <a:t>визнається </a:t>
            </a:r>
            <a:r>
              <a:rPr lang="uk-UA" sz="1400" b="1" i="1" u="sng" dirty="0"/>
              <a:t>елементом</a:t>
            </a:r>
            <a:r>
              <a:rPr lang="uk-UA" sz="1400" b="1" i="1" dirty="0"/>
              <a:t> </a:t>
            </a:r>
            <a:r>
              <a:rPr lang="uk-UA" sz="1400" dirty="0"/>
              <a:t>фінансового звіту, якщо вона відповідає вимогам:</a:t>
            </a:r>
            <a:endParaRPr lang="ru-RU" sz="1400" dirty="0"/>
          </a:p>
          <a:p>
            <a:pPr lvl="0"/>
            <a:r>
              <a:rPr lang="uk-UA" sz="1400" dirty="0"/>
              <a:t>існує ймовірність збільшення або зменшення майбутніх економічних вигід, пов’язаних з нею;</a:t>
            </a:r>
            <a:endParaRPr lang="ru-RU" sz="1400" dirty="0"/>
          </a:p>
          <a:p>
            <a:pPr lvl="0"/>
            <a:r>
              <a:rPr lang="uk-UA" sz="1400" dirty="0"/>
              <a:t>оцінка (вартість або собівартість) статті може бути достовірно визначена</a:t>
            </a:r>
            <a:r>
              <a:rPr lang="uk-UA" sz="1400" dirty="0" smtClean="0"/>
              <a:t>.</a:t>
            </a:r>
          </a:p>
          <a:p>
            <a:pPr lvl="0"/>
            <a:endParaRPr lang="ru-RU" sz="1400" dirty="0"/>
          </a:p>
          <a:p>
            <a:pPr marL="45720" indent="0">
              <a:buNone/>
            </a:pPr>
            <a:r>
              <a:rPr lang="uk-UA" sz="1400" dirty="0" smtClean="0"/>
              <a:t>        Фінансові </a:t>
            </a:r>
            <a:r>
              <a:rPr lang="uk-UA" sz="1400" dirty="0"/>
              <a:t>звіти мають правдиво відображувати фінансове становище, фінансові результати діяльності та потоки грошових коштів підприємства (рис. 2.1).</a:t>
            </a:r>
            <a:endParaRPr lang="ru-RU" sz="1400" dirty="0"/>
          </a:p>
          <a:p>
            <a:pPr marL="45720" indent="0" algn="just">
              <a:buNone/>
            </a:pPr>
            <a:endParaRPr lang="ru-RU" sz="1400" dirty="0"/>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4587" t="30357" r="47794" b="21780"/>
          <a:stretch/>
        </p:blipFill>
        <p:spPr bwMode="auto">
          <a:xfrm>
            <a:off x="1763688" y="2492896"/>
            <a:ext cx="5737886" cy="41044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096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712968" cy="5490944"/>
          </a:xfrm>
        </p:spPr>
        <p:txBody>
          <a:bodyPr>
            <a:noAutofit/>
          </a:bodyPr>
          <a:lstStyle/>
          <a:p>
            <a:pPr marL="45720" indent="0" algn="just">
              <a:buNone/>
            </a:pPr>
            <a:r>
              <a:rPr lang="uk-UA" sz="1400" dirty="0" smtClean="0"/>
              <a:t>        У </a:t>
            </a:r>
            <a:r>
              <a:rPr lang="uk-UA" sz="1400" dirty="0"/>
              <a:t>більшості країн світу застосовують </a:t>
            </a:r>
            <a:r>
              <a:rPr lang="uk-UA" sz="1400" b="1" u="sng" dirty="0"/>
              <a:t>типові форми фінансової звітності</a:t>
            </a:r>
            <a:r>
              <a:rPr lang="uk-UA" sz="1400" dirty="0"/>
              <a:t>, які розробляються і затверджуються в національному масштабі. Так, для країн Європейського Союзу форми і зміст річного фінансового звіту компаній регулюються 4-ою Директивою ЄС. Кожна країна – учасниця ЄС може уточнювати форми і зміст звітності залежно від своїх національних особливостей, зберігаючи загальні принципи їх побудови.</a:t>
            </a:r>
            <a:endParaRPr lang="ru-RU" sz="1400" dirty="0"/>
          </a:p>
          <a:p>
            <a:pPr marL="45720" indent="0" algn="just">
              <a:buNone/>
            </a:pPr>
            <a:r>
              <a:rPr lang="uk-UA" sz="1400" dirty="0" smtClean="0"/>
              <a:t>        Проте </a:t>
            </a:r>
            <a:r>
              <a:rPr lang="uk-UA" sz="1400" dirty="0"/>
              <a:t>в деяких країнах типові форми фінансової звітності на національному масштабі не розробляються і не затверджуються (США, Великобританія, Канада тощо). Компанії цих країн самостійно обирають форму подання звітів (більше чи менше деталізовану) відповідно до національних вимог щодо їхнього змісту та принципів формування.</a:t>
            </a:r>
            <a:endParaRPr lang="ru-RU" sz="1400" dirty="0"/>
          </a:p>
          <a:p>
            <a:pPr marL="45720" indent="0" algn="just">
              <a:buNone/>
            </a:pPr>
            <a:r>
              <a:rPr lang="uk-UA" sz="1400" dirty="0" smtClean="0"/>
              <a:t>        У </a:t>
            </a:r>
            <a:r>
              <a:rPr lang="uk-UA" sz="1400" dirty="0"/>
              <a:t>більшості країн фінансова звітність складається і подається для зовнішніх користувачів з річним інтервалом, тобто після закінчення календарного року. Проте для внутрішніх потреб вона складається, здебільшого, з коротким інтервалом (щомісячно або поквартально). Підприємства України складають і подають квартальну та річну фінансову звітність.</a:t>
            </a:r>
            <a:endParaRPr lang="ru-RU" sz="1400" dirty="0"/>
          </a:p>
          <a:p>
            <a:pPr marL="45720" indent="0" algn="just">
              <a:buNone/>
            </a:pPr>
            <a:r>
              <a:rPr lang="uk-UA" sz="1400" dirty="0" smtClean="0"/>
              <a:t>        Підприємства </a:t>
            </a:r>
            <a:r>
              <a:rPr lang="uk-UA" sz="1400" dirty="0"/>
              <a:t>подають окремо від фінансових звітів фінансовий огляд, підготовлений керівництвом, який містить основні фактори, що визначають результати діяльності підприємства; джерела фінансування підприємства та його політику щодо управління позиковим капіталом і відповідними ризиками тощо. Також в багатьох країнах до складу </a:t>
            </a:r>
            <a:r>
              <a:rPr lang="uk-UA" sz="1400" dirty="0" smtClean="0"/>
              <a:t>річного</a:t>
            </a:r>
            <a:r>
              <a:rPr lang="ru-RU" sz="1400" dirty="0"/>
              <a:t> </a:t>
            </a:r>
            <a:r>
              <a:rPr lang="uk-UA" sz="1400" dirty="0" smtClean="0"/>
              <a:t>звіту </a:t>
            </a:r>
            <a:r>
              <a:rPr lang="uk-UA" sz="1400" dirty="0"/>
              <a:t>підприємства включають екологічний та інші види звітів. Проте МСФЗ стосуються лише фінансових звітів і не застосовуються до іншої інформації, включеної до річної звітності підприємства. </a:t>
            </a:r>
            <a:endParaRPr lang="uk-UA" sz="1400" dirty="0" smtClean="0"/>
          </a:p>
          <a:p>
            <a:pPr marL="45720" indent="0" algn="just">
              <a:buNone/>
            </a:pPr>
            <a:endParaRPr lang="uk-UA" sz="1200" dirty="0" smtClean="0"/>
          </a:p>
          <a:p>
            <a:pPr marL="45720" indent="0" algn="just">
              <a:buNone/>
            </a:pPr>
            <a:r>
              <a:rPr lang="uk-UA" sz="1400" i="1" dirty="0"/>
              <a:t> </a:t>
            </a:r>
            <a:r>
              <a:rPr lang="uk-UA" sz="1400" i="1" dirty="0" smtClean="0"/>
              <a:t>       </a:t>
            </a:r>
            <a:r>
              <a:rPr lang="uk-UA" sz="1400" b="1" i="1" u="sng" dirty="0" smtClean="0"/>
              <a:t>Обов’язковими </a:t>
            </a:r>
            <a:r>
              <a:rPr lang="uk-UA" sz="1400" b="1" i="1" u="sng" dirty="0"/>
              <a:t>реквізитами </a:t>
            </a:r>
            <a:r>
              <a:rPr lang="uk-UA" sz="1400" dirty="0"/>
              <a:t>фінансової звітності є:</a:t>
            </a:r>
            <a:endParaRPr lang="ru-RU" sz="1400" dirty="0"/>
          </a:p>
          <a:p>
            <a:pPr lvl="0" algn="just"/>
            <a:r>
              <a:rPr lang="uk-UA" sz="1400" dirty="0"/>
              <a:t>назва та реквізити підприємства;</a:t>
            </a:r>
            <a:endParaRPr lang="ru-RU" sz="1400" dirty="0"/>
          </a:p>
          <a:p>
            <a:pPr lvl="0" algn="just"/>
            <a:r>
              <a:rPr lang="uk-UA" sz="1400" dirty="0"/>
              <a:t>масштаби діяльності (одне підприємство або група);</a:t>
            </a:r>
            <a:endParaRPr lang="ru-RU" sz="1400" dirty="0"/>
          </a:p>
          <a:p>
            <a:pPr lvl="0" algn="just"/>
            <a:r>
              <a:rPr lang="uk-UA" sz="1400" dirty="0"/>
              <a:t>дата балансу ,а для інших фінансових звітів – звітний період;</a:t>
            </a:r>
            <a:endParaRPr lang="ru-RU" sz="1400" dirty="0"/>
          </a:p>
          <a:p>
            <a:pPr lvl="0" algn="just"/>
            <a:r>
              <a:rPr lang="uk-UA" sz="1400" dirty="0"/>
              <a:t>валюта звітності та рівень точності (тисячі або мільйони грошових одиниць звітності).</a:t>
            </a:r>
            <a:endParaRPr lang="ru-RU" sz="1400" dirty="0"/>
          </a:p>
          <a:p>
            <a:pPr marL="45720" indent="0" algn="just">
              <a:buNone/>
            </a:pPr>
            <a:endParaRPr lang="ru-RU" sz="1400" dirty="0"/>
          </a:p>
          <a:p>
            <a:pPr marL="45720" indent="0" algn="just">
              <a:buNone/>
            </a:pPr>
            <a:endParaRPr lang="ru-RU" sz="1400" dirty="0"/>
          </a:p>
        </p:txBody>
      </p:sp>
    </p:spTree>
    <p:extLst>
      <p:ext uri="{BB962C8B-B14F-4D97-AF65-F5344CB8AC3E}">
        <p14:creationId xmlns:p14="http://schemas.microsoft.com/office/powerpoint/2010/main" val="933084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322432"/>
            <a:ext cx="8712968" cy="5490944"/>
          </a:xfrm>
        </p:spPr>
        <p:txBody>
          <a:bodyPr>
            <a:noAutofit/>
          </a:bodyPr>
          <a:lstStyle/>
          <a:p>
            <a:pPr marL="45720" indent="0" algn="just">
              <a:buNone/>
            </a:pPr>
            <a:r>
              <a:rPr lang="uk-UA" sz="1400" dirty="0"/>
              <a:t> </a:t>
            </a:r>
            <a:r>
              <a:rPr lang="uk-UA" sz="1400" dirty="0" smtClean="0"/>
              <a:t>        </a:t>
            </a:r>
            <a:r>
              <a:rPr lang="uk-UA" sz="1400" b="1" i="1" u="sng" dirty="0"/>
              <a:t>Бухгалтерський баланс </a:t>
            </a:r>
            <a:r>
              <a:rPr lang="uk-UA" sz="1400" dirty="0"/>
              <a:t>– це звіт про фінансовий стан підприємства, який відображає його активи, пасиви та власний капітал у грошовому виразі на певну дату. У загальному вигляді баланс підприємства відображається такою формулою (рівнянням):</a:t>
            </a:r>
            <a:endParaRPr lang="ru-RU" sz="1400" dirty="0"/>
          </a:p>
          <a:p>
            <a:pPr marL="45720" indent="0" algn="just">
              <a:buNone/>
            </a:pPr>
            <a:r>
              <a:rPr lang="ru-RU" sz="1400" dirty="0"/>
              <a:t> </a:t>
            </a:r>
            <a:r>
              <a:rPr lang="ru-RU" sz="1400" dirty="0" smtClean="0"/>
              <a:t>                                              </a:t>
            </a:r>
            <a:r>
              <a:rPr lang="uk-UA" sz="1400" b="1" dirty="0" smtClean="0"/>
              <a:t>АКТИВИ </a:t>
            </a:r>
            <a:r>
              <a:rPr lang="uk-UA" sz="1400" b="1" dirty="0"/>
              <a:t>= ЗОБОВ’ЯЗАННЯ + ВЛАСНИЙ КАПІТАЛ</a:t>
            </a:r>
            <a:endParaRPr lang="ru-RU" sz="1400" b="1" dirty="0"/>
          </a:p>
          <a:p>
            <a:pPr marL="45720" indent="0" algn="just">
              <a:buNone/>
            </a:pPr>
            <a:r>
              <a:rPr lang="uk-UA" sz="1400" dirty="0" smtClean="0"/>
              <a:t>        Згідно </a:t>
            </a:r>
            <a:r>
              <a:rPr lang="uk-UA" sz="1400" dirty="0"/>
              <a:t>з МСФЗ, </a:t>
            </a:r>
            <a:r>
              <a:rPr lang="uk-UA" sz="1400" b="1" u="sng" dirty="0"/>
              <a:t>актив</a:t>
            </a:r>
            <a:r>
              <a:rPr lang="uk-UA" sz="1400" b="1" dirty="0"/>
              <a:t> </a:t>
            </a:r>
            <a:r>
              <a:rPr lang="uk-UA" sz="1400" dirty="0"/>
              <a:t>– це ресурс, який контролюється підприємством у результаті минулих подій та, як очікується, забезпечить збільшення економічних вигід у майбутньому</a:t>
            </a:r>
            <a:r>
              <a:rPr lang="uk-UA" sz="1400" dirty="0" smtClean="0"/>
              <a:t>.</a:t>
            </a:r>
          </a:p>
          <a:p>
            <a:pPr marL="45720" indent="0" algn="just">
              <a:buNone/>
            </a:pPr>
            <a:endParaRPr lang="ru-RU" sz="1400" dirty="0"/>
          </a:p>
          <a:p>
            <a:pPr marL="45720" indent="0" algn="just">
              <a:buNone/>
            </a:pPr>
            <a:r>
              <a:rPr lang="uk-UA" sz="1400" b="1" i="1" dirty="0" smtClean="0"/>
              <a:t>        </a:t>
            </a:r>
            <a:r>
              <a:rPr lang="uk-UA" sz="1400" b="1" i="1" u="sng" dirty="0" smtClean="0"/>
              <a:t>Умови </a:t>
            </a:r>
            <a:r>
              <a:rPr lang="uk-UA" sz="1400" b="1" i="1" u="sng" dirty="0"/>
              <a:t>визнання об’єкта обліку активом:</a:t>
            </a:r>
            <a:endParaRPr lang="ru-RU" sz="1400" b="1" i="1" u="sng" dirty="0"/>
          </a:p>
          <a:p>
            <a:pPr lvl="1" algn="just"/>
            <a:r>
              <a:rPr lang="uk-UA" sz="1400" dirty="0"/>
              <a:t>підприємство отримало його внаслідок минулих операцій або подій (придбання, будівництво тощо), оскільки лише намір придбати об’єкт, ще не означає фактичного його придбання;</a:t>
            </a:r>
            <a:endParaRPr lang="ru-RU" sz="1400" dirty="0"/>
          </a:p>
          <a:p>
            <a:pPr lvl="1" algn="just"/>
            <a:r>
              <a:rPr lang="uk-UA" sz="1400" dirty="0"/>
              <a:t>отримані ресурси втілюють </a:t>
            </a:r>
            <a:r>
              <a:rPr lang="uk-UA" sz="1400" b="1" i="1" dirty="0"/>
              <a:t>майбутні економічні вигоди </a:t>
            </a:r>
            <a:r>
              <a:rPr lang="uk-UA" sz="1400" dirty="0"/>
              <a:t>– потенціальну здатність активу сприяти (прямо або опосередковано) надходженню на підприємство грошових коштів або їх еквівалентів (реалізація готової продукції – пов’язана з безпосереднім надходженням грошових коштів або їх еквівалентів, а використання сучасних основних засобів знижує собівартість продукції, що сприяє економії грошових коштів – опосередкований вплив);</a:t>
            </a:r>
            <a:endParaRPr lang="ru-RU" sz="1400" dirty="0"/>
          </a:p>
          <a:p>
            <a:pPr lvl="1" algn="just"/>
            <a:r>
              <a:rPr lang="uk-UA" sz="1400" dirty="0"/>
              <a:t>ресурси контролюються підприємством (наявність права власності або іншого юридичного права на активи);</a:t>
            </a:r>
            <a:endParaRPr lang="ru-RU" sz="1400" dirty="0"/>
          </a:p>
          <a:p>
            <a:pPr lvl="1" algn="just"/>
            <a:r>
              <a:rPr lang="uk-UA" sz="1400" dirty="0"/>
              <a:t>можливість достовірної оцінки активу.</a:t>
            </a:r>
            <a:endParaRPr lang="ru-RU" sz="1400" dirty="0"/>
          </a:p>
          <a:p>
            <a:pPr algn="just"/>
            <a:endParaRPr lang="ru-RU" sz="1400" dirty="0"/>
          </a:p>
        </p:txBody>
      </p:sp>
      <p:sp>
        <p:nvSpPr>
          <p:cNvPr id="4" name="Заголовок 1"/>
          <p:cNvSpPr txBox="1">
            <a:spLocks/>
          </p:cNvSpPr>
          <p:nvPr/>
        </p:nvSpPr>
        <p:spPr>
          <a:xfrm>
            <a:off x="35496" y="44624"/>
            <a:ext cx="8712968"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uk-UA" sz="2400" dirty="0" smtClean="0">
                <a:effectLst/>
              </a:rPr>
              <a:t>2.1. Зміст та методика складання основних форм фінансової звітності</a:t>
            </a:r>
          </a:p>
          <a:p>
            <a:pPr marL="0" indent="0" algn="ctr">
              <a:buFont typeface="Georgia" pitchFamily="18" charset="0"/>
              <a:buNone/>
            </a:pPr>
            <a:r>
              <a:rPr lang="uk-UA" sz="2400" dirty="0" smtClean="0">
                <a:effectLst/>
              </a:rPr>
              <a:t>2.2.1. Баланс</a:t>
            </a:r>
            <a:endParaRPr lang="ru-RU" sz="2400" dirty="0"/>
          </a:p>
        </p:txBody>
      </p:sp>
    </p:spTree>
    <p:extLst>
      <p:ext uri="{BB962C8B-B14F-4D97-AF65-F5344CB8AC3E}">
        <p14:creationId xmlns:p14="http://schemas.microsoft.com/office/powerpoint/2010/main" val="1529672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712968" cy="5490944"/>
          </a:xfrm>
        </p:spPr>
        <p:txBody>
          <a:bodyPr>
            <a:noAutofit/>
          </a:bodyPr>
          <a:lstStyle/>
          <a:p>
            <a:pPr marL="45720" indent="0">
              <a:buNone/>
            </a:pPr>
            <a:r>
              <a:rPr lang="uk-UA" sz="1400" dirty="0" smtClean="0"/>
              <a:t>        Для </a:t>
            </a:r>
            <a:r>
              <a:rPr lang="uk-UA" sz="1400" dirty="0"/>
              <a:t>визначення балансової вартості активу використовують наступні </a:t>
            </a:r>
            <a:r>
              <a:rPr lang="uk-UA" sz="1400" b="1" i="1" u="sng" dirty="0"/>
              <a:t>види оцінки:</a:t>
            </a:r>
            <a:endParaRPr lang="ru-RU" sz="1400" b="1" i="1" u="sng" dirty="0"/>
          </a:p>
          <a:p>
            <a:pPr lvl="0"/>
            <a:r>
              <a:rPr lang="uk-UA" sz="1400" i="1" u="sng" dirty="0" smtClean="0"/>
              <a:t>історична </a:t>
            </a:r>
            <a:r>
              <a:rPr lang="uk-UA" sz="1400" i="1" u="sng" dirty="0"/>
              <a:t>(фактична) собівартість – </a:t>
            </a:r>
            <a:r>
              <a:rPr lang="uk-UA" sz="1400" dirty="0"/>
              <a:t>сума грошових коштів, їх еквівалентів або інших форм компенсації, наданих на момент отримання активу; вона містить ціну придбання (за вирахуванням знижок) та всі витрати, необхідні для приведення їх у місце та стан використання за призначенням. Для активів власного виробництва історичну собівартість складають витрати на їх виготовлення;</a:t>
            </a:r>
            <a:endParaRPr lang="ru-RU" sz="1400" dirty="0"/>
          </a:p>
          <a:p>
            <a:pPr lvl="0"/>
            <a:r>
              <a:rPr lang="uk-UA" sz="1400" i="1" u="sng" dirty="0"/>
              <a:t>поточна (відновлювана) собівартість </a:t>
            </a:r>
            <a:r>
              <a:rPr lang="uk-UA" sz="1400" i="1" dirty="0"/>
              <a:t>– </a:t>
            </a:r>
            <a:r>
              <a:rPr lang="uk-UA" sz="1400" dirty="0"/>
              <a:t>сума грошових коштів, еквівалентів або інших форм компенсації, яку потрібно було би витратити на придбання (створення) такого самого або аналогічного активу на поточний момент (дату балансу);</a:t>
            </a:r>
            <a:endParaRPr lang="ru-RU" sz="1400" dirty="0"/>
          </a:p>
          <a:p>
            <a:pPr lvl="0"/>
            <a:r>
              <a:rPr lang="uk-UA" sz="1400" i="1" u="sng" dirty="0"/>
              <a:t>чиста вартість реалізації </a:t>
            </a:r>
            <a:r>
              <a:rPr lang="uk-UA" sz="1400" i="1" dirty="0"/>
              <a:t>– </a:t>
            </a:r>
            <a:r>
              <a:rPr lang="uk-UA" sz="1400" dirty="0"/>
              <a:t>ціна реалізації активу в умовах звичайної господарської діяльності за вирахуванням витрат на завершення його виробництва та на збут;</a:t>
            </a:r>
            <a:endParaRPr lang="ru-RU" sz="1400" dirty="0"/>
          </a:p>
          <a:p>
            <a:pPr lvl="0"/>
            <a:r>
              <a:rPr lang="uk-UA" sz="1400" i="1" u="sng" dirty="0"/>
              <a:t>ринкова вартість активу </a:t>
            </a:r>
            <a:r>
              <a:rPr lang="uk-UA" sz="1400" i="1" dirty="0"/>
              <a:t>– </a:t>
            </a:r>
            <a:r>
              <a:rPr lang="uk-UA" sz="1400" dirty="0"/>
              <a:t>чиста вартість його придбання або реалізації на активному ринку (використовується для оцінки цінних паперів);</a:t>
            </a:r>
            <a:endParaRPr lang="ru-RU" sz="1400" dirty="0"/>
          </a:p>
          <a:p>
            <a:pPr lvl="0"/>
            <a:r>
              <a:rPr lang="uk-UA" sz="1400" i="1" u="sng" dirty="0"/>
              <a:t>сума очікуваного відшкодування </a:t>
            </a:r>
            <a:r>
              <a:rPr lang="uk-UA" sz="1400" u="sng" dirty="0"/>
              <a:t>– </a:t>
            </a:r>
            <a:r>
              <a:rPr lang="uk-UA" sz="1400" dirty="0"/>
              <a:t>сума, яку підприємство сподівається отримати в результаті майбутнього використання активу, включаючи його ліквідаційну вартість (використовується для визначення балансової вартості основних засобів та нематеріальних активів, МСБО </a:t>
            </a:r>
            <a:r>
              <a:rPr lang="uk-UA" sz="1400" dirty="0" smtClean="0"/>
              <a:t>36</a:t>
            </a:r>
            <a:r>
              <a:rPr lang="ru-RU" sz="1400" dirty="0"/>
              <a:t> </a:t>
            </a:r>
            <a:r>
              <a:rPr lang="uk-UA" sz="1400" dirty="0" smtClean="0"/>
              <a:t>«Зменшення </a:t>
            </a:r>
            <a:r>
              <a:rPr lang="uk-UA" sz="1400" dirty="0"/>
              <a:t>корисності активів»);</a:t>
            </a:r>
            <a:endParaRPr lang="ru-RU" sz="1400" dirty="0"/>
          </a:p>
          <a:p>
            <a:pPr lvl="0"/>
            <a:r>
              <a:rPr lang="uk-UA" sz="1400" i="1" u="sng" dirty="0"/>
              <a:t>теперішня вартість активу </a:t>
            </a:r>
            <a:r>
              <a:rPr lang="uk-UA" sz="1400" i="1" dirty="0"/>
              <a:t>– </a:t>
            </a:r>
            <a:r>
              <a:rPr lang="uk-UA" sz="1400" dirty="0"/>
              <a:t>теперішня (дисконтова на) вартість майбутніх чистих грошових надходжень, які очікуються від використання активу в умовах звичайної господарської діяльності;</a:t>
            </a:r>
            <a:endParaRPr lang="ru-RU" sz="1400" dirty="0"/>
          </a:p>
          <a:p>
            <a:pPr lvl="0"/>
            <a:r>
              <a:rPr lang="uk-UA" sz="1400" i="1" u="sng" dirty="0"/>
              <a:t>справедлива вартість активу </a:t>
            </a:r>
            <a:r>
              <a:rPr lang="uk-UA" sz="1400" i="1" dirty="0"/>
              <a:t>– </a:t>
            </a:r>
            <a:r>
              <a:rPr lang="uk-UA" sz="1400" dirty="0"/>
              <a:t>сума, за якою актив може бути обміняний в операції між обізнаними, зацікавленими та незалежним сторонами (наприклад, при придбанні одного підприємства іншим</a:t>
            </a:r>
            <a:r>
              <a:rPr lang="uk-UA" sz="1400" dirty="0" smtClean="0"/>
              <a:t>).</a:t>
            </a:r>
          </a:p>
          <a:p>
            <a:pPr marL="45720" indent="0" algn="just">
              <a:buNone/>
            </a:pPr>
            <a:r>
              <a:rPr lang="uk-UA" sz="1400" b="1" dirty="0" smtClean="0"/>
              <a:t>        </a:t>
            </a:r>
            <a:r>
              <a:rPr lang="uk-UA" sz="1400" b="1" u="sng" dirty="0" smtClean="0"/>
              <a:t>Зобов’язання </a:t>
            </a:r>
            <a:r>
              <a:rPr lang="uk-UA" sz="1400" dirty="0"/>
              <a:t>– це теперішня заборгованість підприємства іншим юридичним та фізичним особам, яка виникла внаслідок здійснення у минулому господарських операцій чи інших подій, погашення якої в майбутньому, як очікується, призведе до зменшення ресурсів підприємства, що втілюють у собі економічні вигоди.</a:t>
            </a:r>
            <a:endParaRPr lang="ru-RU" sz="1400" dirty="0"/>
          </a:p>
          <a:p>
            <a:pPr lvl="0"/>
            <a:endParaRPr lang="ru-RU" sz="1400" dirty="0"/>
          </a:p>
          <a:p>
            <a:pPr marL="45720" indent="0">
              <a:buNone/>
            </a:pPr>
            <a:endParaRPr lang="ru-RU" sz="1400" dirty="0"/>
          </a:p>
        </p:txBody>
      </p:sp>
    </p:spTree>
    <p:extLst>
      <p:ext uri="{BB962C8B-B14F-4D97-AF65-F5344CB8AC3E}">
        <p14:creationId xmlns:p14="http://schemas.microsoft.com/office/powerpoint/2010/main" val="3695186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712968" cy="5490944"/>
          </a:xfrm>
        </p:spPr>
        <p:txBody>
          <a:bodyPr>
            <a:noAutofit/>
          </a:bodyPr>
          <a:lstStyle/>
          <a:p>
            <a:pPr marL="45720" indent="0" algn="just">
              <a:buNone/>
            </a:pPr>
            <a:r>
              <a:rPr lang="uk-UA" sz="1400" b="1" i="1" dirty="0" smtClean="0"/>
              <a:t>        </a:t>
            </a:r>
            <a:r>
              <a:rPr lang="uk-UA" sz="1400" b="1" i="1" u="sng" dirty="0" smtClean="0"/>
              <a:t>Умови </a:t>
            </a:r>
            <a:r>
              <a:rPr lang="uk-UA" sz="1400" b="1" i="1" u="sng" dirty="0"/>
              <a:t>визнання зобов’язання як елемента балансу:</a:t>
            </a:r>
            <a:endParaRPr lang="ru-RU" sz="1400" b="1" i="1" u="sng" dirty="0"/>
          </a:p>
          <a:p>
            <a:pPr lvl="1" algn="just"/>
            <a:r>
              <a:rPr lang="uk-UA" sz="1400" dirty="0"/>
              <a:t>актив отримано або підприємство уклало </a:t>
            </a:r>
            <a:r>
              <a:rPr lang="uk-UA" sz="1400" dirty="0" err="1"/>
              <a:t>невідмовну</a:t>
            </a:r>
            <a:r>
              <a:rPr lang="uk-UA" sz="1400" dirty="0"/>
              <a:t> угоду його придбати;</a:t>
            </a:r>
            <a:endParaRPr lang="ru-RU" sz="1400" dirty="0"/>
          </a:p>
          <a:p>
            <a:pPr lvl="1" algn="just"/>
            <a:r>
              <a:rPr lang="uk-UA" sz="1400" dirty="0"/>
              <a:t>можливість його достовірної оцінки, проте для забезпечень складно визначити суму зобов’язань на момент його виникнення (забезпечення – це зобов’язання, для яких сума або час майбутніх  платежів не є визначеним: гарантійний ремонт або заміна продукції на момент її первісного продажу, МСФЗ 37 «Забезпечення, непередбачені зобов’язання та непередбачені активи») – сума резервується, виходячи з попереднього досвіду та прогнозних оцінок фахівців.</a:t>
            </a:r>
            <a:endParaRPr lang="ru-RU" sz="1400" dirty="0"/>
          </a:p>
          <a:p>
            <a:pPr marL="45720" indent="0" algn="just">
              <a:buNone/>
            </a:pPr>
            <a:endParaRPr lang="uk-UA" sz="1400" dirty="0"/>
          </a:p>
          <a:p>
            <a:pPr marL="45720" indent="0" algn="just">
              <a:buNone/>
            </a:pPr>
            <a:r>
              <a:rPr lang="uk-UA" sz="1400" dirty="0"/>
              <a:t> </a:t>
            </a:r>
            <a:r>
              <a:rPr lang="uk-UA" sz="1400" dirty="0" smtClean="0"/>
              <a:t>       Для </a:t>
            </a:r>
            <a:r>
              <a:rPr lang="uk-UA" sz="1400" dirty="0"/>
              <a:t>визначення балансової вартості зобов’язань використовуються наступні види оцінок:</a:t>
            </a:r>
            <a:endParaRPr lang="ru-RU" sz="1400" dirty="0"/>
          </a:p>
          <a:p>
            <a:pPr lvl="0" algn="just"/>
            <a:r>
              <a:rPr lang="uk-UA" sz="1400" i="1" u="sng" dirty="0"/>
              <a:t>історична собівартість зобов'язання </a:t>
            </a:r>
            <a:r>
              <a:rPr lang="uk-UA" sz="1400" dirty="0"/>
              <a:t>— сума надходжень, отриманих в обмін на нього або суму грошових коштів чи їх еквівалентів, які підлягають сплаті для погашення зобов’язань у процесі звичайної господарської діяльності;</a:t>
            </a:r>
            <a:endParaRPr lang="ru-RU" sz="1400" dirty="0"/>
          </a:p>
          <a:p>
            <a:pPr lvl="0" algn="just"/>
            <a:r>
              <a:rPr lang="uk-UA" sz="1400" i="1" u="sng" dirty="0"/>
              <a:t>поточна собівартість зобов'язання </a:t>
            </a:r>
            <a:r>
              <a:rPr lang="uk-UA" sz="1400" dirty="0"/>
              <a:t>— сума </a:t>
            </a:r>
            <a:r>
              <a:rPr lang="uk-UA" sz="1400" dirty="0" err="1"/>
              <a:t>недисконтованих</a:t>
            </a:r>
            <a:r>
              <a:rPr lang="uk-UA" sz="1400" dirty="0"/>
              <a:t> грошових коштів чи їх еквівалентів, які були б потрібні для погашення зобов'язання на поточний момент (дату балансу);</a:t>
            </a:r>
            <a:endParaRPr lang="ru-RU" sz="1400" dirty="0"/>
          </a:p>
          <a:p>
            <a:pPr lvl="0" algn="just"/>
            <a:r>
              <a:rPr lang="uk-UA" sz="1400" i="1" u="sng" dirty="0"/>
              <a:t>вартість розрахунку (платежу) </a:t>
            </a:r>
            <a:r>
              <a:rPr lang="uk-UA" sz="1400" dirty="0"/>
              <a:t>— сума </a:t>
            </a:r>
            <a:r>
              <a:rPr lang="uk-UA" sz="1400" dirty="0" err="1"/>
              <a:t>недисконтованих</a:t>
            </a:r>
            <a:r>
              <a:rPr lang="uk-UA" sz="1400" dirty="0"/>
              <a:t> грошових коштів або їх еквівалентів, що, як очікується, будуть сплачені для погашення зобов’язань у процесі звичайної господарської діяльності;</a:t>
            </a:r>
            <a:endParaRPr lang="ru-RU" sz="1400" dirty="0"/>
          </a:p>
          <a:p>
            <a:pPr lvl="0" algn="just"/>
            <a:r>
              <a:rPr lang="uk-UA" sz="1400" i="1" u="sng" dirty="0"/>
              <a:t>теперішня вартість зобов'язання </a:t>
            </a:r>
            <a:r>
              <a:rPr lang="uk-UA" sz="1400" dirty="0"/>
              <a:t>— теперішня (</a:t>
            </a:r>
            <a:r>
              <a:rPr lang="uk-UA" sz="1400" dirty="0" err="1"/>
              <a:t>дисконтована</a:t>
            </a:r>
            <a:r>
              <a:rPr lang="uk-UA" sz="1400" dirty="0"/>
              <a:t>) вартість майбутніх чистих грошових платежів, що, як очікується, потрібні для погашення зобов'язання у процесі звичайної господарської діяльності;</a:t>
            </a:r>
            <a:endParaRPr lang="ru-RU" sz="1400" dirty="0"/>
          </a:p>
          <a:p>
            <a:pPr lvl="0" algn="just"/>
            <a:r>
              <a:rPr lang="uk-UA" sz="1400" i="1" u="sng" dirty="0"/>
              <a:t>справедлива вартість зобов'язання </a:t>
            </a:r>
            <a:r>
              <a:rPr lang="uk-UA" sz="1400" dirty="0"/>
              <a:t>— сума, за якою може бути погашене зобов'язання в операції між обізнаними, заінтересованими та незалежними сторонами</a:t>
            </a:r>
            <a:r>
              <a:rPr lang="uk-UA" sz="1400" dirty="0" smtClean="0"/>
              <a:t>.</a:t>
            </a:r>
          </a:p>
          <a:p>
            <a:pPr lvl="0" algn="just"/>
            <a:endParaRPr lang="uk-UA" sz="1400" dirty="0"/>
          </a:p>
          <a:p>
            <a:pPr marL="45720" lvl="0" indent="0" algn="just">
              <a:buNone/>
            </a:pPr>
            <a:r>
              <a:rPr lang="uk-UA" sz="1400" dirty="0" smtClean="0"/>
              <a:t>        Як </a:t>
            </a:r>
            <a:r>
              <a:rPr lang="uk-UA" sz="1400" dirty="0"/>
              <a:t>правило, історична, поточна собівартість зобов'язань та вартість їх розрахунку (платежу) збігаються.</a:t>
            </a:r>
            <a:endParaRPr lang="ru-RU" sz="1400" dirty="0"/>
          </a:p>
          <a:p>
            <a:pPr marL="45720" indent="0" algn="just">
              <a:buNone/>
            </a:pPr>
            <a:endParaRPr lang="ru-RU" sz="1400" dirty="0"/>
          </a:p>
        </p:txBody>
      </p:sp>
    </p:spTree>
    <p:extLst>
      <p:ext uri="{BB962C8B-B14F-4D97-AF65-F5344CB8AC3E}">
        <p14:creationId xmlns:p14="http://schemas.microsoft.com/office/powerpoint/2010/main" val="1793874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130</TotalTime>
  <Words>4060</Words>
  <Application>Microsoft Office PowerPoint</Application>
  <PresentationFormat>Экран (4:3)</PresentationFormat>
  <Paragraphs>354</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Воздушный поток</vt:lpstr>
      <vt:lpstr>ТЕМА 2. ФІНАНСОВА ЗВІТНІСТЬ </vt:lpstr>
      <vt:lpstr>Презентация PowerPoint</vt:lpstr>
      <vt:lpstr>2.1. Склад, призначення і загальні вимоги до фінансової звітності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2. ФІНАНСОВА ЗВІТНІСТЬ </dc:title>
  <dc:creator>User</dc:creator>
  <cp:lastModifiedBy>User</cp:lastModifiedBy>
  <cp:revision>15</cp:revision>
  <dcterms:created xsi:type="dcterms:W3CDTF">2020-11-04T21:34:04Z</dcterms:created>
  <dcterms:modified xsi:type="dcterms:W3CDTF">2020-11-05T11:48:49Z</dcterms:modified>
</cp:coreProperties>
</file>