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05.11.2020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05.11.2020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05.11.2020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05.11.2020</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3341" y="2705130"/>
            <a:ext cx="6777318" cy="1731982"/>
          </a:xfrm>
        </p:spPr>
        <p:txBody>
          <a:bodyPr/>
          <a:lstStyle/>
          <a:p>
            <a:r>
              <a:rPr lang="uk-UA" b="1" dirty="0">
                <a:effectLst/>
              </a:rPr>
              <a:t>ТЕМА 3.Облік оборотних активів</a:t>
            </a:r>
            <a:r>
              <a:rPr lang="ru-RU" b="1" dirty="0">
                <a:effectLst/>
              </a:rPr>
              <a:t/>
            </a:r>
            <a:br>
              <a:rPr lang="ru-RU" b="1" dirty="0">
                <a:effectLst/>
              </a:rPr>
            </a:br>
            <a:r>
              <a:rPr lang="ru-RU" b="1" dirty="0">
                <a:effectLst/>
              </a:rPr>
              <a:t/>
            </a:r>
            <a:br>
              <a:rPr lang="ru-RU" b="1" dirty="0">
                <a:effectLst/>
              </a:rPr>
            </a:br>
            <a:endParaRPr lang="ru-RU" dirty="0"/>
          </a:p>
        </p:txBody>
      </p:sp>
      <p:sp>
        <p:nvSpPr>
          <p:cNvPr id="3" name="Подзаголовок 2"/>
          <p:cNvSpPr>
            <a:spLocks noGrp="1"/>
          </p:cNvSpPr>
          <p:nvPr>
            <p:ph type="subTitle" idx="1"/>
          </p:nvPr>
        </p:nvSpPr>
        <p:spPr>
          <a:xfrm>
            <a:off x="1371600" y="3980656"/>
            <a:ext cx="6400800" cy="1752600"/>
          </a:xfrm>
        </p:spPr>
        <p:txBody>
          <a:bodyPr/>
          <a:lstStyle/>
          <a:p>
            <a:r>
              <a:rPr lang="uk-UA" b="1" dirty="0">
                <a:effectLst/>
              </a:rPr>
              <a:t>Лекція 3.1. ОБЛІК ГРОШОВИХ КОШТІВ</a:t>
            </a:r>
            <a:endParaRPr lang="ru-RU" dirty="0"/>
          </a:p>
        </p:txBody>
      </p:sp>
    </p:spTree>
    <p:extLst>
      <p:ext uri="{BB962C8B-B14F-4D97-AF65-F5344CB8AC3E}">
        <p14:creationId xmlns:p14="http://schemas.microsoft.com/office/powerpoint/2010/main" val="3351935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251520" y="332656"/>
            <a:ext cx="8784976" cy="5328592"/>
          </a:xfrm>
          <a:solidFill>
            <a:schemeClr val="bg1">
              <a:lumMod val="85000"/>
            </a:schemeClr>
          </a:solidFill>
        </p:spPr>
        <p:txBody>
          <a:bodyPr>
            <a:noAutofit/>
          </a:bodyPr>
          <a:lstStyle/>
          <a:p>
            <a:pPr marL="0" indent="0" algn="just">
              <a:buNone/>
            </a:pPr>
            <a:r>
              <a:rPr lang="uk-UA" sz="1400" b="1" i="1" dirty="0"/>
              <a:t>Приклад 1. </a:t>
            </a:r>
            <a:r>
              <a:rPr lang="uk-UA" sz="1400" dirty="0"/>
              <a:t>Виписка з банківського рахунку на 30.10.2010 р. про залишок коштів фірми $4250, за даними бухгалтерського обліку фірми залишок складає $3289. Перевірка даних показала наступне:</a:t>
            </a:r>
            <a:endParaRPr lang="ru-RU" sz="1400" dirty="0"/>
          </a:p>
          <a:p>
            <a:pPr marL="0" lvl="0" indent="0" algn="just">
              <a:buNone/>
            </a:pPr>
            <a:r>
              <a:rPr lang="uk-UA" sz="1400" dirty="0"/>
              <a:t> </a:t>
            </a:r>
            <a:r>
              <a:rPr lang="uk-UA" sz="1400" dirty="0" smtClean="0"/>
              <a:t> 1. Чек </a:t>
            </a:r>
            <a:r>
              <a:rPr lang="uk-UA" sz="1400" dirty="0"/>
              <a:t>на $275, що надійшов від клієнта і був відображений в обліку компанії, не був оплачений банком через відсутність коштів на банківському рахунку клієнта.</a:t>
            </a:r>
            <a:endParaRPr lang="ru-RU" sz="1400" dirty="0"/>
          </a:p>
          <a:p>
            <a:pPr marL="0" lvl="0" indent="0" algn="just">
              <a:buNone/>
            </a:pPr>
            <a:r>
              <a:rPr lang="uk-UA" sz="1400" dirty="0" smtClean="0"/>
              <a:t>  2. Покупець </a:t>
            </a:r>
            <a:r>
              <a:rPr lang="uk-UA" sz="1400" dirty="0"/>
              <a:t>сплатив за векселем, який був виданий ним компанії. Номінальна вартість векселя $800, під 12 % річних терміном на 3 місяці. Комісійні банку – $10. Банк акцептував вексель, не повідомивши про це компанію.</a:t>
            </a:r>
            <a:endParaRPr lang="ru-RU" sz="1400" dirty="0"/>
          </a:p>
          <a:p>
            <a:pPr marL="0" lvl="0" indent="0" algn="just">
              <a:buNone/>
            </a:pPr>
            <a:r>
              <a:rPr lang="uk-UA" sz="1400" dirty="0" smtClean="0"/>
              <a:t>  3. Чек </a:t>
            </a:r>
            <a:r>
              <a:rPr lang="uk-UA" sz="1400" dirty="0"/>
              <a:t>на суму $540, виписаний компанією постачальнику, не був проведений банком.</a:t>
            </a:r>
            <a:endParaRPr lang="ru-RU" sz="1400" dirty="0"/>
          </a:p>
          <a:p>
            <a:pPr marL="0" lvl="0" indent="0" algn="just">
              <a:buNone/>
            </a:pPr>
            <a:r>
              <a:rPr lang="uk-UA" sz="1400" dirty="0" smtClean="0"/>
              <a:t>  4. Компанія </a:t>
            </a:r>
            <a:r>
              <a:rPr lang="uk-UA" sz="1400" dirty="0"/>
              <a:t>внесла в банк $1300 30.10.2010 р., але на її рахунок гроші не були зараховані банком.</a:t>
            </a:r>
            <a:endParaRPr lang="ru-RU" sz="1400" dirty="0"/>
          </a:p>
          <a:p>
            <a:pPr marL="0" lvl="0" indent="0" algn="just">
              <a:buNone/>
            </a:pPr>
            <a:r>
              <a:rPr lang="uk-UA" sz="1400" dirty="0" smtClean="0"/>
              <a:t>  5. Компанія  </a:t>
            </a:r>
            <a:r>
              <a:rPr lang="uk-UA" sz="1400" dirty="0"/>
              <a:t>виписала  чек  постачальнику на </a:t>
            </a:r>
            <a:r>
              <a:rPr lang="uk-UA" sz="1400" dirty="0" smtClean="0"/>
              <a:t>суму $1250</a:t>
            </a:r>
            <a:r>
              <a:rPr lang="uk-UA" sz="1400" dirty="0"/>
              <a:t>. Чек був сплачений банком, але в реєстрі помилково зроблено запис на суму $1520.</a:t>
            </a:r>
            <a:endParaRPr lang="ru-RU" sz="1400" dirty="0"/>
          </a:p>
          <a:p>
            <a:pPr marL="0" indent="0" algn="just">
              <a:buNone/>
            </a:pPr>
            <a:r>
              <a:rPr lang="uk-UA" sz="1400" dirty="0" smtClean="0"/>
              <a:t>     </a:t>
            </a:r>
          </a:p>
          <a:p>
            <a:pPr marL="0" indent="0" algn="just">
              <a:buNone/>
            </a:pPr>
            <a:r>
              <a:rPr lang="uk-UA" sz="1400" dirty="0" smtClean="0"/>
              <a:t>Необхідно зробити   контрольну  вивірку розрахункового рахунку </a:t>
            </a:r>
            <a:r>
              <a:rPr lang="uk-UA" sz="1400" dirty="0"/>
              <a:t>компанії в банку та даних бухгалтерського обліку компанії.</a:t>
            </a:r>
            <a:endParaRPr lang="ru-RU" sz="1400" dirty="0"/>
          </a:p>
          <a:p>
            <a:pPr marL="0" indent="0" algn="just">
              <a:buNone/>
            </a:pPr>
            <a:endParaRPr lang="uk-UA" sz="1400" i="1" dirty="0" smtClean="0"/>
          </a:p>
          <a:p>
            <a:pPr marL="0" indent="0" algn="just">
              <a:buNone/>
            </a:pPr>
            <a:r>
              <a:rPr lang="uk-UA" sz="1400" i="1" dirty="0" smtClean="0"/>
              <a:t>Розв’язання</a:t>
            </a:r>
            <a:endParaRPr lang="ru-RU" sz="1400" dirty="0"/>
          </a:p>
          <a:p>
            <a:pPr algn="just"/>
            <a:r>
              <a:rPr lang="uk-UA" sz="1400" dirty="0"/>
              <a:t>Узгоджувальна таблиця касової книги та виписки з </a:t>
            </a:r>
            <a:r>
              <a:rPr lang="uk-UA" sz="1400" dirty="0" smtClean="0"/>
              <a:t>банківського</a:t>
            </a:r>
            <a:r>
              <a:rPr lang="ru-RU" sz="1400" dirty="0"/>
              <a:t> </a:t>
            </a:r>
            <a:r>
              <a:rPr lang="uk-UA" sz="1400" dirty="0" smtClean="0"/>
              <a:t>рахунку</a:t>
            </a:r>
            <a:endParaRPr lang="ru-RU" sz="1400" dirty="0"/>
          </a:p>
          <a:p>
            <a:pPr algn="just"/>
            <a:endParaRPr lang="ru-RU" sz="14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59" t="39881" r="53594" b="36364"/>
          <a:stretch/>
        </p:blipFill>
        <p:spPr bwMode="auto">
          <a:xfrm>
            <a:off x="1331640" y="4422790"/>
            <a:ext cx="4824536" cy="2102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432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251520" y="332656"/>
            <a:ext cx="8784976" cy="5328592"/>
          </a:xfrm>
          <a:solidFill>
            <a:schemeClr val="bg1">
              <a:lumMod val="85000"/>
            </a:schemeClr>
          </a:solidFill>
        </p:spPr>
        <p:txBody>
          <a:bodyPr>
            <a:noAutofit/>
          </a:bodyPr>
          <a:lstStyle/>
          <a:p>
            <a:pPr marL="0" indent="0" algn="just">
              <a:buNone/>
            </a:pPr>
            <a:r>
              <a:rPr lang="uk-UA" sz="1400" dirty="0" smtClean="0"/>
              <a:t>     Результати </a:t>
            </a:r>
            <a:r>
              <a:rPr lang="uk-UA" sz="1400" dirty="0"/>
              <a:t>узгоджувальної таблиці відображають в обліку для коригування залишку на рахунку «Грошові кошти». Про допущені банком помилки сповіщають банкові для виправлення.</a:t>
            </a:r>
            <a:endParaRPr lang="ru-RU" sz="1400" dirty="0"/>
          </a:p>
          <a:p>
            <a:pPr marL="0" indent="0" algn="just">
              <a:buNone/>
            </a:pPr>
            <a:r>
              <a:rPr lang="uk-UA" sz="1400" b="1" dirty="0" smtClean="0"/>
              <a:t>     Відображення </a:t>
            </a:r>
            <a:r>
              <a:rPr lang="uk-UA" sz="1400" b="1" dirty="0"/>
              <a:t>результатів узгоджувальної таблиці:</a:t>
            </a:r>
            <a:endParaRPr lang="ru-RU" sz="1400" b="1" dirty="0"/>
          </a:p>
          <a:p>
            <a:pPr marL="411480" lvl="1" indent="0" algn="just">
              <a:buNone/>
            </a:pPr>
            <a:r>
              <a:rPr lang="uk-UA" sz="1400" b="1" i="1" dirty="0" smtClean="0"/>
              <a:t>1. Облік </a:t>
            </a:r>
            <a:r>
              <a:rPr lang="uk-UA" sz="1400" b="1" i="1" dirty="0"/>
              <a:t>векселя банком:</a:t>
            </a:r>
            <a:endParaRPr lang="ru-RU" sz="1400" b="1" i="1" dirty="0"/>
          </a:p>
          <a:p>
            <a:pPr marL="0" indent="0" algn="just">
              <a:buNone/>
            </a:pPr>
            <a:r>
              <a:rPr lang="uk-UA" sz="1400" i="1" dirty="0" smtClean="0"/>
              <a:t>         а</a:t>
            </a:r>
            <a:r>
              <a:rPr lang="uk-UA" sz="1400" i="1" dirty="0"/>
              <a:t>) на номінальну вартість векселя</a:t>
            </a:r>
            <a:endParaRPr lang="ru-RU" sz="1400" dirty="0"/>
          </a:p>
          <a:p>
            <a:pPr marL="0" indent="0" algn="just">
              <a:buNone/>
            </a:pPr>
            <a:r>
              <a:rPr lang="uk-UA" sz="1400" i="1" dirty="0" smtClean="0"/>
              <a:t>         </a:t>
            </a:r>
            <a:r>
              <a:rPr lang="uk-UA" sz="1400" i="1" dirty="0" err="1" smtClean="0"/>
              <a:t>Дт</a:t>
            </a:r>
            <a:r>
              <a:rPr lang="uk-UA" sz="1400" i="1" dirty="0" smtClean="0"/>
              <a:t> </a:t>
            </a:r>
            <a:r>
              <a:rPr lang="uk-UA" sz="1400" i="1" dirty="0"/>
              <a:t>«Грошові кошти»	800,00</a:t>
            </a:r>
            <a:endParaRPr lang="ru-RU" sz="1400" dirty="0"/>
          </a:p>
          <a:p>
            <a:pPr marL="0" indent="0" algn="just">
              <a:buNone/>
            </a:pPr>
            <a:r>
              <a:rPr lang="uk-UA" sz="1400" i="1" dirty="0" smtClean="0"/>
              <a:t>         </a:t>
            </a:r>
            <a:r>
              <a:rPr lang="uk-UA" sz="1400" i="1" dirty="0" err="1" smtClean="0"/>
              <a:t>Кт</a:t>
            </a:r>
            <a:r>
              <a:rPr lang="uk-UA" sz="1400" i="1" dirty="0" smtClean="0"/>
              <a:t> </a:t>
            </a:r>
            <a:r>
              <a:rPr lang="uk-UA" sz="1400" i="1" dirty="0"/>
              <a:t>«Векселі одержані»	15,00</a:t>
            </a:r>
            <a:endParaRPr lang="ru-RU" sz="1400" dirty="0"/>
          </a:p>
          <a:p>
            <a:pPr marL="0" indent="0" algn="just">
              <a:buNone/>
            </a:pPr>
            <a:r>
              <a:rPr lang="ru-RU" sz="1400" dirty="0"/>
              <a:t> </a:t>
            </a:r>
            <a:r>
              <a:rPr lang="ru-RU" sz="1400" dirty="0" smtClean="0"/>
              <a:t>       </a:t>
            </a:r>
            <a:r>
              <a:rPr lang="uk-UA" sz="1400" i="1" dirty="0" smtClean="0"/>
              <a:t>б</a:t>
            </a:r>
            <a:r>
              <a:rPr lang="uk-UA" sz="1400" i="1" dirty="0"/>
              <a:t>) фінансові доходи ($24) та фінансові витрати ($</a:t>
            </a:r>
            <a:r>
              <a:rPr lang="uk-UA" sz="1400" i="1" dirty="0" smtClean="0"/>
              <a:t>10)</a:t>
            </a:r>
            <a:endParaRPr lang="ru-RU" sz="1400" dirty="0"/>
          </a:p>
          <a:p>
            <a:pPr marL="0" indent="0" algn="just">
              <a:buNone/>
            </a:pPr>
            <a:r>
              <a:rPr lang="ru-RU" sz="1400" i="1" dirty="0"/>
              <a:t> </a:t>
            </a:r>
            <a:r>
              <a:rPr lang="ru-RU" sz="1400" i="1" dirty="0" smtClean="0"/>
              <a:t>        </a:t>
            </a:r>
            <a:r>
              <a:rPr lang="uk-UA" sz="1400" i="1" dirty="0" err="1" smtClean="0"/>
              <a:t>Дт</a:t>
            </a:r>
            <a:r>
              <a:rPr lang="uk-UA" sz="1400" i="1" dirty="0" smtClean="0"/>
              <a:t> </a:t>
            </a:r>
            <a:r>
              <a:rPr lang="uk-UA" sz="1400" i="1" dirty="0"/>
              <a:t>«Грошові кошти»	14,00</a:t>
            </a:r>
            <a:endParaRPr lang="ru-RU" sz="1400" dirty="0"/>
          </a:p>
          <a:p>
            <a:pPr marL="0" indent="0" algn="just">
              <a:buNone/>
            </a:pPr>
            <a:r>
              <a:rPr lang="uk-UA" sz="1400" i="1" dirty="0" smtClean="0"/>
              <a:t>         </a:t>
            </a:r>
            <a:r>
              <a:rPr lang="uk-UA" sz="1400" i="1" dirty="0" err="1" smtClean="0"/>
              <a:t>Дт</a:t>
            </a:r>
            <a:r>
              <a:rPr lang="uk-UA" sz="1400" i="1" dirty="0" smtClean="0"/>
              <a:t> </a:t>
            </a:r>
            <a:r>
              <a:rPr lang="uk-UA" sz="1400" i="1" dirty="0"/>
              <a:t>«Фінансові витрати»	</a:t>
            </a:r>
            <a:r>
              <a:rPr lang="uk-UA" sz="1400" i="1" dirty="0" smtClean="0"/>
              <a:t>10,00</a:t>
            </a:r>
            <a:endParaRPr lang="ru-RU" sz="1400" dirty="0"/>
          </a:p>
          <a:p>
            <a:pPr marL="0" indent="0" algn="just">
              <a:buNone/>
            </a:pPr>
            <a:r>
              <a:rPr lang="uk-UA" sz="1400" i="1" dirty="0" smtClean="0"/>
              <a:t>         </a:t>
            </a:r>
            <a:r>
              <a:rPr lang="uk-UA" sz="1400" i="1" dirty="0" err="1" smtClean="0"/>
              <a:t>Кт</a:t>
            </a:r>
            <a:r>
              <a:rPr lang="uk-UA" sz="1400" i="1" dirty="0" smtClean="0"/>
              <a:t> </a:t>
            </a:r>
            <a:r>
              <a:rPr lang="uk-UA" sz="1400" i="1" dirty="0"/>
              <a:t>«Фінансові доходи»	24,00</a:t>
            </a:r>
            <a:endParaRPr lang="ru-RU" sz="1400" dirty="0"/>
          </a:p>
          <a:p>
            <a:pPr algn="just"/>
            <a:endParaRPr lang="ru-RU" sz="1400" dirty="0"/>
          </a:p>
          <a:p>
            <a:pPr marL="411480" lvl="1" indent="0" algn="just">
              <a:buNone/>
            </a:pPr>
            <a:r>
              <a:rPr lang="uk-UA" sz="1400" b="1" i="1" dirty="0" smtClean="0"/>
              <a:t>2. Неоплачений </a:t>
            </a:r>
            <a:r>
              <a:rPr lang="uk-UA" sz="1400" b="1" i="1" dirty="0"/>
              <a:t>клієнтом чек</a:t>
            </a:r>
            <a:endParaRPr lang="ru-RU" sz="1400" b="1" i="1" dirty="0"/>
          </a:p>
          <a:p>
            <a:pPr marL="0" indent="0" algn="just">
              <a:buNone/>
            </a:pPr>
            <a:r>
              <a:rPr lang="uk-UA" sz="1400" i="1" dirty="0" smtClean="0"/>
              <a:t>       </a:t>
            </a:r>
            <a:r>
              <a:rPr lang="uk-UA" sz="1400" i="1" dirty="0" err="1" smtClean="0"/>
              <a:t>Дт</a:t>
            </a:r>
            <a:r>
              <a:rPr lang="uk-UA" sz="1400" i="1" dirty="0" smtClean="0"/>
              <a:t> </a:t>
            </a:r>
            <a:r>
              <a:rPr lang="uk-UA" sz="1400" i="1" dirty="0"/>
              <a:t>«Рахунки до одержання» (або «Клієнти</a:t>
            </a:r>
            <a:r>
              <a:rPr lang="uk-UA" sz="1400" i="1" dirty="0" smtClean="0"/>
              <a:t>»)   275,00 </a:t>
            </a:r>
          </a:p>
          <a:p>
            <a:pPr marL="0" indent="0" algn="just">
              <a:buNone/>
            </a:pPr>
            <a:r>
              <a:rPr lang="uk-UA" sz="1400" i="1" dirty="0"/>
              <a:t> </a:t>
            </a:r>
            <a:r>
              <a:rPr lang="uk-UA" sz="1400" i="1" dirty="0" smtClean="0"/>
              <a:t>      </a:t>
            </a:r>
            <a:r>
              <a:rPr lang="uk-UA" sz="1400" i="1" dirty="0" err="1" smtClean="0"/>
              <a:t>Кт</a:t>
            </a:r>
            <a:r>
              <a:rPr lang="uk-UA" sz="1400" i="1" dirty="0" smtClean="0"/>
              <a:t> </a:t>
            </a:r>
            <a:r>
              <a:rPr lang="uk-UA" sz="1400" i="1" dirty="0"/>
              <a:t>«Грошові кошти»	</a:t>
            </a:r>
            <a:r>
              <a:rPr lang="uk-UA" sz="1400" i="1" dirty="0" smtClean="0"/>
              <a:t>                        275,00</a:t>
            </a:r>
            <a:endParaRPr lang="ru-RU" sz="1400" dirty="0"/>
          </a:p>
          <a:p>
            <a:pPr marL="0" indent="0" algn="just">
              <a:buNone/>
            </a:pPr>
            <a:r>
              <a:rPr lang="uk-UA" sz="1400" i="1" dirty="0"/>
              <a:t> </a:t>
            </a:r>
            <a:r>
              <a:rPr lang="uk-UA" sz="1400" i="1" dirty="0" smtClean="0"/>
              <a:t>  </a:t>
            </a:r>
            <a:endParaRPr lang="ru-RU" sz="1400" dirty="0"/>
          </a:p>
          <a:p>
            <a:pPr marL="411480" lvl="1" indent="0" algn="just">
              <a:buNone/>
            </a:pPr>
            <a:r>
              <a:rPr lang="uk-UA" sz="1400" b="1" i="1" dirty="0" smtClean="0"/>
              <a:t>3. Помилка </a:t>
            </a:r>
            <a:r>
              <a:rPr lang="uk-UA" sz="1400" b="1" i="1" dirty="0"/>
              <a:t>в записах</a:t>
            </a:r>
            <a:endParaRPr lang="ru-RU" sz="1400" b="1" i="1" dirty="0"/>
          </a:p>
          <a:p>
            <a:pPr marL="0" indent="0" algn="just">
              <a:buNone/>
            </a:pPr>
            <a:r>
              <a:rPr lang="uk-UA" sz="1400" i="1" dirty="0" smtClean="0"/>
              <a:t>         </a:t>
            </a:r>
            <a:r>
              <a:rPr lang="uk-UA" sz="1400" i="1" dirty="0" err="1" smtClean="0"/>
              <a:t>Дт</a:t>
            </a:r>
            <a:r>
              <a:rPr lang="uk-UA" sz="1400" i="1" dirty="0" smtClean="0"/>
              <a:t> </a:t>
            </a:r>
            <a:r>
              <a:rPr lang="uk-UA" sz="1400" i="1" dirty="0"/>
              <a:t>«Грошові кошти»	</a:t>
            </a:r>
            <a:r>
              <a:rPr lang="uk-UA" sz="1400" i="1" dirty="0" smtClean="0"/>
              <a:t>                           270,00</a:t>
            </a:r>
            <a:endParaRPr lang="ru-RU" sz="1400" dirty="0"/>
          </a:p>
          <a:p>
            <a:pPr marL="0" indent="0" algn="just">
              <a:buNone/>
            </a:pPr>
            <a:r>
              <a:rPr lang="uk-UA" sz="1400" i="1" dirty="0" smtClean="0"/>
              <a:t>         </a:t>
            </a:r>
            <a:r>
              <a:rPr lang="uk-UA" sz="1400" i="1" dirty="0" err="1" smtClean="0"/>
              <a:t>Кт</a:t>
            </a:r>
            <a:r>
              <a:rPr lang="uk-UA" sz="1400" i="1" dirty="0" smtClean="0"/>
              <a:t> </a:t>
            </a:r>
            <a:r>
              <a:rPr lang="uk-UA" sz="1400" i="1" dirty="0"/>
              <a:t>«Рахунки до сплати» (або «Постачальники</a:t>
            </a:r>
            <a:r>
              <a:rPr lang="uk-UA" sz="1400" i="1" dirty="0" smtClean="0"/>
              <a:t>»)  270,00</a:t>
            </a:r>
            <a:endParaRPr lang="ru-RU" sz="1400" dirty="0"/>
          </a:p>
          <a:p>
            <a:pPr algn="just"/>
            <a:endParaRPr lang="ru-RU" sz="1400" dirty="0"/>
          </a:p>
        </p:txBody>
      </p:sp>
    </p:spTree>
    <p:extLst>
      <p:ext uri="{BB962C8B-B14F-4D97-AF65-F5344CB8AC3E}">
        <p14:creationId xmlns:p14="http://schemas.microsoft.com/office/powerpoint/2010/main" val="910991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836712"/>
            <a:ext cx="8784976" cy="5904656"/>
          </a:xfrm>
          <a:solidFill>
            <a:schemeClr val="bg1">
              <a:lumMod val="85000"/>
            </a:schemeClr>
          </a:solidFill>
        </p:spPr>
        <p:txBody>
          <a:bodyPr>
            <a:noAutofit/>
          </a:bodyPr>
          <a:lstStyle/>
          <a:p>
            <a:pPr marL="0" indent="0" algn="just">
              <a:buNone/>
            </a:pPr>
            <a:r>
              <a:rPr lang="uk-UA" sz="1400" dirty="0" smtClean="0"/>
              <a:t>        З </a:t>
            </a:r>
            <a:r>
              <a:rPr lang="uk-UA" sz="1400" dirty="0"/>
              <a:t>метою одержання додаткових доходів (дивідендів або відсотків) компанії вкладають тимчасово вільні грошові кошти у короткострокові цінні папери.</a:t>
            </a:r>
          </a:p>
          <a:p>
            <a:pPr marL="0" indent="0" algn="just">
              <a:buNone/>
            </a:pPr>
            <a:r>
              <a:rPr lang="uk-UA" sz="1400" dirty="0" smtClean="0"/>
              <a:t>        Фінансові </a:t>
            </a:r>
            <a:r>
              <a:rPr lang="uk-UA" sz="1400" dirty="0"/>
              <a:t>інвестиції – це активи, які утримуються підприємством з метою збільшення прибутку (через отримання відсотків, дивідендів, зростання вартості капіталу) або інших вигод для інвестора.</a:t>
            </a:r>
          </a:p>
          <a:p>
            <a:pPr marL="0" indent="0" algn="just">
              <a:buNone/>
            </a:pPr>
            <a:r>
              <a:rPr lang="uk-UA" sz="1400" dirty="0" smtClean="0"/>
              <a:t>         В </a:t>
            </a:r>
            <a:r>
              <a:rPr lang="uk-UA" sz="1400" dirty="0"/>
              <a:t>залежності від строку утримання на підприємстві фінансові інвестиції поділяються на поточні (короткострокові) (до року) та довгострокові (більше року).</a:t>
            </a:r>
          </a:p>
          <a:p>
            <a:pPr marL="0" indent="0" algn="just">
              <a:buNone/>
            </a:pPr>
            <a:r>
              <a:rPr lang="uk-UA" sz="1400" dirty="0" smtClean="0"/>
              <a:t>        До </a:t>
            </a:r>
            <a:r>
              <a:rPr lang="uk-UA" sz="1400" dirty="0"/>
              <a:t>короткострокових фінансових інвестицій відносять:</a:t>
            </a:r>
          </a:p>
          <a:p>
            <a:pPr algn="just"/>
            <a:r>
              <a:rPr lang="uk-UA" sz="1400" dirty="0" smtClean="0"/>
              <a:t>акції </a:t>
            </a:r>
            <a:r>
              <a:rPr lang="uk-UA" sz="1400" dirty="0"/>
              <a:t>інших підприємств (цінний папір, що свідчить про внесення в капітал акціонерного товариства, надає право її власникові на одержання частини прибутку у формі дивіденду);</a:t>
            </a:r>
          </a:p>
          <a:p>
            <a:pPr algn="just"/>
            <a:r>
              <a:rPr lang="uk-UA" sz="1400" dirty="0" smtClean="0"/>
              <a:t>облігації </a:t>
            </a:r>
            <a:r>
              <a:rPr lang="uk-UA" sz="1400" dirty="0"/>
              <a:t>(емісійний цінний папір, що засвідчує внесення її власником грошових коштів і підтверджує зобов'язання відшкодувати йому номінальну вартість цього цінного паперу в передбачений в ньому строк з виплатою фіксованого відсотка);</a:t>
            </a:r>
          </a:p>
          <a:p>
            <a:pPr algn="just"/>
            <a:r>
              <a:rPr lang="uk-UA" sz="1400" dirty="0" smtClean="0"/>
              <a:t>інші </a:t>
            </a:r>
            <a:r>
              <a:rPr lang="uk-UA" sz="1400" dirty="0"/>
              <a:t>короткострокові цінні папери: депозитні сертифікати банків; грошові ринкові сертифікати, що випускаються ощадними і кредитними установами; казначейські білети, що випускаються урядом; комерційні папери, що випускаються корпораціями.</a:t>
            </a:r>
          </a:p>
          <a:p>
            <a:pPr marL="0" indent="0" algn="just">
              <a:buNone/>
            </a:pPr>
            <a:r>
              <a:rPr lang="uk-UA" sz="1400" dirty="0" smtClean="0"/>
              <a:t>        Короткострокові </a:t>
            </a:r>
            <a:r>
              <a:rPr lang="uk-UA" sz="1400" dirty="0"/>
              <a:t>фінансові інвестиції є високоліквідними активами. За рівнем ліквідності вони посідають, як правило, друге місце після грошових коштів. Частина з них прирівнюється до грошових коштів, є їх еквівалентами (згідно з умовами договору, конвертуються в грошові кошти в термін до трьох місяців).</a:t>
            </a:r>
          </a:p>
          <a:p>
            <a:pPr marL="0" indent="0" algn="just">
              <a:buNone/>
            </a:pPr>
            <a:r>
              <a:rPr lang="uk-UA" sz="1400" dirty="0" smtClean="0"/>
              <a:t>        В </a:t>
            </a:r>
            <a:r>
              <a:rPr lang="uk-UA" sz="1400" dirty="0"/>
              <a:t>бухгалтерському обліку поточні фінансові інвестиції відображаються за їх фактичною собівартістю, до складу якої входять</a:t>
            </a:r>
            <a:r>
              <a:rPr lang="uk-UA" sz="1400" dirty="0" smtClean="0"/>
              <a:t>: ціна придбання; брокерські винагороди;  плата </a:t>
            </a:r>
            <a:r>
              <a:rPr lang="uk-UA" sz="1400" dirty="0"/>
              <a:t>за послуги (гонорари), в тому числі банківські послуги</a:t>
            </a:r>
            <a:r>
              <a:rPr lang="uk-UA" sz="1400" dirty="0" smtClean="0"/>
              <a:t>; мито</a:t>
            </a:r>
            <a:r>
              <a:rPr lang="uk-UA" sz="1400" dirty="0"/>
              <a:t>.</a:t>
            </a:r>
          </a:p>
          <a:p>
            <a:pPr marL="0" indent="0" algn="just">
              <a:buNone/>
            </a:pPr>
            <a:r>
              <a:rPr lang="uk-UA" sz="1400" dirty="0" smtClean="0"/>
              <a:t>       Облік</a:t>
            </a:r>
            <a:r>
              <a:rPr lang="uk-UA" sz="1400" dirty="0"/>
              <a:t>	</a:t>
            </a:r>
            <a:r>
              <a:rPr lang="uk-UA" sz="1400" dirty="0" smtClean="0"/>
              <a:t>короткострокових фінансових інвестицій включає такі операції</a:t>
            </a:r>
            <a:r>
              <a:rPr lang="uk-UA" sz="1400" dirty="0"/>
              <a:t>:</a:t>
            </a:r>
          </a:p>
          <a:p>
            <a:pPr algn="just"/>
            <a:r>
              <a:rPr lang="uk-UA" sz="1400" dirty="0" smtClean="0"/>
              <a:t>облік </a:t>
            </a:r>
            <a:r>
              <a:rPr lang="uk-UA" sz="1400" dirty="0"/>
              <a:t>придбання (купівлі);</a:t>
            </a:r>
          </a:p>
          <a:p>
            <a:pPr algn="just"/>
            <a:r>
              <a:rPr lang="uk-UA" sz="1400" dirty="0" smtClean="0"/>
              <a:t>облік </a:t>
            </a:r>
            <a:r>
              <a:rPr lang="uk-UA" sz="1400" dirty="0"/>
              <a:t>доходів (дивідендів, процентів);</a:t>
            </a:r>
          </a:p>
          <a:p>
            <a:pPr algn="just"/>
            <a:r>
              <a:rPr lang="uk-UA" sz="1400" dirty="0" smtClean="0"/>
              <a:t>облік </a:t>
            </a:r>
            <a:r>
              <a:rPr lang="uk-UA" sz="1400" dirty="0"/>
              <a:t>реалізації цінних паперів.</a:t>
            </a:r>
          </a:p>
          <a:p>
            <a:pPr algn="just"/>
            <a:endParaRPr lang="uk-UA" sz="1400" dirty="0"/>
          </a:p>
          <a:p>
            <a:pPr marL="0" indent="0" algn="just">
              <a:buNone/>
            </a:pPr>
            <a:endParaRPr lang="ru-RU" sz="1400" dirty="0"/>
          </a:p>
        </p:txBody>
      </p:sp>
      <p:sp>
        <p:nvSpPr>
          <p:cNvPr id="3" name="Заголовок 2"/>
          <p:cNvSpPr>
            <a:spLocks noGrp="1"/>
          </p:cNvSpPr>
          <p:nvPr>
            <p:ph type="title"/>
          </p:nvPr>
        </p:nvSpPr>
        <p:spPr>
          <a:xfrm>
            <a:off x="688490" y="-99392"/>
            <a:ext cx="7756263" cy="1054250"/>
          </a:xfrm>
        </p:spPr>
        <p:txBody>
          <a:bodyPr/>
          <a:lstStyle/>
          <a:p>
            <a:r>
              <a:rPr lang="ru-RU" sz="2600" b="1" dirty="0"/>
              <a:t>3.5.	</a:t>
            </a:r>
            <a:r>
              <a:rPr lang="ru-RU" sz="2600" b="1" dirty="0" err="1"/>
              <a:t>Облік</a:t>
            </a:r>
            <a:r>
              <a:rPr lang="ru-RU" sz="2600" b="1" dirty="0"/>
              <a:t> </a:t>
            </a:r>
            <a:r>
              <a:rPr lang="ru-RU" sz="2600" b="1" dirty="0" err="1"/>
              <a:t>поточних</a:t>
            </a:r>
            <a:r>
              <a:rPr lang="ru-RU" sz="2600" b="1" dirty="0"/>
              <a:t> (</a:t>
            </a:r>
            <a:r>
              <a:rPr lang="ru-RU" sz="2600" b="1" dirty="0" err="1"/>
              <a:t>короткострокових</a:t>
            </a:r>
            <a:r>
              <a:rPr lang="ru-RU" sz="2600" b="1" dirty="0"/>
              <a:t>) </a:t>
            </a:r>
            <a:r>
              <a:rPr lang="ru-RU" sz="2600" b="1" dirty="0" err="1"/>
              <a:t>фінансових</a:t>
            </a:r>
            <a:r>
              <a:rPr lang="ru-RU" sz="2600" b="1" dirty="0"/>
              <a:t> </a:t>
            </a:r>
            <a:r>
              <a:rPr lang="ru-RU" sz="2600" b="1" dirty="0" err="1"/>
              <a:t>інвестицій</a:t>
            </a:r>
            <a:endParaRPr lang="ru-RU" sz="2600" dirty="0"/>
          </a:p>
        </p:txBody>
      </p:sp>
    </p:spTree>
    <p:extLst>
      <p:ext uri="{BB962C8B-B14F-4D97-AF65-F5344CB8AC3E}">
        <p14:creationId xmlns:p14="http://schemas.microsoft.com/office/powerpoint/2010/main" val="1331024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251520" y="332656"/>
            <a:ext cx="8784976" cy="6120680"/>
          </a:xfrm>
          <a:solidFill>
            <a:schemeClr val="bg1">
              <a:lumMod val="85000"/>
            </a:schemeClr>
          </a:solidFill>
        </p:spPr>
        <p:txBody>
          <a:bodyPr>
            <a:noAutofit/>
          </a:bodyPr>
          <a:lstStyle/>
          <a:p>
            <a:pPr marL="0" indent="0" algn="just">
              <a:buNone/>
            </a:pPr>
            <a:r>
              <a:rPr lang="uk-UA" sz="1600" b="1" i="1" dirty="0" smtClean="0"/>
              <a:t>       Облік акцій</a:t>
            </a:r>
          </a:p>
          <a:p>
            <a:pPr marL="0" indent="0" algn="just">
              <a:buNone/>
            </a:pPr>
            <a:r>
              <a:rPr lang="uk-UA" sz="1400" b="1" i="1" dirty="0" smtClean="0"/>
              <a:t>Приклад</a:t>
            </a:r>
            <a:r>
              <a:rPr lang="uk-UA" sz="1400" b="1" i="1" dirty="0"/>
              <a:t>. </a:t>
            </a:r>
            <a:r>
              <a:rPr lang="uk-UA" sz="1400" dirty="0"/>
              <a:t>Корпорація «А» купила 01.07.2010 р. у корпорації «В» 2000 шт. простих акцій по $ 50 кожна. Брокерські витрати становлять $ 800.</a:t>
            </a:r>
            <a:endParaRPr lang="ru-RU" sz="1400" dirty="0"/>
          </a:p>
          <a:p>
            <a:pPr marL="0" indent="0" algn="just">
              <a:buNone/>
            </a:pPr>
            <a:r>
              <a:rPr lang="uk-UA" sz="1400" i="1" dirty="0" smtClean="0"/>
              <a:t>01.07.2010 </a:t>
            </a:r>
            <a:r>
              <a:rPr lang="uk-UA" sz="1400" b="1" i="1" dirty="0"/>
              <a:t>На суму фактичної собівартості акцій</a:t>
            </a:r>
            <a:endParaRPr lang="ru-RU" sz="1400" dirty="0"/>
          </a:p>
          <a:p>
            <a:pPr marL="0" indent="0" algn="just">
              <a:buNone/>
            </a:pPr>
            <a:r>
              <a:rPr lang="uk-UA" sz="1400" i="1" dirty="0" smtClean="0"/>
              <a:t>                   </a:t>
            </a:r>
            <a:r>
              <a:rPr lang="uk-UA" sz="1400" i="1" dirty="0" err="1" smtClean="0"/>
              <a:t>Дт</a:t>
            </a:r>
            <a:r>
              <a:rPr lang="uk-UA" sz="1400" i="1" dirty="0" smtClean="0"/>
              <a:t> </a:t>
            </a:r>
            <a:r>
              <a:rPr lang="uk-UA" sz="1400" i="1" dirty="0"/>
              <a:t>«Поточні фінансові інвестиції (Акції)» 100800,00 </a:t>
            </a:r>
            <a:endParaRPr lang="uk-UA" sz="1400" i="1" dirty="0" smtClean="0"/>
          </a:p>
          <a:p>
            <a:pPr marL="0" indent="0" algn="just">
              <a:buNone/>
            </a:pPr>
            <a:r>
              <a:rPr lang="uk-UA" sz="1400" i="1" dirty="0"/>
              <a:t> </a:t>
            </a:r>
            <a:r>
              <a:rPr lang="uk-UA" sz="1400" i="1" dirty="0" smtClean="0"/>
              <a:t>                  </a:t>
            </a:r>
            <a:r>
              <a:rPr lang="uk-UA" sz="1400" i="1" dirty="0" err="1" smtClean="0"/>
              <a:t>Кт</a:t>
            </a:r>
            <a:r>
              <a:rPr lang="uk-UA" sz="1400" i="1" dirty="0" smtClean="0"/>
              <a:t> </a:t>
            </a:r>
            <a:r>
              <a:rPr lang="uk-UA" sz="1400" i="1" dirty="0"/>
              <a:t>«Грошові кошти»	100800,00 </a:t>
            </a:r>
            <a:endParaRPr lang="uk-UA" sz="1400" i="1" dirty="0" smtClean="0"/>
          </a:p>
          <a:p>
            <a:pPr marL="0" indent="0" algn="just">
              <a:buNone/>
            </a:pPr>
            <a:r>
              <a:rPr lang="uk-UA" sz="1400" i="1" dirty="0"/>
              <a:t> </a:t>
            </a:r>
            <a:r>
              <a:rPr lang="uk-UA" sz="1400" i="1" dirty="0" smtClean="0"/>
              <a:t>                 (</a:t>
            </a:r>
            <a:r>
              <a:rPr lang="uk-UA" sz="1400" i="1" dirty="0"/>
              <a:t>2000 * 50 + 800 = 10800,00)</a:t>
            </a:r>
            <a:endParaRPr lang="ru-RU" sz="1400" dirty="0"/>
          </a:p>
          <a:p>
            <a:pPr marL="0" indent="0" algn="just">
              <a:buNone/>
            </a:pPr>
            <a:r>
              <a:rPr lang="uk-UA" sz="1400" dirty="0" smtClean="0"/>
              <a:t>31.12.2010р</a:t>
            </a:r>
            <a:r>
              <a:rPr lang="uk-UA" sz="1400" dirty="0"/>
              <a:t>. корпорація «А» одержала дивіденди на придбані акції з розрахунку $ 3 на кожну акцію.</a:t>
            </a:r>
            <a:endParaRPr lang="ru-RU" sz="1400" dirty="0"/>
          </a:p>
          <a:p>
            <a:pPr marL="0" indent="0" algn="just">
              <a:buNone/>
            </a:pPr>
            <a:r>
              <a:rPr lang="uk-UA" sz="1400" i="1" dirty="0"/>
              <a:t>31.12.2010 </a:t>
            </a:r>
            <a:r>
              <a:rPr lang="uk-UA" sz="1400" b="1" i="1" dirty="0"/>
              <a:t>На суму отриманих дивідендів</a:t>
            </a:r>
            <a:endParaRPr lang="ru-RU" sz="1400" dirty="0"/>
          </a:p>
          <a:p>
            <a:pPr marL="0" indent="0" algn="just">
              <a:buNone/>
            </a:pPr>
            <a:r>
              <a:rPr lang="uk-UA" sz="1400" i="1" dirty="0" smtClean="0"/>
              <a:t>                  </a:t>
            </a:r>
            <a:r>
              <a:rPr lang="uk-UA" sz="1400" i="1" dirty="0" err="1" smtClean="0"/>
              <a:t>Дт</a:t>
            </a:r>
            <a:r>
              <a:rPr lang="uk-UA" sz="1400" i="1" dirty="0" smtClean="0"/>
              <a:t> </a:t>
            </a:r>
            <a:r>
              <a:rPr lang="uk-UA" sz="1400" i="1" dirty="0"/>
              <a:t>«Грошові кошти»	6000,00</a:t>
            </a:r>
            <a:endParaRPr lang="ru-RU" sz="1400" dirty="0"/>
          </a:p>
          <a:p>
            <a:pPr marL="0" indent="0" algn="just">
              <a:buNone/>
            </a:pPr>
            <a:r>
              <a:rPr lang="uk-UA" sz="1400" i="1" dirty="0" smtClean="0"/>
              <a:t>                 </a:t>
            </a:r>
            <a:r>
              <a:rPr lang="uk-UA" sz="1400" i="1" dirty="0" err="1" smtClean="0"/>
              <a:t>Кт</a:t>
            </a:r>
            <a:r>
              <a:rPr lang="uk-UA" sz="1400" i="1" dirty="0" smtClean="0"/>
              <a:t> </a:t>
            </a:r>
            <a:r>
              <a:rPr lang="uk-UA" sz="1400" i="1" dirty="0"/>
              <a:t>«Фінансові доходи (Дивіденди)»	6000,00 </a:t>
            </a:r>
            <a:endParaRPr lang="uk-UA" sz="1400" i="1" dirty="0" smtClean="0"/>
          </a:p>
          <a:p>
            <a:pPr marL="0" indent="0" algn="just">
              <a:buNone/>
            </a:pPr>
            <a:r>
              <a:rPr lang="uk-UA" sz="1400" i="1" dirty="0"/>
              <a:t> </a:t>
            </a:r>
            <a:r>
              <a:rPr lang="uk-UA" sz="1400" i="1" dirty="0" smtClean="0"/>
              <a:t>                 (</a:t>
            </a:r>
            <a:r>
              <a:rPr lang="uk-UA" sz="1400" i="1" dirty="0"/>
              <a:t>2000 * 3 = 6000,00 )</a:t>
            </a:r>
            <a:endParaRPr lang="ru-RU" sz="1400" dirty="0"/>
          </a:p>
          <a:p>
            <a:pPr algn="just"/>
            <a:endParaRPr lang="ru-RU" sz="1400" dirty="0"/>
          </a:p>
          <a:p>
            <a:pPr marL="0" indent="0" algn="just">
              <a:buNone/>
            </a:pPr>
            <a:r>
              <a:rPr lang="uk-UA" sz="1400" dirty="0" smtClean="0"/>
              <a:t>          У </a:t>
            </a:r>
            <a:r>
              <a:rPr lang="uk-UA" sz="1400" dirty="0"/>
              <a:t>випадку, якщо дата нарахування дивідендів та дата їх виплати не співпадають, тоді попередня проводка розподіляється на дві наступні:</a:t>
            </a:r>
            <a:endParaRPr lang="ru-RU" sz="1400" dirty="0"/>
          </a:p>
          <a:p>
            <a:pPr marL="0" indent="0" algn="just">
              <a:buNone/>
            </a:pPr>
            <a:r>
              <a:rPr lang="uk-UA" sz="1400" i="1" dirty="0"/>
              <a:t>31.12.2010 </a:t>
            </a:r>
            <a:r>
              <a:rPr lang="uk-UA" sz="1400" b="1" i="1" dirty="0"/>
              <a:t>На суму нарахованих дивідендів</a:t>
            </a:r>
            <a:endParaRPr lang="ru-RU" sz="1400" dirty="0"/>
          </a:p>
          <a:p>
            <a:pPr marL="0" indent="0" algn="just">
              <a:buNone/>
            </a:pPr>
            <a:r>
              <a:rPr lang="uk-UA" sz="1400" i="1" dirty="0" smtClean="0"/>
              <a:t>                 </a:t>
            </a:r>
            <a:r>
              <a:rPr lang="uk-UA" sz="1400" i="1" dirty="0" err="1" smtClean="0"/>
              <a:t>Дт</a:t>
            </a:r>
            <a:r>
              <a:rPr lang="uk-UA" sz="1400" i="1" dirty="0" smtClean="0"/>
              <a:t> </a:t>
            </a:r>
            <a:r>
              <a:rPr lang="uk-UA" sz="1400" i="1" dirty="0"/>
              <a:t>«Дивіденди до одержання»	6000,00</a:t>
            </a:r>
            <a:endParaRPr lang="ru-RU" sz="1400" dirty="0"/>
          </a:p>
          <a:p>
            <a:pPr marL="0" indent="0" algn="just">
              <a:buNone/>
            </a:pPr>
            <a:r>
              <a:rPr lang="uk-UA" sz="1400" i="1" dirty="0" smtClean="0"/>
              <a:t>                 </a:t>
            </a:r>
            <a:r>
              <a:rPr lang="uk-UA" sz="1400" i="1" dirty="0" err="1" smtClean="0"/>
              <a:t>Кт</a:t>
            </a:r>
            <a:r>
              <a:rPr lang="uk-UA" sz="1400" i="1" dirty="0" smtClean="0"/>
              <a:t> </a:t>
            </a:r>
            <a:r>
              <a:rPr lang="uk-UA" sz="1400" i="1" dirty="0"/>
              <a:t>«Фінансові доходи (Дивіденди)»	6000,00</a:t>
            </a:r>
            <a:endParaRPr lang="ru-RU" sz="1400" dirty="0"/>
          </a:p>
          <a:p>
            <a:pPr marL="0" indent="0" algn="just">
              <a:buNone/>
            </a:pPr>
            <a:r>
              <a:rPr lang="uk-UA" sz="1400" i="1" dirty="0" smtClean="0"/>
              <a:t>20.03.2011 </a:t>
            </a:r>
            <a:r>
              <a:rPr lang="uk-UA" sz="1400" b="1" i="1" dirty="0"/>
              <a:t>На суму отриманих дивідендів</a:t>
            </a:r>
            <a:endParaRPr lang="ru-RU" sz="1400" dirty="0"/>
          </a:p>
          <a:p>
            <a:pPr marL="0" indent="0" algn="just">
              <a:buNone/>
            </a:pPr>
            <a:r>
              <a:rPr lang="uk-UA" sz="1400" i="1" dirty="0" smtClean="0"/>
              <a:t>                </a:t>
            </a:r>
            <a:r>
              <a:rPr lang="uk-UA" sz="1400" i="1" dirty="0" err="1" smtClean="0"/>
              <a:t>Дт</a:t>
            </a:r>
            <a:r>
              <a:rPr lang="uk-UA" sz="1400" i="1" dirty="0" smtClean="0"/>
              <a:t> </a:t>
            </a:r>
            <a:r>
              <a:rPr lang="uk-UA" sz="1400" i="1" dirty="0"/>
              <a:t>«Грошові кошти»	</a:t>
            </a:r>
            <a:r>
              <a:rPr lang="uk-UA" sz="1400" i="1" dirty="0" smtClean="0"/>
              <a:t>                     6000,00</a:t>
            </a:r>
            <a:endParaRPr lang="ru-RU" sz="1400" dirty="0"/>
          </a:p>
          <a:p>
            <a:pPr marL="0" indent="0" algn="just">
              <a:buNone/>
            </a:pPr>
            <a:r>
              <a:rPr lang="uk-UA" sz="1400" i="1" dirty="0" smtClean="0"/>
              <a:t>               </a:t>
            </a:r>
            <a:r>
              <a:rPr lang="uk-UA" sz="1400" i="1" dirty="0" err="1" smtClean="0"/>
              <a:t>Дт</a:t>
            </a:r>
            <a:r>
              <a:rPr lang="uk-UA" sz="1400" i="1" dirty="0" smtClean="0"/>
              <a:t> </a:t>
            </a:r>
            <a:r>
              <a:rPr lang="uk-UA" sz="1400" i="1" dirty="0"/>
              <a:t>«Дивіденди до одержання»	6000,00</a:t>
            </a:r>
            <a:endParaRPr lang="ru-RU" sz="1400" dirty="0"/>
          </a:p>
          <a:p>
            <a:pPr algn="just"/>
            <a:endParaRPr lang="ru-RU" sz="1400" dirty="0"/>
          </a:p>
          <a:p>
            <a:pPr marL="0" indent="0" algn="just">
              <a:buNone/>
            </a:pPr>
            <a:r>
              <a:rPr lang="uk-UA" sz="1400" dirty="0" smtClean="0"/>
              <a:t>         При </a:t>
            </a:r>
            <a:r>
              <a:rPr lang="uk-UA" sz="1400" dirty="0"/>
              <a:t>реалізації акцій різниця між чистою виручкою і фактичною собівартістю їх відображається як прибутки або збитки</a:t>
            </a:r>
            <a:endParaRPr lang="ru-RU" sz="1400" dirty="0"/>
          </a:p>
        </p:txBody>
      </p:sp>
    </p:spTree>
    <p:extLst>
      <p:ext uri="{BB962C8B-B14F-4D97-AF65-F5344CB8AC3E}">
        <p14:creationId xmlns:p14="http://schemas.microsoft.com/office/powerpoint/2010/main" val="1699922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251520" y="332656"/>
            <a:ext cx="8784976" cy="6120680"/>
          </a:xfrm>
          <a:solidFill>
            <a:schemeClr val="bg1">
              <a:lumMod val="85000"/>
            </a:schemeClr>
          </a:solidFill>
        </p:spPr>
        <p:txBody>
          <a:bodyPr>
            <a:noAutofit/>
          </a:bodyPr>
          <a:lstStyle/>
          <a:p>
            <a:pPr marL="0" indent="0">
              <a:buNone/>
            </a:pPr>
            <a:r>
              <a:rPr lang="ru-RU" sz="1600" b="1" i="1" dirty="0" smtClean="0"/>
              <a:t>        </a:t>
            </a:r>
            <a:r>
              <a:rPr lang="ru-RU" sz="1600" b="1" i="1" dirty="0" err="1" smtClean="0"/>
              <a:t>Облік</a:t>
            </a:r>
            <a:r>
              <a:rPr lang="ru-RU" sz="1600" b="1" i="1" dirty="0" smtClean="0"/>
              <a:t> </a:t>
            </a:r>
            <a:r>
              <a:rPr lang="ru-RU" sz="1600" b="1" i="1" dirty="0" err="1"/>
              <a:t>облігацій</a:t>
            </a:r>
            <a:endParaRPr lang="ru-RU" sz="1600" b="1" i="1" dirty="0"/>
          </a:p>
          <a:p>
            <a:pPr marL="0" indent="0">
              <a:buNone/>
            </a:pPr>
            <a:r>
              <a:rPr lang="ru-RU" sz="1400" dirty="0" smtClean="0"/>
              <a:t>         На </a:t>
            </a:r>
            <a:r>
              <a:rPr lang="ru-RU" sz="1400" dirty="0" err="1"/>
              <a:t>відміну</a:t>
            </a:r>
            <a:r>
              <a:rPr lang="ru-RU" sz="1400" dirty="0"/>
              <a:t> </a:t>
            </a:r>
            <a:r>
              <a:rPr lang="ru-RU" sz="1400" dirty="0" err="1"/>
              <a:t>від</a:t>
            </a:r>
            <a:r>
              <a:rPr lang="ru-RU" sz="1400" dirty="0"/>
              <a:t> </a:t>
            </a:r>
            <a:r>
              <a:rPr lang="ru-RU" sz="1400" dirty="0" err="1"/>
              <a:t>акцій</a:t>
            </a:r>
            <a:r>
              <a:rPr lang="ru-RU" sz="1400" dirty="0"/>
              <a:t>, по </a:t>
            </a:r>
            <a:r>
              <a:rPr lang="ru-RU" sz="1400" dirty="0" err="1"/>
              <a:t>облігаціях</a:t>
            </a:r>
            <a:r>
              <a:rPr lang="ru-RU" sz="1400" dirty="0"/>
              <a:t> в </a:t>
            </a:r>
            <a:r>
              <a:rPr lang="ru-RU" sz="1400" dirty="0" err="1"/>
              <a:t>обліку</a:t>
            </a:r>
            <a:r>
              <a:rPr lang="ru-RU" sz="1400" dirty="0"/>
              <a:t> </a:t>
            </a:r>
            <a:r>
              <a:rPr lang="ru-RU" sz="1400" dirty="0" err="1"/>
              <a:t>відображають</a:t>
            </a:r>
            <a:r>
              <a:rPr lang="ru-RU" sz="1400" dirty="0"/>
              <a:t> не </a:t>
            </a:r>
            <a:r>
              <a:rPr lang="ru-RU" sz="1400" dirty="0" err="1"/>
              <a:t>тільки</a:t>
            </a:r>
            <a:r>
              <a:rPr lang="ru-RU" sz="1400" dirty="0"/>
              <a:t> </a:t>
            </a:r>
            <a:r>
              <a:rPr lang="ru-RU" sz="1400" dirty="0" err="1"/>
              <a:t>одержані</a:t>
            </a:r>
            <a:r>
              <a:rPr lang="ru-RU" sz="1400" dirty="0"/>
              <a:t> доходи у </a:t>
            </a:r>
            <a:r>
              <a:rPr lang="ru-RU" sz="1400" dirty="0" err="1"/>
              <a:t>вигляді</a:t>
            </a:r>
            <a:r>
              <a:rPr lang="ru-RU" sz="1400" dirty="0"/>
              <a:t> </a:t>
            </a:r>
            <a:r>
              <a:rPr lang="ru-RU" sz="1400" dirty="0" err="1"/>
              <a:t>процентів</a:t>
            </a:r>
            <a:r>
              <a:rPr lang="ru-RU" sz="1400" dirty="0"/>
              <a:t>, але й </a:t>
            </a:r>
            <a:r>
              <a:rPr lang="ru-RU" sz="1400" dirty="0" err="1"/>
              <a:t>дохід</a:t>
            </a:r>
            <a:r>
              <a:rPr lang="ru-RU" sz="1400" dirty="0"/>
              <a:t> (</a:t>
            </a:r>
            <a:r>
              <a:rPr lang="ru-RU" sz="1400" dirty="0" err="1"/>
              <a:t>проценти</a:t>
            </a:r>
            <a:r>
              <a:rPr lang="ru-RU" sz="1400" dirty="0"/>
              <a:t>) до </a:t>
            </a:r>
            <a:r>
              <a:rPr lang="ru-RU" sz="1400" dirty="0" err="1"/>
              <a:t>одержання</a:t>
            </a:r>
            <a:r>
              <a:rPr lang="ru-RU" sz="1400" dirty="0"/>
              <a:t>, </a:t>
            </a:r>
            <a:r>
              <a:rPr lang="ru-RU" sz="1400" dirty="0" err="1"/>
              <a:t>що</a:t>
            </a:r>
            <a:r>
              <a:rPr lang="ru-RU" sz="1400" dirty="0"/>
              <a:t> </a:t>
            </a:r>
            <a:r>
              <a:rPr lang="ru-RU" sz="1400" dirty="0" err="1"/>
              <a:t>відноситься</a:t>
            </a:r>
            <a:r>
              <a:rPr lang="ru-RU" sz="1400" dirty="0"/>
              <a:t> до </a:t>
            </a:r>
            <a:r>
              <a:rPr lang="ru-RU" sz="1400" dirty="0" err="1"/>
              <a:t>звітного</a:t>
            </a:r>
            <a:r>
              <a:rPr lang="ru-RU" sz="1400" dirty="0"/>
              <a:t> </a:t>
            </a:r>
            <a:r>
              <a:rPr lang="ru-RU" sz="1400" dirty="0" err="1"/>
              <a:t>періоду</a:t>
            </a:r>
            <a:r>
              <a:rPr lang="ru-RU" sz="1400" dirty="0"/>
              <a:t> (</a:t>
            </a:r>
            <a:r>
              <a:rPr lang="ru-RU" sz="1400" dirty="0" err="1"/>
              <a:t>тобто</a:t>
            </a:r>
            <a:r>
              <a:rPr lang="ru-RU" sz="1400" dirty="0"/>
              <a:t> за весь час фактичного </a:t>
            </a:r>
            <a:r>
              <a:rPr lang="ru-RU" sz="1400" dirty="0" err="1"/>
              <a:t>володіння</a:t>
            </a:r>
            <a:r>
              <a:rPr lang="ru-RU" sz="1400" dirty="0"/>
              <a:t> ними).</a:t>
            </a:r>
          </a:p>
          <a:p>
            <a:pPr marL="0" indent="0">
              <a:buNone/>
            </a:pPr>
            <a:r>
              <a:rPr lang="ru-RU" sz="1400" i="1" dirty="0"/>
              <a:t>Приклад. </a:t>
            </a:r>
            <a:r>
              <a:rPr lang="ru-RU" sz="1400" dirty="0" err="1"/>
              <a:t>Корпорація</a:t>
            </a:r>
            <a:r>
              <a:rPr lang="ru-RU" sz="1400" dirty="0"/>
              <a:t> “А” купила 1.01.2010 р. у </a:t>
            </a:r>
            <a:r>
              <a:rPr lang="ru-RU" sz="1400" dirty="0" err="1"/>
              <a:t>корпорації</a:t>
            </a:r>
            <a:r>
              <a:rPr lang="ru-RU" sz="1400" dirty="0"/>
              <a:t> “С” 40 </a:t>
            </a:r>
            <a:r>
              <a:rPr lang="ru-RU" sz="1400" dirty="0" err="1"/>
              <a:t>облігацій</a:t>
            </a:r>
            <a:r>
              <a:rPr lang="ru-RU" sz="1400" dirty="0"/>
              <a:t> по $ 800 </a:t>
            </a:r>
            <a:r>
              <a:rPr lang="ru-RU" sz="1400" dirty="0" err="1"/>
              <a:t>кожна</a:t>
            </a:r>
            <a:r>
              <a:rPr lang="ru-RU" sz="1400" dirty="0"/>
              <a:t> за </a:t>
            </a:r>
            <a:r>
              <a:rPr lang="ru-RU" sz="1400" dirty="0" err="1"/>
              <a:t>умови</a:t>
            </a:r>
            <a:r>
              <a:rPr lang="ru-RU" sz="1400" dirty="0"/>
              <a:t> </a:t>
            </a:r>
            <a:r>
              <a:rPr lang="ru-RU" sz="1400" dirty="0" err="1"/>
              <a:t>нарахування</a:t>
            </a:r>
            <a:r>
              <a:rPr lang="ru-RU" sz="1400" dirty="0"/>
              <a:t> 12 % </a:t>
            </a:r>
            <a:r>
              <a:rPr lang="ru-RU" sz="1400" dirty="0" err="1"/>
              <a:t>річних</a:t>
            </a:r>
            <a:r>
              <a:rPr lang="ru-RU" sz="1400" dirty="0"/>
              <a:t>. </a:t>
            </a:r>
            <a:r>
              <a:rPr lang="ru-RU" sz="1400" dirty="0" err="1"/>
              <a:t>Брокерські</a:t>
            </a:r>
            <a:r>
              <a:rPr lang="ru-RU" sz="1400" dirty="0"/>
              <a:t> </a:t>
            </a:r>
            <a:r>
              <a:rPr lang="ru-RU" sz="1400" dirty="0" err="1"/>
              <a:t>витрати</a:t>
            </a:r>
            <a:r>
              <a:rPr lang="ru-RU" sz="1400" dirty="0"/>
              <a:t> становили $ 500. </a:t>
            </a:r>
            <a:r>
              <a:rPr lang="ru-RU" sz="1400" dirty="0" err="1"/>
              <a:t>Корпорація</a:t>
            </a:r>
            <a:r>
              <a:rPr lang="ru-RU" sz="1400" dirty="0"/>
              <a:t> “С” </a:t>
            </a:r>
            <a:r>
              <a:rPr lang="ru-RU" sz="1400" dirty="0" err="1"/>
              <a:t>сплачує</a:t>
            </a:r>
            <a:r>
              <a:rPr lang="ru-RU" sz="1400" dirty="0"/>
              <a:t> </a:t>
            </a:r>
            <a:r>
              <a:rPr lang="ru-RU" sz="1400" dirty="0" err="1"/>
              <a:t>проценти</a:t>
            </a:r>
            <a:r>
              <a:rPr lang="ru-RU" sz="1400" dirty="0"/>
              <a:t> </a:t>
            </a:r>
            <a:r>
              <a:rPr lang="ru-RU" sz="1400" dirty="0" err="1"/>
              <a:t>кожні</a:t>
            </a:r>
            <a:r>
              <a:rPr lang="ru-RU" sz="1400" dirty="0"/>
              <a:t> </a:t>
            </a:r>
            <a:r>
              <a:rPr lang="ru-RU" sz="1400" dirty="0" err="1"/>
              <a:t>півроку</a:t>
            </a:r>
            <a:r>
              <a:rPr lang="ru-RU" sz="1400" dirty="0"/>
              <a:t> (</a:t>
            </a:r>
            <a:r>
              <a:rPr lang="ru-RU" sz="1400" dirty="0" err="1"/>
              <a:t>тобто</a:t>
            </a:r>
            <a:r>
              <a:rPr lang="ru-RU" sz="1400" dirty="0"/>
              <a:t> 1.07 поточного року та 1.01 </a:t>
            </a:r>
            <a:r>
              <a:rPr lang="ru-RU" sz="1400" dirty="0" err="1"/>
              <a:t>наступного</a:t>
            </a:r>
            <a:r>
              <a:rPr lang="ru-RU" sz="1400" dirty="0"/>
              <a:t> року).</a:t>
            </a:r>
          </a:p>
          <a:p>
            <a:pPr marL="0" indent="0">
              <a:buNone/>
            </a:pPr>
            <a:r>
              <a:rPr lang="ru-RU" sz="1400" i="1" dirty="0" smtClean="0"/>
              <a:t> 01.01.2010 </a:t>
            </a:r>
            <a:r>
              <a:rPr lang="ru-RU" sz="1400" i="1" dirty="0"/>
              <a:t>На суму </a:t>
            </a:r>
            <a:r>
              <a:rPr lang="ru-RU" sz="1400" i="1" dirty="0" err="1"/>
              <a:t>фактичної</a:t>
            </a:r>
            <a:r>
              <a:rPr lang="ru-RU" sz="1400" i="1" dirty="0"/>
              <a:t> </a:t>
            </a:r>
            <a:r>
              <a:rPr lang="ru-RU" sz="1400" i="1" dirty="0" err="1"/>
              <a:t>собівартості</a:t>
            </a:r>
            <a:r>
              <a:rPr lang="ru-RU" sz="1400" i="1" dirty="0"/>
              <a:t> </a:t>
            </a:r>
            <a:r>
              <a:rPr lang="ru-RU" sz="1400" i="1" dirty="0" err="1"/>
              <a:t>облігацій</a:t>
            </a:r>
            <a:endParaRPr lang="ru-RU" sz="1400" i="1" dirty="0"/>
          </a:p>
          <a:p>
            <a:pPr marL="0" indent="0">
              <a:buNone/>
            </a:pPr>
            <a:r>
              <a:rPr lang="ru-RU" sz="1400" i="1" dirty="0" smtClean="0"/>
              <a:t>          </a:t>
            </a:r>
            <a:r>
              <a:rPr lang="ru-RU" sz="1400" i="1" dirty="0" err="1" smtClean="0"/>
              <a:t>Дт</a:t>
            </a:r>
            <a:r>
              <a:rPr lang="ru-RU" sz="1400" i="1" dirty="0" smtClean="0"/>
              <a:t> </a:t>
            </a:r>
            <a:r>
              <a:rPr lang="ru-RU" sz="1400" i="1" dirty="0"/>
              <a:t>«</a:t>
            </a:r>
            <a:r>
              <a:rPr lang="ru-RU" sz="1400" i="1" dirty="0" err="1"/>
              <a:t>Поточні</a:t>
            </a:r>
            <a:r>
              <a:rPr lang="ru-RU" sz="1400" i="1" dirty="0"/>
              <a:t> </a:t>
            </a:r>
            <a:r>
              <a:rPr lang="ru-RU" sz="1400" i="1" dirty="0" err="1"/>
              <a:t>фінансові</a:t>
            </a:r>
            <a:r>
              <a:rPr lang="ru-RU" sz="1400" i="1" dirty="0"/>
              <a:t> </a:t>
            </a:r>
            <a:r>
              <a:rPr lang="ru-RU" sz="1400" i="1" dirty="0" err="1"/>
              <a:t>інвестиції</a:t>
            </a:r>
            <a:r>
              <a:rPr lang="ru-RU" sz="1400" i="1" dirty="0"/>
              <a:t> (</a:t>
            </a:r>
            <a:r>
              <a:rPr lang="ru-RU" sz="1400" i="1" dirty="0" err="1"/>
              <a:t>Облігації</a:t>
            </a:r>
            <a:r>
              <a:rPr lang="ru-RU" sz="1400" i="1" dirty="0"/>
              <a:t>)» 32500,00 </a:t>
            </a:r>
            <a:endParaRPr lang="ru-RU" sz="1400" i="1" dirty="0" smtClean="0"/>
          </a:p>
          <a:p>
            <a:pPr marL="0" indent="0">
              <a:buNone/>
            </a:pPr>
            <a:r>
              <a:rPr lang="ru-RU" sz="1400" i="1" dirty="0"/>
              <a:t> </a:t>
            </a:r>
            <a:r>
              <a:rPr lang="ru-RU" sz="1400" i="1" dirty="0" smtClean="0"/>
              <a:t>         </a:t>
            </a:r>
            <a:r>
              <a:rPr lang="ru-RU" sz="1400" i="1" dirty="0" err="1" smtClean="0"/>
              <a:t>Кт</a:t>
            </a:r>
            <a:r>
              <a:rPr lang="ru-RU" sz="1400" i="1" dirty="0" smtClean="0"/>
              <a:t> </a:t>
            </a:r>
            <a:r>
              <a:rPr lang="ru-RU" sz="1400" i="1" dirty="0"/>
              <a:t>«</a:t>
            </a:r>
            <a:r>
              <a:rPr lang="ru-RU" sz="1400" i="1" dirty="0" err="1"/>
              <a:t>Грошові</a:t>
            </a:r>
            <a:r>
              <a:rPr lang="ru-RU" sz="1400" i="1" dirty="0"/>
              <a:t> </a:t>
            </a:r>
            <a:r>
              <a:rPr lang="ru-RU" sz="1400" i="1" dirty="0" err="1"/>
              <a:t>кошти</a:t>
            </a:r>
            <a:r>
              <a:rPr lang="ru-RU" sz="1400" i="1" dirty="0"/>
              <a:t>»	</a:t>
            </a:r>
            <a:r>
              <a:rPr lang="ru-RU" sz="1400" i="1" dirty="0" smtClean="0"/>
              <a:t>                              32500,00 </a:t>
            </a:r>
          </a:p>
          <a:p>
            <a:pPr marL="0" indent="0">
              <a:buNone/>
            </a:pPr>
            <a:r>
              <a:rPr lang="ru-RU" sz="1400" i="1" dirty="0"/>
              <a:t> </a:t>
            </a:r>
            <a:r>
              <a:rPr lang="ru-RU" sz="1400" i="1" dirty="0" smtClean="0"/>
              <a:t>          (</a:t>
            </a:r>
            <a:r>
              <a:rPr lang="ru-RU" sz="1400" i="1" dirty="0"/>
              <a:t>800 * 40 + 500 = 32500,00)</a:t>
            </a:r>
          </a:p>
          <a:p>
            <a:pPr marL="0" indent="0">
              <a:buNone/>
            </a:pPr>
            <a:r>
              <a:rPr lang="ru-RU" sz="1400" i="1" dirty="0" smtClean="0"/>
              <a:t>01.07.2010 </a:t>
            </a:r>
            <a:r>
              <a:rPr lang="ru-RU" sz="1400" i="1" dirty="0" err="1"/>
              <a:t>Надходження</a:t>
            </a:r>
            <a:r>
              <a:rPr lang="ru-RU" sz="1400" i="1" dirty="0"/>
              <a:t> </a:t>
            </a:r>
            <a:r>
              <a:rPr lang="ru-RU" sz="1400" i="1" dirty="0" err="1"/>
              <a:t>процентів</a:t>
            </a:r>
            <a:r>
              <a:rPr lang="ru-RU" sz="1400" i="1" dirty="0"/>
              <a:t> по </a:t>
            </a:r>
            <a:r>
              <a:rPr lang="ru-RU" sz="1400" i="1" dirty="0" err="1"/>
              <a:t>облігаціях</a:t>
            </a:r>
            <a:r>
              <a:rPr lang="ru-RU" sz="1400" i="1" dirty="0"/>
              <a:t> за перше </a:t>
            </a:r>
            <a:r>
              <a:rPr lang="ru-RU" sz="1400" i="1" dirty="0" err="1"/>
              <a:t>півріччя</a:t>
            </a:r>
            <a:endParaRPr lang="ru-RU" sz="1400" i="1" dirty="0"/>
          </a:p>
          <a:p>
            <a:pPr marL="0" indent="0">
              <a:buNone/>
            </a:pPr>
            <a:r>
              <a:rPr lang="ru-RU" sz="1400" i="1" dirty="0" smtClean="0"/>
              <a:t>           </a:t>
            </a:r>
            <a:r>
              <a:rPr lang="ru-RU" sz="1400" i="1" dirty="0" err="1" smtClean="0"/>
              <a:t>Дт</a:t>
            </a:r>
            <a:r>
              <a:rPr lang="ru-RU" sz="1400" i="1" dirty="0" smtClean="0"/>
              <a:t> </a:t>
            </a:r>
            <a:r>
              <a:rPr lang="ru-RU" sz="1400" i="1" dirty="0"/>
              <a:t>«</a:t>
            </a:r>
            <a:r>
              <a:rPr lang="ru-RU" sz="1400" i="1" dirty="0" err="1"/>
              <a:t>Грошові</a:t>
            </a:r>
            <a:r>
              <a:rPr lang="ru-RU" sz="1400" i="1" dirty="0"/>
              <a:t> </a:t>
            </a:r>
            <a:r>
              <a:rPr lang="ru-RU" sz="1400" i="1" dirty="0" err="1"/>
              <a:t>кошти</a:t>
            </a:r>
            <a:r>
              <a:rPr lang="ru-RU" sz="1400" i="1" dirty="0"/>
              <a:t>»	</a:t>
            </a:r>
            <a:r>
              <a:rPr lang="ru-RU" sz="1400" i="1" dirty="0" smtClean="0"/>
              <a:t>                               1920,00 </a:t>
            </a:r>
          </a:p>
          <a:p>
            <a:pPr marL="0" indent="0">
              <a:buNone/>
            </a:pPr>
            <a:r>
              <a:rPr lang="ru-RU" sz="1400" i="1" dirty="0"/>
              <a:t> </a:t>
            </a:r>
            <a:r>
              <a:rPr lang="ru-RU" sz="1400" i="1" dirty="0" smtClean="0"/>
              <a:t>          </a:t>
            </a:r>
            <a:r>
              <a:rPr lang="ru-RU" sz="1400" i="1" dirty="0" err="1" smtClean="0"/>
              <a:t>Кт</a:t>
            </a:r>
            <a:r>
              <a:rPr lang="ru-RU" sz="1400" i="1" dirty="0" smtClean="0"/>
              <a:t> </a:t>
            </a:r>
            <a:r>
              <a:rPr lang="ru-RU" sz="1400" i="1" dirty="0"/>
              <a:t>«</a:t>
            </a:r>
            <a:r>
              <a:rPr lang="ru-RU" sz="1400" i="1" dirty="0" err="1"/>
              <a:t>Фінансові</a:t>
            </a:r>
            <a:r>
              <a:rPr lang="ru-RU" sz="1400" i="1" dirty="0"/>
              <a:t> доходи (Доходи по процентах)» 1920,00 </a:t>
            </a:r>
            <a:endParaRPr lang="ru-RU" sz="1400" i="1" dirty="0" smtClean="0"/>
          </a:p>
          <a:p>
            <a:pPr marL="0" indent="0">
              <a:buNone/>
            </a:pPr>
            <a:r>
              <a:rPr lang="ru-RU" sz="1400" i="1" dirty="0"/>
              <a:t> </a:t>
            </a:r>
            <a:r>
              <a:rPr lang="ru-RU" sz="1400" i="1" dirty="0" smtClean="0"/>
              <a:t>           (</a:t>
            </a:r>
            <a:r>
              <a:rPr lang="ru-RU" sz="1400" i="1" dirty="0"/>
              <a:t>800 * 40 * 12% * 6 </a:t>
            </a:r>
            <a:r>
              <a:rPr lang="ru-RU" sz="1400" i="1" dirty="0" err="1"/>
              <a:t>міс</a:t>
            </a:r>
            <a:r>
              <a:rPr lang="ru-RU" sz="1400" i="1" dirty="0"/>
              <a:t>. / (100% * 12 </a:t>
            </a:r>
            <a:r>
              <a:rPr lang="ru-RU" sz="1400" i="1" dirty="0" err="1"/>
              <a:t>міс</a:t>
            </a:r>
            <a:r>
              <a:rPr lang="ru-RU" sz="1400" i="1" dirty="0"/>
              <a:t>.)= 1920,00)</a:t>
            </a:r>
          </a:p>
          <a:p>
            <a:pPr marL="0" indent="0">
              <a:buNone/>
            </a:pPr>
            <a:r>
              <a:rPr lang="ru-RU" sz="1400" dirty="0" smtClean="0"/>
              <a:t>31.12.2010р</a:t>
            </a:r>
            <a:r>
              <a:rPr lang="ru-RU" sz="1400" dirty="0"/>
              <a:t>. </a:t>
            </a:r>
            <a:r>
              <a:rPr lang="ru-RU" sz="1400" dirty="0" err="1"/>
              <a:t>необхідно</a:t>
            </a:r>
            <a:r>
              <a:rPr lang="ru-RU" sz="1400" dirty="0"/>
              <a:t> </a:t>
            </a:r>
            <a:r>
              <a:rPr lang="ru-RU" sz="1400" dirty="0" err="1"/>
              <a:t>нарахувати</a:t>
            </a:r>
            <a:r>
              <a:rPr lang="ru-RU" sz="1400" dirty="0"/>
              <a:t> доходи по процентах за друге </a:t>
            </a:r>
            <a:r>
              <a:rPr lang="ru-RU" sz="1400" dirty="0" err="1"/>
              <a:t>півріччя</a:t>
            </a:r>
            <a:r>
              <a:rPr lang="ru-RU" sz="1400" dirty="0"/>
              <a:t>. </a:t>
            </a:r>
            <a:r>
              <a:rPr lang="ru-RU" sz="1400" dirty="0" err="1"/>
              <a:t>Кошти</a:t>
            </a:r>
            <a:r>
              <a:rPr lang="ru-RU" sz="1400" dirty="0"/>
              <a:t> </a:t>
            </a:r>
            <a:r>
              <a:rPr lang="ru-RU" sz="1400" dirty="0" err="1"/>
              <a:t>ще</a:t>
            </a:r>
            <a:r>
              <a:rPr lang="ru-RU" sz="1400" dirty="0"/>
              <a:t> не </a:t>
            </a:r>
            <a:r>
              <a:rPr lang="ru-RU" sz="1400" dirty="0" err="1"/>
              <a:t>одержані</a:t>
            </a:r>
            <a:r>
              <a:rPr lang="ru-RU" sz="1400" dirty="0"/>
              <a:t>, </a:t>
            </a:r>
            <a:r>
              <a:rPr lang="ru-RU" sz="1400" dirty="0" err="1"/>
              <a:t>проте</a:t>
            </a:r>
            <a:r>
              <a:rPr lang="ru-RU" sz="1400" dirty="0"/>
              <a:t> доходи </a:t>
            </a:r>
            <a:r>
              <a:rPr lang="ru-RU" sz="1400" dirty="0" err="1"/>
              <a:t>повинні</a:t>
            </a:r>
            <a:r>
              <a:rPr lang="ru-RU" sz="1400" dirty="0"/>
              <a:t> бути </a:t>
            </a:r>
            <a:r>
              <a:rPr lang="ru-RU" sz="1400" dirty="0" err="1"/>
              <a:t>віднесені</a:t>
            </a:r>
            <a:r>
              <a:rPr lang="ru-RU" sz="1400" dirty="0"/>
              <a:t> до </a:t>
            </a:r>
            <a:r>
              <a:rPr lang="ru-RU" sz="1400" dirty="0" err="1"/>
              <a:t>звітного</a:t>
            </a:r>
            <a:r>
              <a:rPr lang="ru-RU" sz="1400" dirty="0"/>
              <a:t> </a:t>
            </a:r>
            <a:r>
              <a:rPr lang="ru-RU" sz="1400" dirty="0" err="1"/>
              <a:t>періоду</a:t>
            </a:r>
            <a:r>
              <a:rPr lang="ru-RU" sz="1400" dirty="0"/>
              <a:t>, </a:t>
            </a:r>
            <a:r>
              <a:rPr lang="ru-RU" sz="1400" dirty="0" err="1"/>
              <a:t>оскільки</a:t>
            </a:r>
            <a:r>
              <a:rPr lang="ru-RU" sz="1400" dirty="0"/>
              <a:t> вони </a:t>
            </a:r>
            <a:r>
              <a:rPr lang="ru-RU" sz="1400" dirty="0" err="1"/>
              <a:t>зароблені</a:t>
            </a:r>
            <a:r>
              <a:rPr lang="ru-RU" sz="1400" dirty="0"/>
              <a:t> у </a:t>
            </a:r>
            <a:r>
              <a:rPr lang="ru-RU" sz="1400" dirty="0" err="1"/>
              <a:t>звітному</a:t>
            </a:r>
            <a:r>
              <a:rPr lang="ru-RU" sz="1400" dirty="0"/>
              <a:t> </a:t>
            </a:r>
            <a:r>
              <a:rPr lang="ru-RU" sz="1400" dirty="0" err="1"/>
              <a:t>періоді</a:t>
            </a:r>
            <a:r>
              <a:rPr lang="ru-RU" sz="1400" dirty="0"/>
              <a:t> (</a:t>
            </a:r>
            <a:r>
              <a:rPr lang="ru-RU" sz="1400" dirty="0" err="1"/>
              <a:t>році</a:t>
            </a:r>
            <a:r>
              <a:rPr lang="ru-RU" sz="1400" dirty="0"/>
              <a:t>).</a:t>
            </a:r>
          </a:p>
          <a:p>
            <a:pPr marL="0" indent="0">
              <a:buNone/>
            </a:pPr>
            <a:r>
              <a:rPr lang="ru-RU" sz="1400" i="1" dirty="0" smtClean="0"/>
              <a:t>31.12.2010</a:t>
            </a:r>
            <a:r>
              <a:rPr lang="ru-RU" sz="1400" i="1" dirty="0"/>
              <a:t>	</a:t>
            </a:r>
            <a:r>
              <a:rPr lang="ru-RU" sz="1400" i="1" dirty="0" err="1"/>
              <a:t>Нараховані</a:t>
            </a:r>
            <a:r>
              <a:rPr lang="ru-RU" sz="1400" i="1" dirty="0"/>
              <a:t> </a:t>
            </a:r>
            <a:r>
              <a:rPr lang="ru-RU" sz="1400" i="1" dirty="0" err="1"/>
              <a:t>проценти</a:t>
            </a:r>
            <a:r>
              <a:rPr lang="ru-RU" sz="1400" i="1" dirty="0"/>
              <a:t> по </a:t>
            </a:r>
            <a:r>
              <a:rPr lang="ru-RU" sz="1400" i="1" dirty="0" err="1"/>
              <a:t>облігаціях</a:t>
            </a:r>
            <a:r>
              <a:rPr lang="ru-RU" sz="1400" i="1" dirty="0"/>
              <a:t> за друге </a:t>
            </a:r>
            <a:r>
              <a:rPr lang="ru-RU" sz="1400" i="1" dirty="0" err="1"/>
              <a:t>півріччя</a:t>
            </a:r>
            <a:endParaRPr lang="ru-RU" sz="1400" i="1" dirty="0"/>
          </a:p>
          <a:p>
            <a:pPr marL="0" indent="0">
              <a:buNone/>
            </a:pPr>
            <a:r>
              <a:rPr lang="ru-RU" sz="1400" i="1" dirty="0" smtClean="0"/>
              <a:t>            </a:t>
            </a:r>
            <a:r>
              <a:rPr lang="ru-RU" sz="1400" i="1" dirty="0" err="1" smtClean="0"/>
              <a:t>Дт</a:t>
            </a:r>
            <a:r>
              <a:rPr lang="ru-RU" sz="1400" i="1" dirty="0" smtClean="0"/>
              <a:t> </a:t>
            </a:r>
            <a:r>
              <a:rPr lang="ru-RU" sz="1400" i="1" dirty="0"/>
              <a:t>«Доходи по процентах до </a:t>
            </a:r>
            <a:r>
              <a:rPr lang="ru-RU" sz="1400" i="1" dirty="0" err="1"/>
              <a:t>одержання</a:t>
            </a:r>
            <a:r>
              <a:rPr lang="ru-RU" sz="1400" i="1" dirty="0"/>
              <a:t>»	</a:t>
            </a:r>
            <a:r>
              <a:rPr lang="ru-RU" sz="1400" i="1" dirty="0" smtClean="0"/>
              <a:t>       1920,00</a:t>
            </a:r>
            <a:endParaRPr lang="ru-RU" sz="1400" i="1" dirty="0"/>
          </a:p>
          <a:p>
            <a:pPr marL="0" indent="0">
              <a:buNone/>
            </a:pPr>
            <a:r>
              <a:rPr lang="ru-RU" sz="1400" i="1" dirty="0" smtClean="0"/>
              <a:t>            </a:t>
            </a:r>
            <a:r>
              <a:rPr lang="ru-RU" sz="1400" i="1" dirty="0" err="1" smtClean="0"/>
              <a:t>Кт</a:t>
            </a:r>
            <a:r>
              <a:rPr lang="ru-RU" sz="1400" i="1" dirty="0"/>
              <a:t>	«</a:t>
            </a:r>
            <a:r>
              <a:rPr lang="ru-RU" sz="1400" i="1" dirty="0" err="1"/>
              <a:t>Фінансові</a:t>
            </a:r>
            <a:r>
              <a:rPr lang="ru-RU" sz="1400" i="1" dirty="0"/>
              <a:t>	доходи	(Доходи	по процентах</a:t>
            </a:r>
            <a:r>
              <a:rPr lang="ru-RU" sz="1400" i="1" dirty="0" smtClean="0"/>
              <a:t>)» 1920,00</a:t>
            </a:r>
          </a:p>
          <a:p>
            <a:pPr marL="0" indent="0">
              <a:buNone/>
            </a:pPr>
            <a:r>
              <a:rPr lang="ru-RU" sz="1400" i="1" dirty="0"/>
              <a:t> </a:t>
            </a:r>
            <a:r>
              <a:rPr lang="ru-RU" sz="1400" i="1" dirty="0" smtClean="0"/>
              <a:t>           800 </a:t>
            </a:r>
            <a:r>
              <a:rPr lang="ru-RU" sz="1400" i="1" dirty="0"/>
              <a:t>* 40 * 12% * 6 </a:t>
            </a:r>
            <a:r>
              <a:rPr lang="ru-RU" sz="1400" i="1" dirty="0" err="1"/>
              <a:t>міс</a:t>
            </a:r>
            <a:r>
              <a:rPr lang="ru-RU" sz="1400" i="1" dirty="0"/>
              <a:t>. / (100% * 12 </a:t>
            </a:r>
            <a:r>
              <a:rPr lang="ru-RU" sz="1400" i="1" dirty="0" err="1"/>
              <a:t>міс</a:t>
            </a:r>
            <a:r>
              <a:rPr lang="ru-RU" sz="1400" i="1" dirty="0"/>
              <a:t>.)=</a:t>
            </a:r>
          </a:p>
          <a:p>
            <a:pPr marL="0" indent="0">
              <a:buNone/>
            </a:pPr>
            <a:r>
              <a:rPr lang="ru-RU" sz="1400" i="1" dirty="0" smtClean="0"/>
              <a:t>01.01.2011 </a:t>
            </a:r>
            <a:r>
              <a:rPr lang="ru-RU" sz="1400" i="1" dirty="0" err="1"/>
              <a:t>Надійшли</a:t>
            </a:r>
            <a:r>
              <a:rPr lang="ru-RU" sz="1400" i="1" dirty="0"/>
              <a:t> </a:t>
            </a:r>
            <a:r>
              <a:rPr lang="ru-RU" sz="1400" i="1" dirty="0" err="1"/>
              <a:t>грошові</a:t>
            </a:r>
            <a:r>
              <a:rPr lang="ru-RU" sz="1400" i="1" dirty="0"/>
              <a:t> </a:t>
            </a:r>
            <a:r>
              <a:rPr lang="ru-RU" sz="1400" i="1" dirty="0" err="1"/>
              <a:t>кошти</a:t>
            </a:r>
            <a:r>
              <a:rPr lang="ru-RU" sz="1400" i="1" dirty="0"/>
              <a:t> </a:t>
            </a:r>
            <a:r>
              <a:rPr lang="ru-RU" sz="1400" i="1" dirty="0" err="1"/>
              <a:t>від</a:t>
            </a:r>
            <a:r>
              <a:rPr lang="ru-RU" sz="1400" i="1" dirty="0"/>
              <a:t> </a:t>
            </a:r>
            <a:r>
              <a:rPr lang="ru-RU" sz="1400" i="1" dirty="0" err="1"/>
              <a:t>корпорації</a:t>
            </a:r>
            <a:r>
              <a:rPr lang="ru-RU" sz="1400" i="1" dirty="0"/>
              <a:t> «С»</a:t>
            </a:r>
          </a:p>
          <a:p>
            <a:pPr marL="0" indent="0">
              <a:buNone/>
            </a:pPr>
            <a:r>
              <a:rPr lang="ru-RU" sz="1400" i="1" dirty="0" smtClean="0"/>
              <a:t>            </a:t>
            </a:r>
            <a:r>
              <a:rPr lang="ru-RU" sz="1400" i="1" dirty="0" err="1" smtClean="0"/>
              <a:t>Дт</a:t>
            </a:r>
            <a:r>
              <a:rPr lang="ru-RU" sz="1400" i="1" dirty="0" smtClean="0"/>
              <a:t> </a:t>
            </a:r>
            <a:r>
              <a:rPr lang="ru-RU" sz="1400" i="1" dirty="0"/>
              <a:t>«</a:t>
            </a:r>
            <a:r>
              <a:rPr lang="ru-RU" sz="1400" i="1" dirty="0" err="1"/>
              <a:t>Грошові</a:t>
            </a:r>
            <a:r>
              <a:rPr lang="ru-RU" sz="1400" i="1" dirty="0"/>
              <a:t> </a:t>
            </a:r>
            <a:r>
              <a:rPr lang="ru-RU" sz="1400" i="1" dirty="0" err="1"/>
              <a:t>кошти</a:t>
            </a:r>
            <a:r>
              <a:rPr lang="ru-RU" sz="1400" i="1" dirty="0"/>
              <a:t>»	</a:t>
            </a:r>
            <a:r>
              <a:rPr lang="ru-RU" sz="1400" i="1" dirty="0" smtClean="0"/>
              <a:t>                                         1920,00 </a:t>
            </a:r>
          </a:p>
          <a:p>
            <a:pPr marL="0" indent="0">
              <a:buNone/>
            </a:pPr>
            <a:r>
              <a:rPr lang="ru-RU" sz="1400" i="1" dirty="0"/>
              <a:t> </a:t>
            </a:r>
            <a:r>
              <a:rPr lang="ru-RU" sz="1400" i="1" dirty="0" smtClean="0"/>
              <a:t>           </a:t>
            </a:r>
            <a:r>
              <a:rPr lang="ru-RU" sz="1400" i="1" dirty="0" err="1" smtClean="0"/>
              <a:t>Кт</a:t>
            </a:r>
            <a:r>
              <a:rPr lang="ru-RU" sz="1400" i="1" dirty="0" smtClean="0"/>
              <a:t> </a:t>
            </a:r>
            <a:r>
              <a:rPr lang="ru-RU" sz="1400" i="1" dirty="0"/>
              <a:t>«Доходи по процентах до </a:t>
            </a:r>
            <a:r>
              <a:rPr lang="ru-RU" sz="1400" i="1" dirty="0" err="1"/>
              <a:t>одержання</a:t>
            </a:r>
            <a:r>
              <a:rPr lang="ru-RU" sz="1400" i="1" dirty="0"/>
              <a:t>»	1920,00</a:t>
            </a:r>
          </a:p>
        </p:txBody>
      </p:sp>
    </p:spTree>
    <p:extLst>
      <p:ext uri="{BB962C8B-B14F-4D97-AF65-F5344CB8AC3E}">
        <p14:creationId xmlns:p14="http://schemas.microsoft.com/office/powerpoint/2010/main" val="3441000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251520" y="332656"/>
            <a:ext cx="8784976" cy="5760640"/>
          </a:xfrm>
          <a:solidFill>
            <a:schemeClr val="bg1">
              <a:lumMod val="85000"/>
            </a:schemeClr>
          </a:solidFill>
        </p:spPr>
        <p:txBody>
          <a:bodyPr>
            <a:noAutofit/>
          </a:bodyPr>
          <a:lstStyle/>
          <a:p>
            <a:pPr marL="0" indent="0" algn="just">
              <a:buNone/>
            </a:pPr>
            <a:r>
              <a:rPr lang="ru-RU" sz="1400" b="1" i="1" dirty="0"/>
              <a:t>Приклад. </a:t>
            </a:r>
            <a:r>
              <a:rPr lang="ru-RU" sz="1400" dirty="0" err="1"/>
              <a:t>Припустимо</a:t>
            </a:r>
            <a:r>
              <a:rPr lang="ru-RU" sz="1400" dirty="0"/>
              <a:t>, </a:t>
            </a:r>
            <a:r>
              <a:rPr lang="ru-RU" sz="1400" dirty="0" err="1"/>
              <a:t>що</a:t>
            </a:r>
            <a:r>
              <a:rPr lang="ru-RU" sz="1400" dirty="0"/>
              <a:t> </a:t>
            </a:r>
            <a:r>
              <a:rPr lang="ru-RU" sz="1400" dirty="0" err="1"/>
              <a:t>корпорація</a:t>
            </a:r>
            <a:r>
              <a:rPr lang="ru-RU" sz="1400" dirty="0"/>
              <a:t> «А» </a:t>
            </a:r>
            <a:r>
              <a:rPr lang="ru-RU" sz="1400" dirty="0" err="1"/>
              <a:t>реалізувала</a:t>
            </a:r>
            <a:r>
              <a:rPr lang="ru-RU" sz="1400" dirty="0"/>
              <a:t> 01.06.2010 р. </a:t>
            </a:r>
            <a:r>
              <a:rPr lang="ru-RU" sz="1400" dirty="0" err="1"/>
              <a:t>всі</a:t>
            </a:r>
            <a:r>
              <a:rPr lang="ru-RU" sz="1400" dirty="0"/>
              <a:t> </a:t>
            </a:r>
            <a:r>
              <a:rPr lang="ru-RU" sz="1400" dirty="0" err="1"/>
              <a:t>куплені</a:t>
            </a:r>
            <a:r>
              <a:rPr lang="ru-RU" sz="1400" dirty="0"/>
              <a:t> 01.01.2010 р. </a:t>
            </a:r>
            <a:r>
              <a:rPr lang="ru-RU" sz="1400" dirty="0" err="1"/>
              <a:t>облігації</a:t>
            </a:r>
            <a:r>
              <a:rPr lang="ru-RU" sz="1400" dirty="0"/>
              <a:t> </a:t>
            </a:r>
            <a:r>
              <a:rPr lang="ru-RU" sz="1400" dirty="0" err="1"/>
              <a:t>корпорації</a:t>
            </a:r>
            <a:r>
              <a:rPr lang="ru-RU" sz="1400" dirty="0"/>
              <a:t> «С» за </a:t>
            </a:r>
            <a:r>
              <a:rPr lang="ru-RU" sz="1400" dirty="0" err="1"/>
              <a:t>ціною</a:t>
            </a:r>
            <a:r>
              <a:rPr lang="ru-RU" sz="1400" dirty="0"/>
              <a:t>, </a:t>
            </a:r>
            <a:r>
              <a:rPr lang="ru-RU" sz="1400" dirty="0" err="1"/>
              <a:t>що</a:t>
            </a:r>
            <a:r>
              <a:rPr lang="ru-RU" sz="1400" dirty="0"/>
              <a:t> </a:t>
            </a:r>
            <a:r>
              <a:rPr lang="ru-RU" sz="1400" dirty="0" err="1"/>
              <a:t>склалася</a:t>
            </a:r>
            <a:r>
              <a:rPr lang="ru-RU" sz="1400" dirty="0"/>
              <a:t> на фондовому ринку </a:t>
            </a:r>
            <a:r>
              <a:rPr lang="ru-RU" sz="1400" dirty="0" err="1"/>
              <a:t>цінних</a:t>
            </a:r>
            <a:r>
              <a:rPr lang="ru-RU" sz="1400" dirty="0"/>
              <a:t> </a:t>
            </a:r>
            <a:r>
              <a:rPr lang="ru-RU" sz="1400" dirty="0" err="1"/>
              <a:t>паперів</a:t>
            </a:r>
            <a:r>
              <a:rPr lang="ru-RU" sz="1400" dirty="0"/>
              <a:t>, – $ 35000. В </a:t>
            </a:r>
            <a:r>
              <a:rPr lang="ru-RU" sz="1400" dirty="0" err="1"/>
              <a:t>обліку</a:t>
            </a:r>
            <a:r>
              <a:rPr lang="ru-RU" sz="1400" dirty="0"/>
              <a:t> </a:t>
            </a:r>
            <a:r>
              <a:rPr lang="ru-RU" sz="1400" dirty="0" err="1"/>
              <a:t>необхідно</a:t>
            </a:r>
            <a:r>
              <a:rPr lang="ru-RU" sz="1400" dirty="0"/>
              <a:t> </a:t>
            </a:r>
            <a:r>
              <a:rPr lang="ru-RU" sz="1400" dirty="0" err="1"/>
              <a:t>відобразити</a:t>
            </a:r>
            <a:r>
              <a:rPr lang="ru-RU" sz="1400" dirty="0"/>
              <a:t> не </a:t>
            </a:r>
            <a:r>
              <a:rPr lang="ru-RU" sz="1400" dirty="0" err="1"/>
              <a:t>лише</a:t>
            </a:r>
            <a:r>
              <a:rPr lang="ru-RU" sz="1400" dirty="0"/>
              <a:t> </a:t>
            </a:r>
            <a:r>
              <a:rPr lang="ru-RU" sz="1400" dirty="0" err="1"/>
              <a:t>ціну</a:t>
            </a:r>
            <a:r>
              <a:rPr lang="ru-RU" sz="1400" dirty="0"/>
              <a:t> </a:t>
            </a:r>
            <a:r>
              <a:rPr lang="ru-RU" sz="1400" dirty="0" err="1"/>
              <a:t>реалізації</a:t>
            </a:r>
            <a:r>
              <a:rPr lang="ru-RU" sz="1400" dirty="0"/>
              <a:t>, але й доходи по процентах з </a:t>
            </a:r>
            <a:r>
              <a:rPr lang="ru-RU" sz="1400" dirty="0" err="1"/>
              <a:t>останньої</a:t>
            </a:r>
            <a:r>
              <a:rPr lang="ru-RU" sz="1400" dirty="0"/>
              <a:t> </a:t>
            </a:r>
            <a:r>
              <a:rPr lang="ru-RU" sz="1400" dirty="0" err="1"/>
              <a:t>дати</a:t>
            </a:r>
            <a:r>
              <a:rPr lang="ru-RU" sz="1400" dirty="0"/>
              <a:t> </a:t>
            </a:r>
            <a:r>
              <a:rPr lang="ru-RU" sz="1400" dirty="0" err="1"/>
              <a:t>їх</a:t>
            </a:r>
            <a:r>
              <a:rPr lang="ru-RU" sz="1400" dirty="0"/>
              <a:t> </a:t>
            </a:r>
            <a:r>
              <a:rPr lang="ru-RU" sz="1400" dirty="0" err="1"/>
              <a:t>одержання</a:t>
            </a:r>
            <a:r>
              <a:rPr lang="ru-RU" sz="1400" dirty="0"/>
              <a:t> до </a:t>
            </a:r>
            <a:r>
              <a:rPr lang="ru-RU" sz="1400" dirty="0" err="1"/>
              <a:t>дати</a:t>
            </a:r>
            <a:r>
              <a:rPr lang="ru-RU" sz="1400" dirty="0"/>
              <a:t> </a:t>
            </a:r>
            <a:r>
              <a:rPr lang="ru-RU" sz="1400" dirty="0" err="1"/>
              <a:t>реалізації</a:t>
            </a:r>
            <a:r>
              <a:rPr lang="ru-RU" sz="1400" dirty="0"/>
              <a:t>. У </a:t>
            </a:r>
            <a:r>
              <a:rPr lang="ru-RU" sz="1400" dirty="0" err="1"/>
              <a:t>даному</a:t>
            </a:r>
            <a:r>
              <a:rPr lang="ru-RU" sz="1400" dirty="0"/>
              <a:t> </a:t>
            </a:r>
            <a:r>
              <a:rPr lang="ru-RU" sz="1400" dirty="0" err="1"/>
              <a:t>прикладі</a:t>
            </a:r>
            <a:r>
              <a:rPr lang="ru-RU" sz="1400" dirty="0"/>
              <a:t> </a:t>
            </a:r>
            <a:r>
              <a:rPr lang="ru-RU" sz="1400" dirty="0" err="1"/>
              <a:t>дохід</a:t>
            </a:r>
            <a:r>
              <a:rPr lang="ru-RU" sz="1400" dirty="0"/>
              <a:t> по процентах за </a:t>
            </a:r>
            <a:r>
              <a:rPr lang="ru-RU" sz="1400" dirty="0" err="1"/>
              <a:t>п’ять</a:t>
            </a:r>
            <a:r>
              <a:rPr lang="ru-RU" sz="1400" dirty="0"/>
              <a:t> </a:t>
            </a:r>
            <a:r>
              <a:rPr lang="ru-RU" sz="1400" dirty="0" err="1"/>
              <a:t>місяців</a:t>
            </a:r>
            <a:r>
              <a:rPr lang="ru-RU" sz="1400" dirty="0"/>
              <a:t> </a:t>
            </a:r>
            <a:r>
              <a:rPr lang="ru-RU" sz="1400" dirty="0" err="1"/>
              <a:t>становитиме</a:t>
            </a:r>
            <a:r>
              <a:rPr lang="ru-RU" sz="1400" dirty="0" smtClean="0"/>
              <a:t>:</a:t>
            </a:r>
          </a:p>
          <a:p>
            <a:pPr marL="0" indent="0" algn="just">
              <a:buNone/>
            </a:pPr>
            <a:endParaRPr lang="ru-RU" sz="1400" dirty="0"/>
          </a:p>
          <a:p>
            <a:pPr marL="0" indent="0" algn="just">
              <a:buNone/>
            </a:pPr>
            <a:r>
              <a:rPr lang="ru-RU" sz="1400" i="1" dirty="0" smtClean="0"/>
              <a:t>            800 </a:t>
            </a:r>
            <a:r>
              <a:rPr lang="ru-RU" sz="1400" i="1" dirty="0"/>
              <a:t>* 40 * 12% * 5 </a:t>
            </a:r>
            <a:r>
              <a:rPr lang="ru-RU" sz="1400" i="1" dirty="0" err="1"/>
              <a:t>міс</a:t>
            </a:r>
            <a:r>
              <a:rPr lang="ru-RU" sz="1400" i="1" dirty="0"/>
              <a:t>. / (100% * 12 </a:t>
            </a:r>
            <a:r>
              <a:rPr lang="ru-RU" sz="1400" i="1" dirty="0" err="1"/>
              <a:t>міс</a:t>
            </a:r>
            <a:r>
              <a:rPr lang="ru-RU" sz="1400" i="1" dirty="0"/>
              <a:t>.)= 1600,00 дол.</a:t>
            </a:r>
          </a:p>
          <a:p>
            <a:pPr marL="0" indent="0" algn="just">
              <a:buNone/>
            </a:pPr>
            <a:endParaRPr lang="ru-RU" sz="1400" dirty="0" smtClean="0"/>
          </a:p>
          <a:p>
            <a:pPr marL="0" indent="0" algn="just">
              <a:buNone/>
            </a:pPr>
            <a:r>
              <a:rPr lang="ru-RU" sz="1400" dirty="0" smtClean="0"/>
              <a:t>       </a:t>
            </a:r>
            <a:r>
              <a:rPr lang="ru-RU" sz="1400" dirty="0" err="1" smtClean="0"/>
              <a:t>Зазначені</a:t>
            </a:r>
            <a:r>
              <a:rPr lang="ru-RU" sz="1400" dirty="0" smtClean="0"/>
              <a:t> </a:t>
            </a:r>
            <a:r>
              <a:rPr lang="ru-RU" sz="1400" dirty="0"/>
              <a:t>доходи по процентах </a:t>
            </a:r>
            <a:r>
              <a:rPr lang="ru-RU" sz="1400" dirty="0" err="1"/>
              <a:t>одержить</a:t>
            </a:r>
            <a:r>
              <a:rPr lang="ru-RU" sz="1400" dirty="0"/>
              <a:t> </a:t>
            </a:r>
            <a:r>
              <a:rPr lang="ru-RU" sz="1400" dirty="0" err="1"/>
              <a:t>покупець</a:t>
            </a:r>
            <a:r>
              <a:rPr lang="ru-RU" sz="1400" dirty="0"/>
              <a:t> 7.07.2010р., тому </a:t>
            </a:r>
            <a:r>
              <a:rPr lang="ru-RU" sz="1400" dirty="0" err="1"/>
              <a:t>він</a:t>
            </a:r>
            <a:r>
              <a:rPr lang="ru-RU" sz="1400" dirty="0"/>
              <a:t> </a:t>
            </a:r>
            <a:r>
              <a:rPr lang="ru-RU" sz="1400" dirty="0" err="1"/>
              <a:t>оплачує</a:t>
            </a:r>
            <a:r>
              <a:rPr lang="ru-RU" sz="1400" dirty="0"/>
              <a:t> </a:t>
            </a:r>
            <a:r>
              <a:rPr lang="ru-RU" sz="1400" dirty="0" err="1"/>
              <a:t>розраховану</a:t>
            </a:r>
            <a:r>
              <a:rPr lang="ru-RU" sz="1400" dirty="0"/>
              <a:t> суму </a:t>
            </a:r>
            <a:r>
              <a:rPr lang="ru-RU" sz="1400" dirty="0" err="1"/>
              <a:t>продавцеві</a:t>
            </a:r>
            <a:r>
              <a:rPr lang="ru-RU" sz="1400" dirty="0"/>
              <a:t> </a:t>
            </a:r>
            <a:r>
              <a:rPr lang="ru-RU" sz="1400" dirty="0" err="1"/>
              <a:t>зверх</a:t>
            </a:r>
            <a:r>
              <a:rPr lang="ru-RU" sz="1400" dirty="0"/>
              <a:t> </a:t>
            </a:r>
            <a:r>
              <a:rPr lang="ru-RU" sz="1400" dirty="0" err="1"/>
              <a:t>ціни</a:t>
            </a:r>
            <a:r>
              <a:rPr lang="ru-RU" sz="1400" dirty="0"/>
              <a:t> </a:t>
            </a:r>
            <a:r>
              <a:rPr lang="ru-RU" sz="1400" dirty="0" err="1"/>
              <a:t>реалізації</a:t>
            </a:r>
            <a:r>
              <a:rPr lang="ru-RU" sz="1400" dirty="0"/>
              <a:t>.</a:t>
            </a:r>
          </a:p>
          <a:p>
            <a:pPr algn="just"/>
            <a:endParaRPr lang="ru-RU" sz="1400" b="1" i="1" dirty="0"/>
          </a:p>
          <a:p>
            <a:pPr marL="0" indent="0" algn="just">
              <a:buNone/>
            </a:pPr>
            <a:r>
              <a:rPr lang="ru-RU" sz="1400" i="1" dirty="0"/>
              <a:t>01.06.2010 </a:t>
            </a:r>
            <a:r>
              <a:rPr lang="ru-RU" sz="1400" i="1" dirty="0" err="1"/>
              <a:t>Реалізовані</a:t>
            </a:r>
            <a:r>
              <a:rPr lang="ru-RU" sz="1400" i="1" dirty="0"/>
              <a:t> </a:t>
            </a:r>
            <a:r>
              <a:rPr lang="ru-RU" sz="1400" i="1" dirty="0" err="1"/>
              <a:t>облігації</a:t>
            </a:r>
            <a:r>
              <a:rPr lang="ru-RU" sz="1400" i="1" dirty="0"/>
              <a:t> і </a:t>
            </a:r>
            <a:r>
              <a:rPr lang="ru-RU" sz="1400" i="1" dirty="0" err="1"/>
              <a:t>одержані</a:t>
            </a:r>
            <a:r>
              <a:rPr lang="ru-RU" sz="1400" i="1" dirty="0"/>
              <a:t> </a:t>
            </a:r>
            <a:r>
              <a:rPr lang="ru-RU" sz="1400" i="1" dirty="0" err="1"/>
              <a:t>грошові</a:t>
            </a:r>
            <a:r>
              <a:rPr lang="ru-RU" sz="1400" i="1" dirty="0"/>
              <a:t> </a:t>
            </a:r>
            <a:r>
              <a:rPr lang="ru-RU" sz="1400" i="1" dirty="0" err="1"/>
              <a:t>кошти</a:t>
            </a:r>
            <a:r>
              <a:rPr lang="ru-RU" sz="1400" i="1" dirty="0"/>
              <a:t> за </a:t>
            </a:r>
            <a:r>
              <a:rPr lang="ru-RU" sz="1400" i="1" dirty="0" smtClean="0"/>
              <a:t>них</a:t>
            </a:r>
          </a:p>
          <a:p>
            <a:pPr marL="0" indent="0" algn="just">
              <a:buNone/>
            </a:pPr>
            <a:r>
              <a:rPr lang="ru-RU" sz="1400" i="1" dirty="0" smtClean="0"/>
              <a:t>     </a:t>
            </a:r>
            <a:r>
              <a:rPr lang="ru-RU" sz="1400" i="1" dirty="0" err="1" smtClean="0"/>
              <a:t>Дт</a:t>
            </a:r>
            <a:r>
              <a:rPr lang="ru-RU" sz="1400" i="1" dirty="0" smtClean="0"/>
              <a:t> </a:t>
            </a:r>
            <a:r>
              <a:rPr lang="ru-RU" sz="1400" i="1" dirty="0"/>
              <a:t>«</a:t>
            </a:r>
            <a:r>
              <a:rPr lang="ru-RU" sz="1400" i="1" dirty="0" err="1"/>
              <a:t>Грошові</a:t>
            </a:r>
            <a:r>
              <a:rPr lang="ru-RU" sz="1400" i="1" dirty="0"/>
              <a:t> </a:t>
            </a:r>
            <a:r>
              <a:rPr lang="ru-RU" sz="1400" i="1" dirty="0" err="1"/>
              <a:t>кошти</a:t>
            </a:r>
            <a:r>
              <a:rPr lang="ru-RU" sz="1400" i="1" dirty="0"/>
              <a:t>»	</a:t>
            </a:r>
            <a:r>
              <a:rPr lang="ru-RU" sz="1400" i="1" dirty="0" smtClean="0"/>
              <a:t>                               36600,00</a:t>
            </a:r>
          </a:p>
          <a:p>
            <a:pPr marL="0" indent="0" algn="just">
              <a:buNone/>
            </a:pPr>
            <a:r>
              <a:rPr lang="ru-RU" sz="1400" i="1" dirty="0"/>
              <a:t> </a:t>
            </a:r>
            <a:r>
              <a:rPr lang="ru-RU" sz="1400" i="1" dirty="0" smtClean="0"/>
              <a:t>    </a:t>
            </a:r>
            <a:r>
              <a:rPr lang="ru-RU" sz="1400" i="1" dirty="0" err="1" smtClean="0"/>
              <a:t>Кт</a:t>
            </a:r>
            <a:r>
              <a:rPr lang="ru-RU" sz="1400" i="1" dirty="0" smtClean="0"/>
              <a:t> </a:t>
            </a:r>
            <a:r>
              <a:rPr lang="ru-RU" sz="1400" i="1" dirty="0"/>
              <a:t>«</a:t>
            </a:r>
            <a:r>
              <a:rPr lang="ru-RU" sz="1400" i="1" dirty="0" err="1"/>
              <a:t>Поточні</a:t>
            </a:r>
            <a:r>
              <a:rPr lang="ru-RU" sz="1400" i="1" dirty="0"/>
              <a:t> </a:t>
            </a:r>
            <a:r>
              <a:rPr lang="ru-RU" sz="1400" i="1" dirty="0" err="1"/>
              <a:t>фінансові</a:t>
            </a:r>
            <a:r>
              <a:rPr lang="ru-RU" sz="1400" i="1" dirty="0"/>
              <a:t> </a:t>
            </a:r>
            <a:r>
              <a:rPr lang="ru-RU" sz="1400" i="1" dirty="0" err="1"/>
              <a:t>інвестиції</a:t>
            </a:r>
            <a:r>
              <a:rPr lang="ru-RU" sz="1400" i="1" dirty="0"/>
              <a:t> (</a:t>
            </a:r>
            <a:r>
              <a:rPr lang="ru-RU" sz="1400" i="1" dirty="0" err="1"/>
              <a:t>Облігації</a:t>
            </a:r>
            <a:r>
              <a:rPr lang="ru-RU" sz="1400" i="1" dirty="0" smtClean="0"/>
              <a:t>)»      32500,00</a:t>
            </a:r>
            <a:endParaRPr lang="ru-RU" sz="1400" i="1" dirty="0"/>
          </a:p>
          <a:p>
            <a:pPr marL="0" indent="0" algn="just">
              <a:buNone/>
            </a:pPr>
            <a:r>
              <a:rPr lang="ru-RU" sz="1400" i="1" dirty="0" smtClean="0"/>
              <a:t>     </a:t>
            </a:r>
            <a:r>
              <a:rPr lang="ru-RU" sz="1400" i="1" dirty="0" err="1" smtClean="0"/>
              <a:t>Кт</a:t>
            </a:r>
            <a:r>
              <a:rPr lang="ru-RU" sz="1400" i="1" dirty="0" smtClean="0"/>
              <a:t> </a:t>
            </a:r>
            <a:r>
              <a:rPr lang="ru-RU" sz="1400" i="1" dirty="0"/>
              <a:t>«</a:t>
            </a:r>
            <a:r>
              <a:rPr lang="ru-RU" sz="1400" i="1" dirty="0" err="1"/>
              <a:t>Фінансові</a:t>
            </a:r>
            <a:r>
              <a:rPr lang="ru-RU" sz="1400" i="1" dirty="0"/>
              <a:t> доходи (Доходи по процентах</a:t>
            </a:r>
            <a:r>
              <a:rPr lang="ru-RU" sz="1400" i="1" dirty="0" smtClean="0"/>
              <a:t>)»        1600,00</a:t>
            </a:r>
            <a:endParaRPr lang="ru-RU" sz="1400" i="1" dirty="0"/>
          </a:p>
          <a:p>
            <a:pPr marL="0" indent="0" algn="just">
              <a:buNone/>
            </a:pPr>
            <a:r>
              <a:rPr lang="ru-RU" sz="1400" i="1" dirty="0"/>
              <a:t> </a:t>
            </a:r>
            <a:r>
              <a:rPr lang="ru-RU" sz="1400" i="1" dirty="0" smtClean="0"/>
              <a:t>     </a:t>
            </a:r>
            <a:r>
              <a:rPr lang="ru-RU" sz="1400" i="1" dirty="0" err="1" smtClean="0"/>
              <a:t>Кт</a:t>
            </a:r>
            <a:r>
              <a:rPr lang="ru-RU" sz="1400" i="1" dirty="0" smtClean="0"/>
              <a:t> </a:t>
            </a:r>
            <a:r>
              <a:rPr lang="ru-RU" sz="1400" i="1" dirty="0"/>
              <a:t>«</a:t>
            </a:r>
            <a:r>
              <a:rPr lang="ru-RU" sz="1400" i="1" dirty="0" err="1"/>
              <a:t>Прибутки</a:t>
            </a:r>
            <a:r>
              <a:rPr lang="ru-RU" sz="1400" i="1" dirty="0"/>
              <a:t> </a:t>
            </a:r>
            <a:r>
              <a:rPr lang="ru-RU" sz="1400" i="1" dirty="0" err="1"/>
              <a:t>від</a:t>
            </a:r>
            <a:r>
              <a:rPr lang="ru-RU" sz="1400" i="1" dirty="0"/>
              <a:t> </a:t>
            </a:r>
            <a:r>
              <a:rPr lang="ru-RU" sz="1400" i="1" dirty="0" err="1"/>
              <a:t>реалізації</a:t>
            </a:r>
            <a:r>
              <a:rPr lang="ru-RU" sz="1400" i="1" dirty="0"/>
              <a:t> </a:t>
            </a:r>
            <a:r>
              <a:rPr lang="ru-RU" sz="1400" i="1" dirty="0" err="1"/>
              <a:t>облігацій</a:t>
            </a:r>
            <a:r>
              <a:rPr lang="ru-RU" sz="1400" i="1" dirty="0"/>
              <a:t>»	</a:t>
            </a:r>
            <a:r>
              <a:rPr lang="ru-RU" sz="1400" i="1" dirty="0" smtClean="0"/>
              <a:t>          2500,00</a:t>
            </a:r>
            <a:endParaRPr lang="ru-RU" sz="1400" i="1" dirty="0"/>
          </a:p>
          <a:p>
            <a:pPr algn="just"/>
            <a:endParaRPr lang="ru-RU" sz="1400" i="1" dirty="0"/>
          </a:p>
          <a:p>
            <a:pPr marL="0" indent="0" algn="just">
              <a:buNone/>
            </a:pPr>
            <a:r>
              <a:rPr lang="ru-RU" sz="1400" i="1" dirty="0" smtClean="0"/>
              <a:t>    </a:t>
            </a:r>
            <a:r>
              <a:rPr lang="ru-RU" sz="1400" b="1" i="1" dirty="0" smtClean="0"/>
              <a:t>    </a:t>
            </a:r>
            <a:r>
              <a:rPr lang="ru-RU" sz="1400" b="1" i="1" dirty="0" err="1" smtClean="0"/>
              <a:t>Відображення</a:t>
            </a:r>
            <a:r>
              <a:rPr lang="ru-RU" sz="1400" b="1" i="1" dirty="0" smtClean="0"/>
              <a:t> </a:t>
            </a:r>
            <a:r>
              <a:rPr lang="ru-RU" sz="1400" b="1" i="1" dirty="0" err="1"/>
              <a:t>поточних</a:t>
            </a:r>
            <a:r>
              <a:rPr lang="ru-RU" sz="1400" b="1" i="1" dirty="0"/>
              <a:t> </a:t>
            </a:r>
            <a:r>
              <a:rPr lang="ru-RU" sz="1400" b="1" i="1" dirty="0" err="1"/>
              <a:t>фінансових</a:t>
            </a:r>
            <a:r>
              <a:rPr lang="ru-RU" sz="1400" b="1" i="1" dirty="0"/>
              <a:t> </a:t>
            </a:r>
            <a:r>
              <a:rPr lang="ru-RU" sz="1400" b="1" i="1" dirty="0" err="1"/>
              <a:t>інвестицій</a:t>
            </a:r>
            <a:r>
              <a:rPr lang="ru-RU" sz="1400" b="1" i="1" dirty="0"/>
              <a:t> в </a:t>
            </a:r>
            <a:r>
              <a:rPr lang="ru-RU" sz="1400" b="1" i="1" dirty="0" err="1"/>
              <a:t>балансі</a:t>
            </a:r>
            <a:r>
              <a:rPr lang="ru-RU" sz="1400" b="1" i="1" dirty="0"/>
              <a:t> </a:t>
            </a:r>
            <a:r>
              <a:rPr lang="ru-RU" sz="1400" b="1" i="1" dirty="0" err="1" smtClean="0"/>
              <a:t>підприємства</a:t>
            </a:r>
            <a:endParaRPr lang="ru-RU" sz="1400" b="1" i="1" dirty="0" smtClean="0"/>
          </a:p>
          <a:p>
            <a:pPr marL="0" indent="0" algn="just">
              <a:buNone/>
            </a:pPr>
            <a:endParaRPr lang="ru-RU" sz="1100" b="1" i="1" dirty="0"/>
          </a:p>
          <a:p>
            <a:pPr marL="0" indent="0" algn="just">
              <a:buNone/>
            </a:pPr>
            <a:r>
              <a:rPr lang="ru-RU" sz="1400" dirty="0" smtClean="0"/>
              <a:t>        </a:t>
            </a:r>
            <a:r>
              <a:rPr lang="ru-RU" sz="1400" dirty="0" err="1" smtClean="0"/>
              <a:t>Короткострокові</a:t>
            </a:r>
            <a:r>
              <a:rPr lang="ru-RU" sz="1400" dirty="0" smtClean="0"/>
              <a:t> </a:t>
            </a:r>
            <a:r>
              <a:rPr lang="ru-RU" sz="1400" dirty="0" err="1"/>
              <a:t>цінні</a:t>
            </a:r>
            <a:r>
              <a:rPr lang="ru-RU" sz="1400" dirty="0"/>
              <a:t> </a:t>
            </a:r>
            <a:r>
              <a:rPr lang="ru-RU" sz="1400" dirty="0" err="1"/>
              <a:t>папери</a:t>
            </a:r>
            <a:r>
              <a:rPr lang="ru-RU" sz="1400" dirty="0"/>
              <a:t>, </a:t>
            </a:r>
            <a:r>
              <a:rPr lang="ru-RU" sz="1400" dirty="0" err="1"/>
              <a:t>придбані</a:t>
            </a:r>
            <a:r>
              <a:rPr lang="ru-RU" sz="1400" dirty="0"/>
              <a:t> </a:t>
            </a:r>
            <a:r>
              <a:rPr lang="ru-RU" sz="1400" dirty="0" err="1"/>
              <a:t>компанією</a:t>
            </a:r>
            <a:r>
              <a:rPr lang="ru-RU" sz="1400" dirty="0"/>
              <a:t>, </a:t>
            </a:r>
            <a:r>
              <a:rPr lang="ru-RU" sz="1400" dirty="0" err="1"/>
              <a:t>спочатку</a:t>
            </a:r>
            <a:r>
              <a:rPr lang="ru-RU" sz="1400" dirty="0"/>
              <a:t> </a:t>
            </a:r>
            <a:r>
              <a:rPr lang="ru-RU" sz="1400" dirty="0" err="1"/>
              <a:t>оцінюються</a:t>
            </a:r>
            <a:r>
              <a:rPr lang="ru-RU" sz="1400" dirty="0"/>
              <a:t> за </a:t>
            </a:r>
            <a:r>
              <a:rPr lang="ru-RU" sz="1400" dirty="0" err="1"/>
              <a:t>собівартістю</a:t>
            </a:r>
            <a:r>
              <a:rPr lang="ru-RU" sz="1400" dirty="0"/>
              <a:t> </a:t>
            </a:r>
            <a:r>
              <a:rPr lang="ru-RU" sz="1400" dirty="0" err="1"/>
              <a:t>придбання</a:t>
            </a:r>
            <a:r>
              <a:rPr lang="ru-RU" sz="1400" dirty="0"/>
              <a:t>. </a:t>
            </a:r>
            <a:r>
              <a:rPr lang="ru-RU" sz="1400" dirty="0" err="1"/>
              <a:t>Облігації</a:t>
            </a:r>
            <a:r>
              <a:rPr lang="ru-RU" sz="1400" dirty="0"/>
              <a:t>, як </a:t>
            </a:r>
            <a:r>
              <a:rPr lang="ru-RU" sz="1400" dirty="0" err="1"/>
              <a:t>боргові</a:t>
            </a:r>
            <a:r>
              <a:rPr lang="ru-RU" sz="1400" dirty="0"/>
              <a:t> </a:t>
            </a:r>
            <a:r>
              <a:rPr lang="ru-RU" sz="1400" dirty="0" err="1"/>
              <a:t>цінні</a:t>
            </a:r>
            <a:r>
              <a:rPr lang="ru-RU" sz="1400" dirty="0"/>
              <a:t> </a:t>
            </a:r>
            <a:r>
              <a:rPr lang="ru-RU" sz="1400" dirty="0" err="1"/>
              <a:t>папери</a:t>
            </a:r>
            <a:r>
              <a:rPr lang="ru-RU" sz="1400" dirty="0"/>
              <a:t>, і в </a:t>
            </a:r>
            <a:r>
              <a:rPr lang="ru-RU" sz="1400" dirty="0" err="1"/>
              <a:t>подальшому</a:t>
            </a:r>
            <a:r>
              <a:rPr lang="ru-RU" sz="1400" dirty="0"/>
              <a:t> </a:t>
            </a:r>
            <a:r>
              <a:rPr lang="ru-RU" sz="1400" dirty="0" err="1"/>
              <a:t>відображаються</a:t>
            </a:r>
            <a:r>
              <a:rPr lang="ru-RU" sz="1400" dirty="0"/>
              <a:t> у </a:t>
            </a:r>
            <a:r>
              <a:rPr lang="ru-RU" sz="1400" dirty="0" err="1"/>
              <a:t>фінансовій</a:t>
            </a:r>
            <a:r>
              <a:rPr lang="ru-RU" sz="1400" dirty="0"/>
              <a:t> </a:t>
            </a:r>
            <a:r>
              <a:rPr lang="ru-RU" sz="1400" dirty="0" err="1"/>
              <a:t>звітності</a:t>
            </a:r>
            <a:r>
              <a:rPr lang="ru-RU" sz="1400" dirty="0"/>
              <a:t> за </a:t>
            </a:r>
            <a:r>
              <a:rPr lang="ru-RU" sz="1400" dirty="0" err="1"/>
              <a:t>їх</a:t>
            </a:r>
            <a:r>
              <a:rPr lang="ru-RU" sz="1400" dirty="0"/>
              <a:t> фактичною </a:t>
            </a:r>
            <a:r>
              <a:rPr lang="ru-RU" sz="1400" dirty="0" err="1"/>
              <a:t>первісною</a:t>
            </a:r>
            <a:r>
              <a:rPr lang="ru-RU" sz="1400" dirty="0"/>
              <a:t> </a:t>
            </a:r>
            <a:r>
              <a:rPr lang="ru-RU" sz="1400" dirty="0" err="1"/>
              <a:t>вартістю</a:t>
            </a:r>
            <a:r>
              <a:rPr lang="ru-RU" sz="1400" dirty="0"/>
              <a:t>. </a:t>
            </a:r>
            <a:r>
              <a:rPr lang="ru-RU" sz="1400" dirty="0" err="1"/>
              <a:t>Проте</a:t>
            </a:r>
            <a:r>
              <a:rPr lang="ru-RU" sz="1400" dirty="0"/>
              <a:t> </a:t>
            </a:r>
            <a:r>
              <a:rPr lang="ru-RU" sz="1400" dirty="0" err="1"/>
              <a:t>акції</a:t>
            </a:r>
            <a:r>
              <a:rPr lang="ru-RU" sz="1400" dirty="0"/>
              <a:t>, </a:t>
            </a:r>
            <a:r>
              <a:rPr lang="ru-RU" sz="1400" dirty="0" err="1"/>
              <a:t>які</a:t>
            </a:r>
            <a:r>
              <a:rPr lang="ru-RU" sz="1400" dirty="0"/>
              <a:t> </a:t>
            </a:r>
            <a:r>
              <a:rPr lang="ru-RU" sz="1400" dirty="0" err="1"/>
              <a:t>відносяться</a:t>
            </a:r>
            <a:r>
              <a:rPr lang="ru-RU" sz="1400" dirty="0"/>
              <a:t> до </a:t>
            </a:r>
            <a:r>
              <a:rPr lang="ru-RU" sz="1400" dirty="0" err="1"/>
              <a:t>поточних</a:t>
            </a:r>
            <a:r>
              <a:rPr lang="ru-RU" sz="1400" dirty="0"/>
              <a:t> </a:t>
            </a:r>
            <a:r>
              <a:rPr lang="ru-RU" sz="1400" dirty="0" err="1"/>
              <a:t>активів</a:t>
            </a:r>
            <a:r>
              <a:rPr lang="ru-RU" sz="1400" dirty="0"/>
              <a:t>, </a:t>
            </a:r>
            <a:r>
              <a:rPr lang="ru-RU" sz="1400" dirty="0" err="1"/>
              <a:t>можуть</a:t>
            </a:r>
            <a:r>
              <a:rPr lang="ru-RU" sz="1400" dirty="0"/>
              <a:t> </a:t>
            </a:r>
            <a:r>
              <a:rPr lang="ru-RU" sz="1400" dirty="0" err="1"/>
              <a:t>відображатись</a:t>
            </a:r>
            <a:r>
              <a:rPr lang="ru-RU" sz="1400" dirty="0"/>
              <a:t> за </a:t>
            </a:r>
            <a:r>
              <a:rPr lang="ru-RU" sz="1400" dirty="0" err="1"/>
              <a:t>нижчою</a:t>
            </a:r>
            <a:r>
              <a:rPr lang="ru-RU" sz="1400" dirty="0"/>
              <a:t> з </a:t>
            </a:r>
            <a:r>
              <a:rPr lang="ru-RU" sz="1400" dirty="0" err="1"/>
              <a:t>двох</a:t>
            </a:r>
            <a:r>
              <a:rPr lang="ru-RU" sz="1400" dirty="0"/>
              <a:t> </a:t>
            </a:r>
            <a:r>
              <a:rPr lang="ru-RU" sz="1400" dirty="0" err="1"/>
              <a:t>оцінок</a:t>
            </a:r>
            <a:r>
              <a:rPr lang="ru-RU" sz="1400" dirty="0"/>
              <a:t>: </a:t>
            </a:r>
            <a:r>
              <a:rPr lang="ru-RU" sz="1400" dirty="0" err="1"/>
              <a:t>собівартістю</a:t>
            </a:r>
            <a:r>
              <a:rPr lang="ru-RU" sz="1400" dirty="0"/>
              <a:t> </a:t>
            </a:r>
            <a:r>
              <a:rPr lang="ru-RU" sz="1400" dirty="0" err="1"/>
              <a:t>або</a:t>
            </a:r>
            <a:r>
              <a:rPr lang="ru-RU" sz="1400" dirty="0"/>
              <a:t> </a:t>
            </a:r>
            <a:r>
              <a:rPr lang="ru-RU" sz="1400" dirty="0" err="1"/>
              <a:t>ринковою</a:t>
            </a:r>
            <a:r>
              <a:rPr lang="ru-RU" sz="1400" dirty="0"/>
              <a:t> </a:t>
            </a:r>
            <a:r>
              <a:rPr lang="ru-RU" sz="1400" dirty="0" err="1"/>
              <a:t>вартістю</a:t>
            </a:r>
            <a:r>
              <a:rPr lang="ru-RU" sz="1400" dirty="0"/>
              <a:t>.</a:t>
            </a:r>
          </a:p>
        </p:txBody>
      </p:sp>
    </p:spTree>
    <p:extLst>
      <p:ext uri="{BB962C8B-B14F-4D97-AF65-F5344CB8AC3E}">
        <p14:creationId xmlns:p14="http://schemas.microsoft.com/office/powerpoint/2010/main" val="3223081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251520" y="332656"/>
            <a:ext cx="8784976" cy="5976664"/>
          </a:xfrm>
          <a:solidFill>
            <a:schemeClr val="bg1">
              <a:lumMod val="85000"/>
            </a:schemeClr>
          </a:solidFill>
        </p:spPr>
        <p:txBody>
          <a:bodyPr>
            <a:noAutofit/>
          </a:bodyPr>
          <a:lstStyle/>
          <a:p>
            <a:pPr marL="0" indent="0" algn="just">
              <a:buNone/>
            </a:pPr>
            <a:r>
              <a:rPr lang="uk-UA" sz="1400" dirty="0" smtClean="0"/>
              <a:t>     У </a:t>
            </a:r>
            <a:r>
              <a:rPr lang="uk-UA" sz="1400" dirty="0"/>
              <a:t>випадку, якщо поточна ринкова вартість акцій стає нижчою, ніж вартість їх придбання, в бухгалтерському обліку відображається коригування вартості придбання акцій до їх ринкової вартості</a:t>
            </a:r>
            <a:r>
              <a:rPr lang="uk-UA" sz="1400" dirty="0" smtClean="0"/>
              <a:t>.</a:t>
            </a:r>
          </a:p>
          <a:p>
            <a:pPr marL="0" indent="0" algn="just">
              <a:buNone/>
            </a:pPr>
            <a:endParaRPr lang="ru-RU" sz="1400" dirty="0"/>
          </a:p>
          <a:p>
            <a:pPr marL="0" indent="0" algn="just">
              <a:buNone/>
            </a:pPr>
            <a:r>
              <a:rPr lang="uk-UA" sz="1400" b="1" i="1" dirty="0" smtClean="0"/>
              <a:t>Приклад</a:t>
            </a:r>
            <a:r>
              <a:rPr lang="uk-UA" sz="1400" b="1" i="1" dirty="0"/>
              <a:t>. </a:t>
            </a:r>
            <a:r>
              <a:rPr lang="uk-UA" sz="1400" dirty="0"/>
              <a:t>Собівартість портфелю акцій складає $ 40000,00. Наприкінці року ціна портфеля зменшилась на $ 550,00. Наприкінці звітного періоду складається бухгалтерська проводка:</a:t>
            </a:r>
            <a:endParaRPr lang="ru-RU" sz="1400" dirty="0"/>
          </a:p>
          <a:p>
            <a:pPr marL="0" indent="0" algn="just">
              <a:buNone/>
            </a:pPr>
            <a:r>
              <a:rPr lang="uk-UA" sz="1400" i="1" dirty="0"/>
              <a:t>31.12.2010 </a:t>
            </a:r>
            <a:r>
              <a:rPr lang="uk-UA" sz="1400" b="1" i="1" dirty="0"/>
              <a:t>Коригування вартості портфеля </a:t>
            </a:r>
            <a:r>
              <a:rPr lang="uk-UA" sz="1400" b="1" i="1" dirty="0" smtClean="0"/>
              <a:t>акцій</a:t>
            </a:r>
            <a:endParaRPr lang="ru-RU" sz="1400" dirty="0"/>
          </a:p>
          <a:p>
            <a:pPr marL="0" indent="0" algn="just">
              <a:buNone/>
            </a:pPr>
            <a:r>
              <a:rPr lang="uk-UA" sz="1400" i="1" dirty="0" smtClean="0"/>
              <a:t>     </a:t>
            </a:r>
            <a:r>
              <a:rPr lang="uk-UA" sz="1400" i="1" dirty="0" err="1" smtClean="0"/>
              <a:t>Дт</a:t>
            </a:r>
            <a:r>
              <a:rPr lang="uk-UA" sz="1400" i="1" dirty="0" smtClean="0"/>
              <a:t> </a:t>
            </a:r>
            <a:r>
              <a:rPr lang="uk-UA" sz="1400" i="1" dirty="0"/>
              <a:t>«Нереалізовані збитки по короткострокових цінних паперах</a:t>
            </a:r>
            <a:r>
              <a:rPr lang="uk-UA" sz="1400" i="1" dirty="0" smtClean="0"/>
              <a:t>»          550,00</a:t>
            </a:r>
            <a:endParaRPr lang="ru-RU" sz="1400" dirty="0"/>
          </a:p>
          <a:p>
            <a:pPr marL="0" indent="0" algn="just">
              <a:buNone/>
            </a:pPr>
            <a:r>
              <a:rPr lang="uk-UA" sz="1400" i="1" dirty="0" smtClean="0"/>
              <a:t>     </a:t>
            </a:r>
            <a:r>
              <a:rPr lang="uk-UA" sz="1400" i="1" dirty="0" err="1" smtClean="0"/>
              <a:t>Кт</a:t>
            </a:r>
            <a:r>
              <a:rPr lang="uk-UA" sz="1400" i="1" dirty="0" smtClean="0"/>
              <a:t> </a:t>
            </a:r>
            <a:r>
              <a:rPr lang="uk-UA" sz="1400" i="1" dirty="0"/>
              <a:t>«Зменшення ринкової вартості короткострокових цінних паперів</a:t>
            </a:r>
            <a:r>
              <a:rPr lang="uk-UA" sz="1400" i="1" dirty="0" smtClean="0"/>
              <a:t>» </a:t>
            </a:r>
            <a:r>
              <a:rPr lang="uk-UA" sz="1400" i="1" dirty="0"/>
              <a:t>550,00</a:t>
            </a:r>
            <a:endParaRPr lang="ru-RU" sz="1400" dirty="0"/>
          </a:p>
          <a:p>
            <a:pPr marL="0" indent="0" algn="just">
              <a:buNone/>
            </a:pPr>
            <a:r>
              <a:rPr lang="uk-UA" sz="1400" dirty="0" smtClean="0"/>
              <a:t>       Падіння </a:t>
            </a:r>
            <a:r>
              <a:rPr lang="uk-UA" sz="1400" dirty="0"/>
              <a:t>вартості портфелю цінних паперів розглядається як позареалізаційні збитки, які повинні бути визнані у періоді, коли відбулося падіння вартості. Така ситуація у фінансовій звітності буде відображена наступним чином:</a:t>
            </a:r>
            <a:endParaRPr lang="ru-RU" sz="1400" dirty="0"/>
          </a:p>
          <a:p>
            <a:pPr marL="0" indent="0" algn="just">
              <a:buNone/>
            </a:pPr>
            <a:r>
              <a:rPr lang="uk-UA" sz="1400" b="1" dirty="0" smtClean="0"/>
              <a:t>         у </a:t>
            </a:r>
            <a:r>
              <a:rPr lang="uk-UA" sz="1400" b="1" dirty="0"/>
              <a:t>Звіті про прибутки та збитки</a:t>
            </a:r>
            <a:endParaRPr lang="ru-RU" sz="1400" b="1" dirty="0"/>
          </a:p>
          <a:p>
            <a:pPr marL="0" indent="0" algn="just">
              <a:buNone/>
            </a:pPr>
            <a:r>
              <a:rPr lang="uk-UA" sz="1400" b="1" i="1" dirty="0" smtClean="0"/>
              <a:t>         Витрати</a:t>
            </a:r>
            <a:r>
              <a:rPr lang="uk-UA" sz="1400" b="1" i="1" dirty="0"/>
              <a:t>:</a:t>
            </a:r>
            <a:endParaRPr lang="ru-RU" sz="1400" b="1" i="1" dirty="0"/>
          </a:p>
          <a:p>
            <a:pPr marL="0" indent="0" algn="just">
              <a:buNone/>
            </a:pPr>
            <a:r>
              <a:rPr lang="uk-UA" sz="1400" i="1" dirty="0" smtClean="0"/>
              <a:t>        Нереалізований </a:t>
            </a:r>
            <a:r>
              <a:rPr lang="uk-UA" sz="1400" i="1" dirty="0"/>
              <a:t>збиток по </a:t>
            </a:r>
            <a:r>
              <a:rPr lang="uk-UA" sz="1400" i="1" dirty="0" smtClean="0"/>
              <a:t>короткострокових</a:t>
            </a:r>
            <a:r>
              <a:rPr lang="ru-RU" sz="1400" dirty="0"/>
              <a:t> </a:t>
            </a:r>
            <a:r>
              <a:rPr lang="ru-RU" sz="1400" dirty="0" smtClean="0"/>
              <a:t>   </a:t>
            </a:r>
            <a:r>
              <a:rPr lang="uk-UA" sz="1400" i="1" dirty="0" smtClean="0"/>
              <a:t>цінних </a:t>
            </a:r>
            <a:r>
              <a:rPr lang="uk-UA" sz="1400" i="1" dirty="0"/>
              <a:t>паперах	550,00</a:t>
            </a:r>
            <a:endParaRPr lang="ru-RU" sz="1400" dirty="0"/>
          </a:p>
          <a:p>
            <a:pPr marL="0" indent="0" algn="just">
              <a:buNone/>
            </a:pPr>
            <a:r>
              <a:rPr lang="uk-UA" sz="1400" b="1" dirty="0" smtClean="0"/>
              <a:t>        в </a:t>
            </a:r>
            <a:r>
              <a:rPr lang="uk-UA" sz="1400" b="1" dirty="0"/>
              <a:t>Балансі</a:t>
            </a:r>
            <a:endParaRPr lang="ru-RU" sz="1400" b="1" dirty="0"/>
          </a:p>
          <a:p>
            <a:pPr marL="0" indent="0" algn="just">
              <a:buNone/>
            </a:pPr>
            <a:r>
              <a:rPr lang="uk-UA" sz="1400" b="1" i="1" dirty="0" smtClean="0"/>
              <a:t>         Поточні </a:t>
            </a:r>
            <a:r>
              <a:rPr lang="uk-UA" sz="1400" b="1" i="1" dirty="0"/>
              <a:t>активи:</a:t>
            </a:r>
            <a:endParaRPr lang="ru-RU" sz="1400" b="1" i="1" dirty="0"/>
          </a:p>
          <a:p>
            <a:pPr marL="0" indent="0" algn="just">
              <a:buNone/>
            </a:pPr>
            <a:r>
              <a:rPr lang="uk-UA" sz="1400" i="1" dirty="0" smtClean="0"/>
              <a:t>        Короткострокові </a:t>
            </a:r>
            <a:r>
              <a:rPr lang="uk-UA" sz="1400" i="1" dirty="0"/>
              <a:t>цінні </a:t>
            </a:r>
            <a:r>
              <a:rPr lang="uk-UA" sz="1400" i="1" dirty="0" smtClean="0"/>
              <a:t>папери</a:t>
            </a:r>
            <a:r>
              <a:rPr lang="ru-RU" sz="1400" dirty="0"/>
              <a:t> </a:t>
            </a:r>
            <a:r>
              <a:rPr lang="ru-RU" sz="1400" dirty="0" smtClean="0"/>
              <a:t>   </a:t>
            </a:r>
            <a:r>
              <a:rPr lang="uk-UA" sz="1400" i="1" dirty="0" smtClean="0"/>
              <a:t>за </a:t>
            </a:r>
            <a:r>
              <a:rPr lang="uk-UA" sz="1400" i="1" dirty="0"/>
              <a:t>нижчою вартістю	</a:t>
            </a:r>
            <a:r>
              <a:rPr lang="uk-UA" sz="1400" i="1" dirty="0" smtClean="0"/>
              <a:t>                39450,00</a:t>
            </a:r>
            <a:endParaRPr lang="ru-RU" sz="1400" dirty="0"/>
          </a:p>
          <a:p>
            <a:pPr marL="0" indent="0" algn="just">
              <a:buNone/>
            </a:pPr>
            <a:r>
              <a:rPr lang="uk-UA" sz="1400" i="1" dirty="0" smtClean="0"/>
              <a:t>        (</a:t>
            </a:r>
            <a:r>
              <a:rPr lang="uk-UA" sz="1400" i="1" dirty="0"/>
              <a:t>вартість придбання акцій 40000,00</a:t>
            </a:r>
            <a:r>
              <a:rPr lang="uk-UA" sz="1400" i="1" dirty="0" smtClean="0"/>
              <a:t>)</a:t>
            </a:r>
          </a:p>
          <a:p>
            <a:pPr marL="0" indent="0" algn="just">
              <a:buNone/>
            </a:pPr>
            <a:endParaRPr lang="ru-RU" sz="1400" dirty="0"/>
          </a:p>
          <a:p>
            <a:pPr marL="0" indent="0" algn="just">
              <a:buNone/>
            </a:pPr>
            <a:r>
              <a:rPr lang="uk-UA" sz="1400" dirty="0" smtClean="0"/>
              <a:t>       Правило </a:t>
            </a:r>
            <a:r>
              <a:rPr lang="uk-UA" sz="1400" dirty="0"/>
              <a:t>нижчої вартості відповідає принципу обачливості (консерватизму).</a:t>
            </a:r>
            <a:endParaRPr lang="ru-RU" sz="1400" dirty="0"/>
          </a:p>
          <a:p>
            <a:pPr marL="0" indent="0" algn="just">
              <a:buNone/>
            </a:pPr>
            <a:r>
              <a:rPr lang="uk-UA" sz="1400" dirty="0" smtClean="0"/>
              <a:t>       При </a:t>
            </a:r>
            <a:r>
              <a:rPr lang="uk-UA" sz="1400" dirty="0"/>
              <a:t>підвищенні ринкової вартості портфеля акцій у майбутньому буде зроблена зворотна проводка на збільшення ринкової вартості акцій, але лише в межах минулої собівартості</a:t>
            </a:r>
            <a:endParaRPr lang="ru-RU" sz="1400" dirty="0"/>
          </a:p>
          <a:p>
            <a:pPr marL="0" indent="0" algn="just">
              <a:buNone/>
            </a:pPr>
            <a:r>
              <a:rPr lang="uk-UA" sz="1400" dirty="0" smtClean="0"/>
              <a:t>       Деякі </a:t>
            </a:r>
            <a:r>
              <a:rPr lang="uk-UA" sz="1400" dirty="0"/>
              <a:t>фірми відображають знецінення акцій шляхом створення резерву на знецінення акцій.</a:t>
            </a:r>
            <a:endParaRPr lang="ru-RU" sz="1400" dirty="0"/>
          </a:p>
          <a:p>
            <a:pPr marL="0" indent="0" algn="just">
              <a:buNone/>
            </a:pPr>
            <a:endParaRPr lang="ru-RU" sz="1400" dirty="0"/>
          </a:p>
        </p:txBody>
      </p:sp>
    </p:spTree>
    <p:extLst>
      <p:ext uri="{BB962C8B-B14F-4D97-AF65-F5344CB8AC3E}">
        <p14:creationId xmlns:p14="http://schemas.microsoft.com/office/powerpoint/2010/main" val="1492269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251520" y="332656"/>
            <a:ext cx="8784976" cy="5328592"/>
          </a:xfrm>
          <a:solidFill>
            <a:schemeClr val="bg1">
              <a:lumMod val="85000"/>
            </a:schemeClr>
          </a:solidFill>
        </p:spPr>
        <p:txBody>
          <a:bodyPr>
            <a:noAutofit/>
          </a:bodyPr>
          <a:lstStyle/>
          <a:p>
            <a:pPr marL="0" indent="0" algn="just">
              <a:buNone/>
            </a:pPr>
            <a:r>
              <a:rPr lang="uk-UA" sz="1400" dirty="0" smtClean="0"/>
              <a:t>      Приклад</a:t>
            </a:r>
            <a:r>
              <a:rPr lang="uk-UA" sz="1400" dirty="0"/>
              <a:t>. Собівартість портфелю акцій складає $ 40000,00. Наприкінці року ціна портфеля зменшилась на $ 550,00. Наприкінці звітного періоду створено резерв за рахунок витрат:</a:t>
            </a:r>
          </a:p>
          <a:p>
            <a:pPr marL="0" indent="0" algn="just">
              <a:buNone/>
            </a:pPr>
            <a:r>
              <a:rPr lang="uk-UA" sz="1400" dirty="0" smtClean="0"/>
              <a:t>    31.12.2010 </a:t>
            </a:r>
            <a:r>
              <a:rPr lang="uk-UA" sz="1400" dirty="0"/>
              <a:t>Створення резерву на знецінення акцій</a:t>
            </a:r>
          </a:p>
          <a:p>
            <a:pPr marL="0" indent="0" algn="just">
              <a:buNone/>
            </a:pPr>
            <a:r>
              <a:rPr lang="uk-UA" sz="1400" dirty="0" smtClean="0"/>
              <a:t>    </a:t>
            </a:r>
            <a:r>
              <a:rPr lang="uk-UA" sz="1400" dirty="0" err="1" smtClean="0"/>
              <a:t>Дт</a:t>
            </a:r>
            <a:r>
              <a:rPr lang="uk-UA" sz="1400" dirty="0" smtClean="0"/>
              <a:t> </a:t>
            </a:r>
            <a:r>
              <a:rPr lang="uk-UA" sz="1400" dirty="0"/>
              <a:t>«Витрати від знецінення акцій»	550,00</a:t>
            </a:r>
          </a:p>
          <a:p>
            <a:pPr marL="0" indent="0" algn="just">
              <a:buNone/>
            </a:pPr>
            <a:r>
              <a:rPr lang="uk-UA" sz="1400" dirty="0" smtClean="0"/>
              <a:t>    </a:t>
            </a:r>
            <a:r>
              <a:rPr lang="uk-UA" sz="1400" dirty="0" err="1" smtClean="0"/>
              <a:t>Кт</a:t>
            </a:r>
            <a:r>
              <a:rPr lang="uk-UA" sz="1400" dirty="0" smtClean="0"/>
              <a:t> </a:t>
            </a:r>
            <a:r>
              <a:rPr lang="uk-UA" sz="1400" dirty="0"/>
              <a:t>«Резерв на знецінення акцій»	550,00</a:t>
            </a:r>
          </a:p>
          <a:p>
            <a:pPr marL="0" indent="0" algn="just">
              <a:buNone/>
            </a:pPr>
            <a:r>
              <a:rPr lang="uk-UA" sz="1400" dirty="0" smtClean="0"/>
              <a:t>     У </a:t>
            </a:r>
            <a:r>
              <a:rPr lang="uk-UA" sz="1400" dirty="0"/>
              <a:t>Звіті про прибутки та збитки сума резерву буде віднесена на витрати, як і у попередньому прикладі, а у Балансі:</a:t>
            </a:r>
          </a:p>
          <a:p>
            <a:pPr marL="0" indent="0" algn="just">
              <a:buNone/>
            </a:pPr>
            <a:r>
              <a:rPr lang="uk-UA" sz="1400" dirty="0" smtClean="0"/>
              <a:t>      Короткострокові </a:t>
            </a:r>
            <a:r>
              <a:rPr lang="uk-UA" sz="1400" dirty="0"/>
              <a:t>фінансові інвестиції (Акції)	40000,00 </a:t>
            </a:r>
            <a:endParaRPr lang="uk-UA" sz="1400" dirty="0" smtClean="0"/>
          </a:p>
          <a:p>
            <a:pPr marL="0" indent="0" algn="just">
              <a:buNone/>
            </a:pPr>
            <a:r>
              <a:rPr lang="uk-UA" sz="1400" u="sng" dirty="0" smtClean="0"/>
              <a:t> </a:t>
            </a:r>
            <a:r>
              <a:rPr lang="uk-UA" sz="1400" dirty="0" smtClean="0"/>
              <a:t>      </a:t>
            </a:r>
            <a:r>
              <a:rPr lang="uk-UA" sz="1400" u="sng" dirty="0" smtClean="0"/>
              <a:t>Резерв </a:t>
            </a:r>
            <a:r>
              <a:rPr lang="uk-UA" sz="1400" u="sng" dirty="0"/>
              <a:t>на знецінення акцій		</a:t>
            </a:r>
            <a:r>
              <a:rPr lang="uk-UA" sz="1400" u="sng" dirty="0" smtClean="0"/>
              <a:t>                      (</a:t>
            </a:r>
            <a:r>
              <a:rPr lang="uk-UA" sz="1400" u="sng" dirty="0"/>
              <a:t>550,00)</a:t>
            </a:r>
          </a:p>
          <a:p>
            <a:pPr marL="0" indent="0" algn="just">
              <a:buNone/>
            </a:pPr>
            <a:r>
              <a:rPr lang="uk-UA" sz="1400" b="1" dirty="0" smtClean="0"/>
              <a:t>      Чиста </a:t>
            </a:r>
            <a:r>
              <a:rPr lang="uk-UA" sz="1400" b="1" dirty="0"/>
              <a:t>реалізаційна вартість	</a:t>
            </a:r>
            <a:r>
              <a:rPr lang="uk-UA" sz="1400" b="1" dirty="0" smtClean="0"/>
              <a:t>                                         39450,00</a:t>
            </a:r>
            <a:endParaRPr lang="uk-UA" sz="1400" b="1" dirty="0"/>
          </a:p>
          <a:p>
            <a:pPr algn="just"/>
            <a:endParaRPr lang="uk-UA" sz="1400" dirty="0"/>
          </a:p>
          <a:p>
            <a:pPr algn="just"/>
            <a:endParaRPr lang="uk-UA" sz="1400" dirty="0"/>
          </a:p>
          <a:p>
            <a:pPr algn="just"/>
            <a:endParaRPr lang="uk-UA" sz="1400" dirty="0"/>
          </a:p>
          <a:p>
            <a:pPr algn="just"/>
            <a:endParaRPr lang="uk-UA" sz="1400" dirty="0"/>
          </a:p>
          <a:p>
            <a:pPr marL="0" indent="0" algn="just">
              <a:buNone/>
            </a:pPr>
            <a:endParaRPr lang="ru-RU" sz="1400" dirty="0"/>
          </a:p>
        </p:txBody>
      </p:sp>
    </p:spTree>
    <p:extLst>
      <p:ext uri="{BB962C8B-B14F-4D97-AF65-F5344CB8AC3E}">
        <p14:creationId xmlns:p14="http://schemas.microsoft.com/office/powerpoint/2010/main" val="3098435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pPr lvl="1"/>
            <a:r>
              <a:rPr lang="uk-UA" sz="2400" b="1" i="1" dirty="0" smtClean="0"/>
              <a:t>3.1 Склад </a:t>
            </a:r>
            <a:r>
              <a:rPr lang="uk-UA" sz="2400" b="1" i="1" dirty="0"/>
              <a:t>грошових коштів, характеристика рахунків для їх обліку</a:t>
            </a:r>
            <a:endParaRPr lang="ru-RU" sz="2400" b="1" i="1" dirty="0"/>
          </a:p>
          <a:p>
            <a:pPr lvl="1"/>
            <a:r>
              <a:rPr lang="uk-UA" sz="2400" b="1" i="1" dirty="0" smtClean="0"/>
              <a:t>3.2 Облік </a:t>
            </a:r>
            <a:r>
              <a:rPr lang="uk-UA" sz="2400" b="1" i="1" dirty="0"/>
              <a:t>і контроль касових операцій і грошей в касі</a:t>
            </a:r>
            <a:endParaRPr lang="ru-RU" sz="2400" b="1" i="1" dirty="0"/>
          </a:p>
          <a:p>
            <a:pPr lvl="1"/>
            <a:r>
              <a:rPr lang="uk-UA" sz="2400" b="1" i="1" dirty="0" smtClean="0"/>
              <a:t>3.3. Облік </a:t>
            </a:r>
            <a:r>
              <a:rPr lang="uk-UA" sz="2400" b="1" i="1" dirty="0"/>
              <a:t>створення і використання фонду дрібних сум</a:t>
            </a:r>
            <a:endParaRPr lang="ru-RU" sz="2400" b="1" i="1" dirty="0"/>
          </a:p>
          <a:p>
            <a:pPr lvl="1"/>
            <a:r>
              <a:rPr lang="uk-UA" sz="2400" b="1" i="1" dirty="0" smtClean="0"/>
              <a:t>3.4. Документальне </a:t>
            </a:r>
            <a:r>
              <a:rPr lang="uk-UA" sz="2400" b="1" i="1" dirty="0"/>
              <a:t>оформлення і облік операцій по банківських рахунках</a:t>
            </a:r>
            <a:endParaRPr lang="ru-RU" sz="1800" dirty="0"/>
          </a:p>
          <a:p>
            <a:pPr lvl="1"/>
            <a:r>
              <a:rPr lang="uk-UA" sz="2400" b="1" i="1" dirty="0" smtClean="0"/>
              <a:t>3.5 Облік </a:t>
            </a:r>
            <a:r>
              <a:rPr lang="uk-UA" sz="2400" b="1" i="1" dirty="0"/>
              <a:t>короткострокових фінансових інвестицій</a:t>
            </a:r>
            <a:endParaRPr lang="ru-RU" sz="1800" dirty="0"/>
          </a:p>
          <a:p>
            <a:endParaRPr lang="ru-RU" dirty="0"/>
          </a:p>
        </p:txBody>
      </p:sp>
      <p:sp>
        <p:nvSpPr>
          <p:cNvPr id="3" name="Заголовок 2"/>
          <p:cNvSpPr>
            <a:spLocks noGrp="1"/>
          </p:cNvSpPr>
          <p:nvPr>
            <p:ph type="title"/>
          </p:nvPr>
        </p:nvSpPr>
        <p:spPr>
          <a:xfrm>
            <a:off x="688490" y="476672"/>
            <a:ext cx="7756263" cy="1054250"/>
          </a:xfrm>
        </p:spPr>
        <p:txBody>
          <a:bodyPr/>
          <a:lstStyle/>
          <a:p>
            <a:r>
              <a:rPr lang="ru-RU" dirty="0" smtClean="0"/>
              <a:t>План</a:t>
            </a:r>
            <a:endParaRPr lang="ru-RU" dirty="0"/>
          </a:p>
        </p:txBody>
      </p:sp>
    </p:spTree>
    <p:extLst>
      <p:ext uri="{BB962C8B-B14F-4D97-AF65-F5344CB8AC3E}">
        <p14:creationId xmlns:p14="http://schemas.microsoft.com/office/powerpoint/2010/main" val="104619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340768"/>
            <a:ext cx="8784976" cy="5328592"/>
          </a:xfrm>
          <a:solidFill>
            <a:schemeClr val="bg1">
              <a:lumMod val="85000"/>
            </a:schemeClr>
          </a:solidFill>
        </p:spPr>
        <p:txBody>
          <a:bodyPr>
            <a:noAutofit/>
          </a:bodyPr>
          <a:lstStyle/>
          <a:p>
            <a:pPr marL="0" indent="0" algn="just">
              <a:buNone/>
            </a:pPr>
            <a:r>
              <a:rPr lang="uk-UA" sz="1400" dirty="0" smtClean="0"/>
              <a:t>        Грошові </a:t>
            </a:r>
            <a:r>
              <a:rPr lang="uk-UA" sz="1400" dirty="0"/>
              <a:t>кошти та їх еквіваленти відносяться до </a:t>
            </a:r>
            <a:r>
              <a:rPr lang="uk-UA" sz="1400" dirty="0" err="1"/>
              <a:t>найліквіднішої</a:t>
            </a:r>
            <a:r>
              <a:rPr lang="uk-UA" sz="1400" dirty="0"/>
              <a:t> частина активів підприємств. Відповідно до МСФЗ до </a:t>
            </a:r>
            <a:r>
              <a:rPr lang="uk-UA" sz="1400" b="1" i="1" dirty="0"/>
              <a:t>грошових коштів </a:t>
            </a:r>
            <a:r>
              <a:rPr lang="uk-UA" sz="1400" dirty="0"/>
              <a:t>належать готівка в касі, монети, банкноти, валюта і депозити до запитання, поточні і депозитні рахунки в банках, на використання яких немає обмежень. Крім того, до грошових коштів відносять:</a:t>
            </a:r>
            <a:endParaRPr lang="ru-RU" sz="1400" dirty="0"/>
          </a:p>
          <a:p>
            <a:pPr lvl="1" algn="just"/>
            <a:r>
              <a:rPr lang="uk-UA" sz="1400" dirty="0"/>
              <a:t>банківські переказні векселі (переказні векселі, видані одним банком іншому банку);</a:t>
            </a:r>
            <a:endParaRPr lang="ru-RU" sz="1400" dirty="0"/>
          </a:p>
          <a:p>
            <a:pPr lvl="1" algn="just"/>
            <a:r>
              <a:rPr lang="uk-UA" sz="1400" dirty="0"/>
              <a:t>грошові перекази (чеки, виписані банком отримувачу платежу за отримані від підприємств, організацій, установ грошові кошти);</a:t>
            </a:r>
            <a:endParaRPr lang="ru-RU" sz="1400" dirty="0"/>
          </a:p>
          <a:p>
            <a:pPr lvl="1" algn="just"/>
            <a:r>
              <a:rPr lang="uk-UA" sz="1400" dirty="0"/>
              <a:t>чеки, виписані касиром банку (відображають зобов’язання даного банку);</a:t>
            </a:r>
            <a:endParaRPr lang="ru-RU" sz="1400" dirty="0"/>
          </a:p>
          <a:p>
            <a:pPr lvl="1" algn="just"/>
            <a:r>
              <a:rPr lang="uk-UA" sz="1400" dirty="0"/>
              <a:t>чеки, засвідчені банком (з підписом банку про гарантію платежу);</a:t>
            </a:r>
            <a:endParaRPr lang="ru-RU" sz="1400" dirty="0"/>
          </a:p>
          <a:p>
            <a:pPr lvl="1" algn="just"/>
            <a:r>
              <a:rPr lang="uk-UA" sz="1400" dirty="0"/>
              <a:t>персональні чеки (видані фізичним особам);</a:t>
            </a:r>
            <a:endParaRPr lang="ru-RU" sz="1400" dirty="0"/>
          </a:p>
          <a:p>
            <a:pPr lvl="1" algn="just"/>
            <a:r>
              <a:rPr lang="uk-UA" sz="1400" dirty="0"/>
              <a:t>ощадні рахунки</a:t>
            </a:r>
            <a:r>
              <a:rPr lang="uk-UA" sz="1400" dirty="0" smtClean="0"/>
              <a:t>.</a:t>
            </a:r>
          </a:p>
          <a:p>
            <a:pPr lvl="1" algn="just"/>
            <a:endParaRPr lang="ru-RU" sz="1400" dirty="0"/>
          </a:p>
          <a:p>
            <a:pPr marL="0" indent="0" algn="just">
              <a:buNone/>
            </a:pPr>
            <a:r>
              <a:rPr lang="uk-UA" sz="1400" dirty="0" smtClean="0"/>
              <a:t>        До </a:t>
            </a:r>
            <a:r>
              <a:rPr lang="uk-UA" sz="1400" b="1" i="1" dirty="0"/>
              <a:t>еквівалентів грошових коштів </a:t>
            </a:r>
            <a:r>
              <a:rPr lang="uk-UA" sz="1400" dirty="0"/>
              <a:t>належать короткострокові високоліквідні інвестиції, які вільно конвертуються у відповідні суми грошових коштів і яким притаманний незначний ризик зміни вартості.</a:t>
            </a:r>
            <a:endParaRPr lang="ru-RU" sz="1400" dirty="0"/>
          </a:p>
          <a:p>
            <a:pPr marL="0" indent="0" algn="just">
              <a:buNone/>
            </a:pPr>
            <a:r>
              <a:rPr lang="uk-UA" sz="1400" dirty="0" smtClean="0"/>
              <a:t>        </a:t>
            </a:r>
          </a:p>
          <a:p>
            <a:pPr marL="0" indent="0" algn="just">
              <a:buNone/>
            </a:pPr>
            <a:r>
              <a:rPr lang="uk-UA" sz="1400" dirty="0"/>
              <a:t> </a:t>
            </a:r>
            <a:r>
              <a:rPr lang="uk-UA" sz="1400" dirty="0" smtClean="0"/>
              <a:t>        Стандартами </a:t>
            </a:r>
            <a:r>
              <a:rPr lang="uk-UA" sz="1400" dirty="0"/>
              <a:t>США передбачається включення до грошових коштів підприємства готівки, коштів на поточних рахунках, простих та банківських чеків, суми компенсаційного залишку, які не можна вільно конвертувати (мінімальна сума, що зберігається підприємством на своєму рахунку як забезпечення кредитного договору). </a:t>
            </a:r>
            <a:endParaRPr lang="uk-UA" sz="1400" dirty="0" smtClean="0"/>
          </a:p>
          <a:p>
            <a:pPr marL="0" indent="0" algn="just">
              <a:buNone/>
            </a:pPr>
            <a:r>
              <a:rPr lang="uk-UA" sz="1400" dirty="0"/>
              <a:t> </a:t>
            </a:r>
            <a:r>
              <a:rPr lang="uk-UA" sz="1400" dirty="0" smtClean="0"/>
              <a:t>         Проте </a:t>
            </a:r>
            <a:r>
              <a:rPr lang="uk-UA" sz="1400" dirty="0"/>
              <a:t>грошові документи (поштові марки, оплачені квитки), які за стандартами України є грошовими коштами, в США вважаються авансами.</a:t>
            </a:r>
            <a:endParaRPr lang="ru-RU" sz="1400" dirty="0"/>
          </a:p>
          <a:p>
            <a:pPr marL="0" indent="0" algn="just">
              <a:buNone/>
            </a:pPr>
            <a:endParaRPr lang="ru-RU" sz="1400" dirty="0"/>
          </a:p>
        </p:txBody>
      </p:sp>
      <p:sp>
        <p:nvSpPr>
          <p:cNvPr id="3" name="Заголовок 2"/>
          <p:cNvSpPr>
            <a:spLocks noGrp="1"/>
          </p:cNvSpPr>
          <p:nvPr>
            <p:ph type="title"/>
          </p:nvPr>
        </p:nvSpPr>
        <p:spPr>
          <a:xfrm>
            <a:off x="688490" y="188640"/>
            <a:ext cx="7756263" cy="1054250"/>
          </a:xfrm>
        </p:spPr>
        <p:txBody>
          <a:bodyPr/>
          <a:lstStyle/>
          <a:p>
            <a:r>
              <a:rPr lang="uk-UA" sz="2800" b="1" dirty="0" smtClean="0"/>
              <a:t>3.1. Склад </a:t>
            </a:r>
            <a:r>
              <a:rPr lang="uk-UA" sz="2800" b="1" dirty="0"/>
              <a:t>грошових коштів, характеристика рахунків для їх обліку</a:t>
            </a:r>
            <a:endParaRPr lang="ru-RU" sz="2800" dirty="0"/>
          </a:p>
        </p:txBody>
      </p:sp>
    </p:spTree>
    <p:extLst>
      <p:ext uri="{BB962C8B-B14F-4D97-AF65-F5344CB8AC3E}">
        <p14:creationId xmlns:p14="http://schemas.microsoft.com/office/powerpoint/2010/main" val="1979788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251520" y="44624"/>
            <a:ext cx="8784976" cy="6813376"/>
          </a:xfrm>
          <a:solidFill>
            <a:schemeClr val="bg1">
              <a:lumMod val="85000"/>
            </a:schemeClr>
          </a:solidFill>
        </p:spPr>
        <p:txBody>
          <a:bodyPr>
            <a:noAutofit/>
          </a:bodyPr>
          <a:lstStyle/>
          <a:p>
            <a:pPr marL="0" indent="0">
              <a:buNone/>
            </a:pPr>
            <a:r>
              <a:rPr lang="uk-UA" sz="1400" dirty="0" smtClean="0"/>
              <a:t>       Перелік </a:t>
            </a:r>
            <a:r>
              <a:rPr lang="uk-UA" sz="1400" dirty="0"/>
              <a:t>грошових коштів, їх еквівалентів та не грошових статей наведений у табл. 3.1.</a:t>
            </a:r>
            <a:endParaRPr lang="ru-RU" sz="1400" dirty="0"/>
          </a:p>
          <a:p>
            <a:pPr marL="0" indent="0">
              <a:buNone/>
            </a:pPr>
            <a:r>
              <a:rPr lang="uk-UA" sz="1400" dirty="0" smtClean="0"/>
              <a:t>       Грошові </a:t>
            </a:r>
            <a:r>
              <a:rPr lang="uk-UA" sz="1400" dirty="0"/>
              <a:t>кошти підприємства можна поділити на дві категорії:</a:t>
            </a:r>
            <a:endParaRPr lang="ru-RU" sz="1400" dirty="0"/>
          </a:p>
          <a:p>
            <a:pPr lvl="0"/>
            <a:r>
              <a:rPr lang="uk-UA" sz="1400" dirty="0"/>
              <a:t>грошові кошти в касі;</a:t>
            </a:r>
            <a:endParaRPr lang="ru-RU" sz="1400" dirty="0"/>
          </a:p>
          <a:p>
            <a:r>
              <a:rPr lang="uk-UA" sz="1400" dirty="0"/>
              <a:t>грошові кошти в </a:t>
            </a:r>
            <a:r>
              <a:rPr lang="uk-UA" sz="1400" dirty="0" smtClean="0"/>
              <a:t>банку.</a:t>
            </a:r>
          </a:p>
          <a:p>
            <a:endParaRPr lang="uk-UA" sz="1400" dirty="0"/>
          </a:p>
          <a:p>
            <a:endParaRPr lang="uk-UA" sz="1400" dirty="0" smtClean="0"/>
          </a:p>
          <a:p>
            <a:endParaRPr lang="uk-UA" sz="1400" dirty="0"/>
          </a:p>
          <a:p>
            <a:endParaRPr lang="uk-UA" sz="1400" dirty="0" smtClean="0"/>
          </a:p>
          <a:p>
            <a:endParaRPr lang="uk-UA" sz="1400" dirty="0"/>
          </a:p>
          <a:p>
            <a:endParaRPr lang="uk-UA" sz="1400" dirty="0" smtClean="0"/>
          </a:p>
          <a:p>
            <a:endParaRPr lang="uk-UA" sz="1400" dirty="0"/>
          </a:p>
          <a:p>
            <a:endParaRPr lang="uk-UA" sz="1400" dirty="0" smtClean="0"/>
          </a:p>
          <a:p>
            <a:endParaRPr lang="uk-UA" sz="1400" dirty="0"/>
          </a:p>
          <a:p>
            <a:endParaRPr lang="uk-UA" sz="1400" dirty="0" smtClean="0"/>
          </a:p>
          <a:p>
            <a:endParaRPr lang="uk-UA" sz="1400" dirty="0"/>
          </a:p>
          <a:p>
            <a:endParaRPr lang="uk-UA" sz="1400" dirty="0" smtClean="0"/>
          </a:p>
          <a:p>
            <a:endParaRPr lang="uk-UA" sz="1400" dirty="0"/>
          </a:p>
          <a:p>
            <a:endParaRPr lang="uk-UA" sz="1400" dirty="0" smtClean="0"/>
          </a:p>
          <a:p>
            <a:endParaRPr lang="uk-UA" sz="1400" dirty="0"/>
          </a:p>
          <a:p>
            <a:endParaRPr lang="uk-UA" sz="1400" dirty="0" smtClean="0"/>
          </a:p>
          <a:p>
            <a:endParaRPr lang="uk-UA" sz="1400" dirty="0"/>
          </a:p>
          <a:p>
            <a:pPr marL="0" indent="0" algn="just">
              <a:buNone/>
            </a:pPr>
            <a:r>
              <a:rPr lang="uk-UA" sz="1400" dirty="0" smtClean="0"/>
              <a:t>         В </a:t>
            </a:r>
            <a:r>
              <a:rPr lang="uk-UA" sz="1400" dirty="0"/>
              <a:t>США всі ці складові об’єднуються одним словом «CASH» і обліковуються на одному рахунку «Грошові кошти». У західноєвропейських країнах грошові кошти обліковуються на </a:t>
            </a:r>
            <a:r>
              <a:rPr lang="uk-UA" sz="1400" dirty="0" smtClean="0"/>
              <a:t>рахунках</a:t>
            </a:r>
            <a:r>
              <a:rPr lang="ru-RU" sz="1400" dirty="0" smtClean="0"/>
              <a:t> </a:t>
            </a:r>
            <a:r>
              <a:rPr lang="uk-UA" sz="1400" dirty="0" smtClean="0"/>
              <a:t>«Каса</a:t>
            </a:r>
            <a:r>
              <a:rPr lang="uk-UA" sz="1400" dirty="0"/>
              <a:t>» і «Рахунки в банках» – в національній та іноземній валюті. Це активні, балансові рахунки. По дебету відображається надходження грошових коштів, по кредиту – сплата, дебетове сальдо показує залишок грошових коштів (в касі чи на поточному рахунку відповідно).</a:t>
            </a:r>
            <a:endParaRPr lang="ru-RU" sz="1400" dirty="0"/>
          </a:p>
          <a:p>
            <a:pPr marL="0" indent="0">
              <a:buNone/>
            </a:pPr>
            <a:r>
              <a:rPr lang="uk-UA" sz="1400" dirty="0" smtClean="0"/>
              <a:t>         В </a:t>
            </a:r>
            <a:r>
              <a:rPr lang="uk-UA" sz="1400" dirty="0"/>
              <a:t>балансі всі грошові кошти відображаються на одному рядку.</a:t>
            </a:r>
            <a:endParaRPr lang="ru-RU" sz="1400" dirty="0"/>
          </a:p>
          <a:p>
            <a:endParaRPr lang="ru-RU" sz="1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62" t="20040" r="26598" b="16667"/>
          <a:stretch/>
        </p:blipFill>
        <p:spPr bwMode="auto">
          <a:xfrm>
            <a:off x="1708983" y="1196752"/>
            <a:ext cx="5599321" cy="41737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401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908720"/>
            <a:ext cx="8784976" cy="5616624"/>
          </a:xfrm>
          <a:solidFill>
            <a:schemeClr val="bg1">
              <a:lumMod val="85000"/>
            </a:schemeClr>
          </a:solidFill>
        </p:spPr>
        <p:txBody>
          <a:bodyPr>
            <a:noAutofit/>
          </a:bodyPr>
          <a:lstStyle/>
          <a:p>
            <a:pPr marL="0" indent="0" algn="just">
              <a:buNone/>
            </a:pPr>
            <a:r>
              <a:rPr lang="uk-UA" sz="1400" dirty="0" smtClean="0"/>
              <a:t>        На </a:t>
            </a:r>
            <a:r>
              <a:rPr lang="uk-UA" sz="1400" dirty="0"/>
              <a:t>облік і контроль касової готівки звертається велика увага. У фірмах розробляють системи контролю надходжень і витрат готівки. У зарубіжних країнах готівку здебільшого намагаються зводити до мінімуму, особливо на промислових підприємствах. Проте торговельні підприємства можуть мати значні суми готівки.</a:t>
            </a:r>
            <a:endParaRPr lang="ru-RU" sz="1400" dirty="0"/>
          </a:p>
          <a:p>
            <a:pPr marL="0" indent="0" algn="just">
              <a:buNone/>
            </a:pPr>
            <a:r>
              <a:rPr lang="uk-UA" sz="1400" dirty="0" smtClean="0"/>
              <a:t>        Для </a:t>
            </a:r>
            <a:r>
              <a:rPr lang="uk-UA" sz="1400" dirty="0"/>
              <a:t>захисту готівки та контролю за її збереженням слід дотримуватися наступних </a:t>
            </a:r>
            <a:r>
              <a:rPr lang="uk-UA" sz="1400" b="1" i="1" dirty="0"/>
              <a:t>принципів</a:t>
            </a:r>
            <a:r>
              <a:rPr lang="uk-UA" sz="1400" dirty="0"/>
              <a:t>:</a:t>
            </a:r>
            <a:endParaRPr lang="ru-RU" sz="1400" dirty="0"/>
          </a:p>
          <a:p>
            <a:pPr lvl="1" algn="just"/>
            <a:r>
              <a:rPr lang="uk-UA" sz="1400" dirty="0"/>
              <a:t>облік готівки мусить здійснюватися в момент її </a:t>
            </a:r>
            <a:r>
              <a:rPr lang="uk-UA" sz="1400" dirty="0" smtClean="0"/>
              <a:t>надходження;</a:t>
            </a:r>
            <a:endParaRPr lang="ru-RU" sz="1400" dirty="0"/>
          </a:p>
          <a:p>
            <a:pPr lvl="1" algn="just"/>
            <a:r>
              <a:rPr lang="uk-UA" sz="1400" dirty="0" smtClean="0"/>
              <a:t>всю </a:t>
            </a:r>
            <a:r>
              <a:rPr lang="uk-UA" sz="1400" dirty="0"/>
              <a:t>готівку, що надійшла, необхідно здавати в той самий день, принаймні не пізніше, ніж на наступний день;</a:t>
            </a:r>
            <a:endParaRPr lang="ru-RU" sz="1400" dirty="0"/>
          </a:p>
          <a:p>
            <a:pPr lvl="1" algn="just"/>
            <a:r>
              <a:rPr lang="uk-UA" sz="1400" dirty="0"/>
              <a:t>працівник, який одержує готівку, не повинен займатися її обліком в бухгалтерії;</a:t>
            </a:r>
            <a:endParaRPr lang="ru-RU" sz="1400" dirty="0"/>
          </a:p>
          <a:p>
            <a:pPr lvl="1" algn="just"/>
            <a:r>
              <a:rPr lang="uk-UA" sz="1400" dirty="0"/>
              <a:t>працівник,	</a:t>
            </a:r>
            <a:r>
              <a:rPr lang="uk-UA" sz="1400" dirty="0" smtClean="0"/>
              <a:t>відповідальний за одержання готівки, не</a:t>
            </a:r>
            <a:r>
              <a:rPr lang="uk-UA" sz="1400" dirty="0"/>
              <a:t> </a:t>
            </a:r>
            <a:r>
              <a:rPr lang="uk-UA" sz="1400" dirty="0" smtClean="0"/>
              <a:t>повинен </a:t>
            </a:r>
            <a:r>
              <a:rPr lang="uk-UA" sz="1400" dirty="0"/>
              <a:t>займатися її розподілом.</a:t>
            </a:r>
            <a:endParaRPr lang="ru-RU" sz="1400" dirty="0"/>
          </a:p>
          <a:p>
            <a:pPr marL="0" indent="0" algn="just">
              <a:buNone/>
            </a:pPr>
            <a:r>
              <a:rPr lang="uk-UA" sz="1400" dirty="0" smtClean="0"/>
              <a:t>         Кожне </a:t>
            </a:r>
            <a:r>
              <a:rPr lang="uk-UA" sz="1400" dirty="0"/>
              <a:t>підприємство розробляє свої </a:t>
            </a:r>
            <a:r>
              <a:rPr lang="uk-UA" sz="1400" b="1" i="1" dirty="0"/>
              <a:t>заходи контролю </a:t>
            </a:r>
            <a:r>
              <a:rPr lang="uk-UA" sz="1400" dirty="0"/>
              <a:t>за виплатою готівки, зокрема до типових можна віднести наступні:</a:t>
            </a:r>
            <a:endParaRPr lang="ru-RU" sz="1400" dirty="0"/>
          </a:p>
          <a:p>
            <a:pPr lvl="0" algn="just"/>
            <a:r>
              <a:rPr lang="uk-UA" sz="1400" dirty="0"/>
              <a:t>для виплат необхідно одержувати попередній дозвіл;</a:t>
            </a:r>
            <a:endParaRPr lang="ru-RU" sz="1400" dirty="0"/>
          </a:p>
          <a:p>
            <a:pPr lvl="0" algn="just"/>
            <a:r>
              <a:rPr lang="uk-UA" sz="1400" dirty="0"/>
              <a:t>усі чеки повинні мати серійний номер, доступ до них має бути обмежений;</a:t>
            </a:r>
            <a:endParaRPr lang="ru-RU" sz="1400" dirty="0"/>
          </a:p>
          <a:p>
            <a:pPr lvl="0" algn="just"/>
            <a:r>
              <a:rPr lang="uk-UA" sz="1400" dirty="0"/>
              <a:t>бажано, щоб кожен чек підписували дві особи;</a:t>
            </a:r>
            <a:endParaRPr lang="ru-RU" sz="1400" dirty="0"/>
          </a:p>
          <a:p>
            <a:pPr lvl="0" algn="just"/>
            <a:r>
              <a:rPr lang="uk-UA" sz="1400" dirty="0"/>
              <a:t>бажано, щоб працівник, якого уповноважено оплачувати рахунки, не мав права підписувати чеки;</a:t>
            </a:r>
            <a:endParaRPr lang="ru-RU" sz="1400" dirty="0"/>
          </a:p>
          <a:p>
            <a:pPr lvl="0" algn="just"/>
            <a:r>
              <a:rPr lang="uk-UA" sz="1400" dirty="0"/>
              <a:t>п</a:t>
            </a:r>
            <a:r>
              <a:rPr lang="uk-UA" sz="1400" dirty="0" smtClean="0"/>
              <a:t>ри оплаті зобов’язань</a:t>
            </a:r>
            <a:r>
              <a:rPr lang="uk-UA" sz="1400" dirty="0"/>
              <a:t>	</a:t>
            </a:r>
            <a:r>
              <a:rPr lang="uk-UA" sz="1400" dirty="0" smtClean="0"/>
              <a:t>на первинних</a:t>
            </a:r>
            <a:r>
              <a:rPr lang="uk-UA" sz="1400" dirty="0"/>
              <a:t> </a:t>
            </a:r>
            <a:r>
              <a:rPr lang="uk-UA" sz="1400" dirty="0" smtClean="0"/>
              <a:t>документах слід </a:t>
            </a:r>
            <a:r>
              <a:rPr lang="uk-UA" sz="1400" dirty="0"/>
              <a:t>проставляти дату, номер чека і штамп «Оплачено»;</a:t>
            </a:r>
            <a:endParaRPr lang="ru-RU" sz="1400" dirty="0"/>
          </a:p>
          <a:p>
            <a:pPr lvl="0" algn="just"/>
            <a:r>
              <a:rPr lang="uk-UA" sz="1400" dirty="0"/>
              <a:t>особи, які підписують чеки, не повинні мати доступу до чеків чи займатися вивіркою рахунків;</a:t>
            </a:r>
            <a:endParaRPr lang="ru-RU" sz="1400" dirty="0"/>
          </a:p>
          <a:p>
            <a:pPr lvl="0" algn="just"/>
            <a:r>
              <a:rPr lang="uk-UA" sz="1400" dirty="0"/>
              <a:t>інвентаризація готівки в касі та на банківських рахунках повинна здійснюватись не рідше одного разу на місяць.</a:t>
            </a:r>
            <a:endParaRPr lang="ru-RU" sz="1400" dirty="0"/>
          </a:p>
          <a:p>
            <a:pPr marL="0" indent="0" algn="just">
              <a:buNone/>
            </a:pPr>
            <a:r>
              <a:rPr lang="uk-UA" sz="1400" dirty="0" smtClean="0"/>
              <a:t>            За </a:t>
            </a:r>
            <a:r>
              <a:rPr lang="uk-UA" sz="1400" dirty="0"/>
              <a:t>результатами інвентаризації по касі може бути виявлено нестачі або надлишки грошей. Вони відносяться на рахунок "Нестачі або надлишки по касі", який є активно-пасивним. По дебету рахунку відображається величина нестачі, по кредиту – надлишок.</a:t>
            </a:r>
            <a:endParaRPr lang="ru-RU" sz="1400" dirty="0"/>
          </a:p>
          <a:p>
            <a:pPr marL="0" indent="0" algn="just">
              <a:buNone/>
            </a:pPr>
            <a:endParaRPr lang="ru-RU" sz="1400" dirty="0"/>
          </a:p>
        </p:txBody>
      </p:sp>
      <p:sp>
        <p:nvSpPr>
          <p:cNvPr id="3" name="Заголовок 2"/>
          <p:cNvSpPr>
            <a:spLocks noGrp="1"/>
          </p:cNvSpPr>
          <p:nvPr>
            <p:ph type="title"/>
          </p:nvPr>
        </p:nvSpPr>
        <p:spPr>
          <a:xfrm>
            <a:off x="688490" y="-27384"/>
            <a:ext cx="7756263" cy="1054250"/>
          </a:xfrm>
        </p:spPr>
        <p:txBody>
          <a:bodyPr/>
          <a:lstStyle/>
          <a:p>
            <a:r>
              <a:rPr lang="ru-RU" sz="2800" b="1" dirty="0" smtClean="0"/>
              <a:t>3.2. </a:t>
            </a:r>
            <a:r>
              <a:rPr lang="ru-RU" sz="2800" b="1" dirty="0" err="1" smtClean="0"/>
              <a:t>Облік</a:t>
            </a:r>
            <a:r>
              <a:rPr lang="ru-RU" sz="2800" b="1" dirty="0" smtClean="0"/>
              <a:t> </a:t>
            </a:r>
            <a:r>
              <a:rPr lang="ru-RU" sz="2800" b="1" dirty="0"/>
              <a:t>і контроль </a:t>
            </a:r>
            <a:r>
              <a:rPr lang="ru-RU" sz="2800" b="1" dirty="0" err="1"/>
              <a:t>касових</a:t>
            </a:r>
            <a:r>
              <a:rPr lang="ru-RU" sz="2800" b="1" dirty="0"/>
              <a:t> </a:t>
            </a:r>
            <a:r>
              <a:rPr lang="ru-RU" sz="2800" b="1" dirty="0" err="1"/>
              <a:t>операцій</a:t>
            </a:r>
            <a:r>
              <a:rPr lang="ru-RU" sz="2800" b="1" dirty="0"/>
              <a:t> і грошей в </a:t>
            </a:r>
            <a:r>
              <a:rPr lang="ru-RU" sz="2800" b="1" dirty="0" err="1"/>
              <a:t>касі</a:t>
            </a:r>
            <a:endParaRPr lang="ru-RU" sz="2800" dirty="0"/>
          </a:p>
        </p:txBody>
      </p:sp>
    </p:spTree>
    <p:extLst>
      <p:ext uri="{BB962C8B-B14F-4D97-AF65-F5344CB8AC3E}">
        <p14:creationId xmlns:p14="http://schemas.microsoft.com/office/powerpoint/2010/main" val="168149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251520" y="44624"/>
            <a:ext cx="8784976" cy="6741368"/>
          </a:xfrm>
          <a:solidFill>
            <a:schemeClr val="bg1">
              <a:lumMod val="85000"/>
            </a:schemeClr>
          </a:solidFill>
        </p:spPr>
        <p:txBody>
          <a:bodyPr>
            <a:noAutofit/>
          </a:bodyPr>
          <a:lstStyle/>
          <a:p>
            <a:pPr marL="0" indent="0" algn="just">
              <a:buNone/>
            </a:pPr>
            <a:r>
              <a:rPr lang="uk-UA" sz="1400" b="1" i="1" dirty="0" smtClean="0"/>
              <a:t>     Приклад</a:t>
            </a:r>
            <a:r>
              <a:rPr lang="uk-UA" sz="1400" b="1" i="1" dirty="0"/>
              <a:t>. </a:t>
            </a:r>
            <a:r>
              <a:rPr lang="uk-UA" sz="1400" dirty="0"/>
              <a:t>Виручка магазину за день згідно з касовим апаратом становить $5500. У наявності в касира грошей виявлено $ 5480. Нестача складає $ 20</a:t>
            </a:r>
            <a:r>
              <a:rPr lang="uk-UA" sz="1400" dirty="0" smtClean="0"/>
              <a:t>.</a:t>
            </a:r>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endParaRPr lang="uk-UA" sz="1400" dirty="0" smtClean="0"/>
          </a:p>
          <a:p>
            <a:pPr marL="0" indent="0" algn="just">
              <a:buNone/>
            </a:pPr>
            <a:endParaRPr lang="uk-UA" sz="1400" dirty="0"/>
          </a:p>
          <a:p>
            <a:pPr marL="0" indent="0" algn="just">
              <a:buNone/>
            </a:pPr>
            <a:r>
              <a:rPr lang="uk-UA" sz="1400" dirty="0"/>
              <a:t> </a:t>
            </a:r>
            <a:r>
              <a:rPr lang="uk-UA" sz="1400" dirty="0" smtClean="0"/>
              <a:t>       У </a:t>
            </a:r>
            <a:r>
              <a:rPr lang="uk-UA" sz="1400" dirty="0"/>
              <a:t>випадку великої нестачі готівки адміністрація компанії здійснює певне розслідування, з’ясовує причини та обставини її виникнення.</a:t>
            </a:r>
            <a:endParaRPr lang="ru-RU" sz="1400" dirty="0"/>
          </a:p>
          <a:p>
            <a:pPr marL="0" indent="0" algn="just">
              <a:buNone/>
            </a:pPr>
            <a:r>
              <a:rPr lang="uk-UA" sz="1400" dirty="0" smtClean="0"/>
              <a:t>      Наприкінці </a:t>
            </a:r>
            <a:r>
              <a:rPr lang="uk-UA" sz="1400" dirty="0"/>
              <a:t>звітного періоду дебетове сальдо рахунку «Нестачі або надлишки по касі» зазначається у Звіті про прибутки та збитки як операційні (торговельні) витрати. Кредитове сальдо даного рахунку відображається у Звіті про прибутки та збитки у статті «Інші доходи».</a:t>
            </a:r>
            <a:endParaRPr lang="ru-RU" sz="1400" dirty="0"/>
          </a:p>
          <a:p>
            <a:pPr marL="0" indent="0" algn="just">
              <a:buNone/>
            </a:pPr>
            <a:r>
              <a:rPr lang="uk-UA" sz="1400" dirty="0"/>
              <a:t> </a:t>
            </a:r>
            <a:r>
              <a:rPr lang="uk-UA" sz="1400" dirty="0" smtClean="0"/>
              <a:t>      Операції </a:t>
            </a:r>
            <a:r>
              <a:rPr lang="uk-UA" sz="1400" dirty="0"/>
              <a:t>по касі відображаються та групуються в касовому журналі надходжень та видатків, підсумки переносяться в Журнал реєстрації операцій, а потім – на рахунки бухгалтерського обліку та в Головну книгу. Форма журналів надходжень і видатків грошей здебільшого довільна, пристосована до умов певного підприємства.</a:t>
            </a:r>
            <a:endParaRPr lang="ru-RU" sz="1400" dirty="0"/>
          </a:p>
          <a:p>
            <a:pPr marL="0" indent="0" algn="just">
              <a:buNone/>
            </a:pPr>
            <a:r>
              <a:rPr lang="uk-UA" sz="1400" dirty="0" smtClean="0"/>
              <a:t>       Рух </a:t>
            </a:r>
            <a:r>
              <a:rPr lang="uk-UA" sz="1400" dirty="0"/>
              <a:t>грошей по касі відображається в обліку такими записами:</a:t>
            </a:r>
            <a:endParaRPr lang="ru-RU" sz="1400" dirty="0"/>
          </a:p>
          <a:p>
            <a:pPr marL="0" lvl="0" indent="0" algn="just">
              <a:buNone/>
            </a:pPr>
            <a:r>
              <a:rPr lang="uk-UA" sz="1400" b="1" i="1" dirty="0" smtClean="0"/>
              <a:t>1. Надходження </a:t>
            </a:r>
            <a:r>
              <a:rPr lang="uk-UA" sz="1400" b="1" i="1" dirty="0"/>
              <a:t>готівки</a:t>
            </a:r>
            <a:endParaRPr lang="ru-RU" sz="1400" b="1" i="1" dirty="0"/>
          </a:p>
          <a:p>
            <a:pPr algn="just"/>
            <a:r>
              <a:rPr lang="uk-UA" sz="1400" i="1" dirty="0" err="1"/>
              <a:t>Дт</a:t>
            </a:r>
            <a:r>
              <a:rPr lang="uk-UA" sz="1400" i="1" dirty="0"/>
              <a:t> «Грошові кошти» (або «Каса») </a:t>
            </a:r>
            <a:r>
              <a:rPr lang="uk-UA" sz="1400" i="1" dirty="0" err="1"/>
              <a:t>Кт</a:t>
            </a:r>
            <a:r>
              <a:rPr lang="uk-UA" sz="1400" i="1" dirty="0"/>
              <a:t> «Доход від реалізації»</a:t>
            </a:r>
            <a:endParaRPr lang="ru-RU" sz="1400" dirty="0"/>
          </a:p>
          <a:p>
            <a:pPr algn="just"/>
            <a:r>
              <a:rPr lang="uk-UA" sz="1400" i="1" dirty="0" err="1"/>
              <a:t>Кт</a:t>
            </a:r>
            <a:r>
              <a:rPr lang="uk-UA" sz="1400" i="1" dirty="0"/>
              <a:t> «Рахунки до одержання» (або «Клієнти</a:t>
            </a:r>
            <a:r>
              <a:rPr lang="uk-UA" sz="1400" i="1" dirty="0" smtClean="0"/>
              <a:t>»)</a:t>
            </a:r>
          </a:p>
          <a:p>
            <a:pPr algn="just"/>
            <a:r>
              <a:rPr lang="uk-UA" sz="1400" i="1" dirty="0" smtClean="0"/>
              <a:t> </a:t>
            </a:r>
            <a:r>
              <a:rPr lang="uk-UA" sz="1400" i="1" dirty="0" err="1"/>
              <a:t>Кт</a:t>
            </a:r>
            <a:r>
              <a:rPr lang="uk-UA" sz="1400" i="1" dirty="0"/>
              <a:t> «Рахунки в банках» та інші</a:t>
            </a:r>
            <a:endParaRPr lang="ru-RU" sz="1400" dirty="0"/>
          </a:p>
          <a:p>
            <a:pPr marL="0" indent="0" algn="just">
              <a:buNone/>
            </a:pPr>
            <a:r>
              <a:rPr lang="uk-UA" sz="1400" i="1" dirty="0"/>
              <a:t> </a:t>
            </a:r>
            <a:endParaRPr lang="ru-RU" sz="1400" dirty="0"/>
          </a:p>
          <a:p>
            <a:pPr marL="0" lvl="0" indent="0" algn="just">
              <a:buNone/>
            </a:pPr>
            <a:r>
              <a:rPr lang="uk-UA" sz="1400" b="1" i="1" dirty="0" smtClean="0"/>
              <a:t>2. Видатки</a:t>
            </a:r>
            <a:endParaRPr lang="ru-RU" sz="1400" b="1" i="1" dirty="0"/>
          </a:p>
          <a:p>
            <a:pPr algn="just"/>
            <a:r>
              <a:rPr lang="uk-UA" sz="1400" i="1" dirty="0" err="1"/>
              <a:t>Дт</a:t>
            </a:r>
            <a:r>
              <a:rPr lang="uk-UA" sz="1400" i="1" dirty="0"/>
              <a:t> «Рахунки до сплати» (або «Постачальники</a:t>
            </a:r>
            <a:r>
              <a:rPr lang="uk-UA" sz="1400" i="1" dirty="0" smtClean="0"/>
              <a:t>»)</a:t>
            </a:r>
          </a:p>
          <a:p>
            <a:pPr algn="just"/>
            <a:r>
              <a:rPr lang="uk-UA" sz="1400" i="1" dirty="0" smtClean="0"/>
              <a:t> </a:t>
            </a:r>
            <a:r>
              <a:rPr lang="uk-UA" sz="1400" i="1" dirty="0" err="1"/>
              <a:t>Дт</a:t>
            </a:r>
            <a:r>
              <a:rPr lang="uk-UA" sz="1400" i="1" dirty="0"/>
              <a:t> «Фонд дрібних сум»</a:t>
            </a:r>
            <a:endParaRPr lang="ru-RU" sz="1400" dirty="0"/>
          </a:p>
          <a:p>
            <a:pPr algn="just"/>
            <a:r>
              <a:rPr lang="uk-UA" sz="1400" i="1" dirty="0" err="1"/>
              <a:t>Дт</a:t>
            </a:r>
            <a:r>
              <a:rPr lang="uk-UA" sz="1400" i="1" dirty="0"/>
              <a:t> «Рахунки в банках»</a:t>
            </a:r>
            <a:endParaRPr lang="ru-RU" sz="1400" dirty="0"/>
          </a:p>
          <a:p>
            <a:pPr algn="just"/>
            <a:r>
              <a:rPr lang="uk-UA" sz="1400" i="1" dirty="0" err="1"/>
              <a:t>Дт</a:t>
            </a:r>
            <a:r>
              <a:rPr lang="uk-UA" sz="1400" i="1" dirty="0"/>
              <a:t> «Розрахунки з персоналом» та інші </a:t>
            </a:r>
            <a:r>
              <a:rPr lang="uk-UA" sz="1400" i="1" dirty="0" err="1"/>
              <a:t>Кт</a:t>
            </a:r>
            <a:r>
              <a:rPr lang="uk-UA" sz="1400" i="1" dirty="0"/>
              <a:t> «Грошові кошти» (або «Каса»)</a:t>
            </a:r>
            <a:endParaRPr lang="ru-RU" sz="1400" dirty="0"/>
          </a:p>
          <a:p>
            <a:pPr marL="0" indent="0" algn="just">
              <a:buNone/>
            </a:pPr>
            <a:endParaRPr lang="ru-RU" sz="1400" dirty="0"/>
          </a:p>
          <a:p>
            <a:pPr marL="0" indent="0" algn="just">
              <a:buNone/>
            </a:pPr>
            <a:endParaRPr lang="ru-RU" sz="14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78" t="50000" r="54040" b="36174"/>
          <a:stretch/>
        </p:blipFill>
        <p:spPr bwMode="auto">
          <a:xfrm>
            <a:off x="467544" y="620688"/>
            <a:ext cx="4918151" cy="11521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127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340768"/>
            <a:ext cx="8784976" cy="5328592"/>
          </a:xfrm>
          <a:solidFill>
            <a:schemeClr val="bg1">
              <a:lumMod val="85000"/>
            </a:schemeClr>
          </a:solidFill>
        </p:spPr>
        <p:txBody>
          <a:bodyPr>
            <a:noAutofit/>
          </a:bodyPr>
          <a:lstStyle/>
          <a:p>
            <a:pPr marL="0" indent="0" algn="just">
              <a:buNone/>
            </a:pPr>
            <a:r>
              <a:rPr lang="uk-UA" sz="1400" dirty="0" smtClean="0"/>
              <a:t>        Для </a:t>
            </a:r>
            <a:r>
              <a:rPr lang="uk-UA" sz="1400" dirty="0"/>
              <a:t>здійснення невеликих витрат, наприклад, канцелярських, поштових, представницьких, сума яких незначна, виписувати чеки досить незручно. З цією метою безпосередньо на підприємстві зберігається певна сума готівки, за яку відповідає матеріально відповідальна особа, – «Фонд дрібних сум». </a:t>
            </a:r>
            <a:endParaRPr lang="uk-UA" sz="1400" dirty="0" smtClean="0"/>
          </a:p>
          <a:p>
            <a:pPr marL="0" indent="0" algn="just">
              <a:buNone/>
            </a:pPr>
            <a:r>
              <a:rPr lang="uk-UA" sz="1400" dirty="0"/>
              <a:t> </a:t>
            </a:r>
            <a:r>
              <a:rPr lang="uk-UA" sz="1400" dirty="0" smtClean="0"/>
              <a:t>       Таку </a:t>
            </a:r>
            <a:r>
              <a:rPr lang="uk-UA" sz="1400" dirty="0"/>
              <a:t>систему операцій ще називають «авансова система» (або система підзвітних сум). Вона передбачає створення фонду, здійснення виплат за рахунок фонду та його періодичне поповнення (один раз на тиждень, місяць). Адміністрація компанії попередньо планує необхідні витрати, їх обсяг і визначає розмір фонду дрібних сум</a:t>
            </a:r>
            <a:r>
              <a:rPr lang="uk-UA" sz="1400" dirty="0" smtClean="0"/>
              <a:t>.</a:t>
            </a:r>
          </a:p>
          <a:p>
            <a:pPr marL="0" indent="0" algn="just">
              <a:buNone/>
            </a:pPr>
            <a:endParaRPr lang="ru-RU" sz="1400" dirty="0"/>
          </a:p>
          <a:p>
            <a:pPr marL="0" indent="0" algn="just">
              <a:buNone/>
            </a:pPr>
            <a:r>
              <a:rPr lang="uk-UA" sz="1400" dirty="0" smtClean="0"/>
              <a:t>        В </a:t>
            </a:r>
            <a:r>
              <a:rPr lang="uk-UA" sz="1400" dirty="0"/>
              <a:t>США при видачі готівки виписується ваучер, на якому вказується дата, сума та призначення платежу. Витрата грошей відбувається тільки на передбачені цілі. Залишок готівки та загальна вартість ваучерів повинні в сумі складати фіксовану величину фонду дрібних сум. </a:t>
            </a:r>
            <a:endParaRPr lang="uk-UA" sz="1400" dirty="0" smtClean="0"/>
          </a:p>
          <a:p>
            <a:pPr marL="0" indent="0" algn="just">
              <a:buNone/>
            </a:pPr>
            <a:r>
              <a:rPr lang="uk-UA" sz="1400" dirty="0"/>
              <a:t> </a:t>
            </a:r>
            <a:r>
              <a:rPr lang="uk-UA" sz="1400" dirty="0" smtClean="0"/>
              <a:t>       Якщо </a:t>
            </a:r>
            <a:r>
              <a:rPr lang="uk-UA" sz="1400" dirty="0"/>
              <a:t>при перевірці дрібної каси виявляються розбіжності, то вони відображаються на </a:t>
            </a:r>
            <a:r>
              <a:rPr lang="uk-UA" sz="1400" dirty="0" smtClean="0"/>
              <a:t>рахунку</a:t>
            </a:r>
            <a:r>
              <a:rPr lang="ru-RU" sz="1400" dirty="0"/>
              <a:t> </a:t>
            </a:r>
            <a:r>
              <a:rPr lang="uk-UA" sz="1400" dirty="0" smtClean="0"/>
              <a:t>«Недостача </a:t>
            </a:r>
            <a:r>
              <a:rPr lang="uk-UA" sz="1400" dirty="0"/>
              <a:t>/ надлишок грошових коштів». В кінці звітного періоду дебетове сальдо (нестачі) включається до складу загальних операційних витрат, а кредитове (надлишки) – до інших доходів</a:t>
            </a:r>
            <a:r>
              <a:rPr lang="uk-UA" sz="1400" dirty="0" smtClean="0"/>
              <a:t>.</a:t>
            </a:r>
          </a:p>
          <a:p>
            <a:pPr marL="0" indent="0" algn="just">
              <a:buNone/>
            </a:pPr>
            <a:endParaRPr lang="ru-RU" sz="1400" dirty="0"/>
          </a:p>
          <a:p>
            <a:pPr marL="0" indent="0" algn="just">
              <a:buNone/>
            </a:pPr>
            <a:r>
              <a:rPr lang="uk-UA" sz="1400" dirty="0" smtClean="0"/>
              <a:t>        У </a:t>
            </a:r>
            <a:r>
              <a:rPr lang="uk-UA" sz="1400" dirty="0"/>
              <a:t>Великій Британії при видачі готівки з фонду дрібних сум проводяться записи по дебету рахунків відповідних витрат і кредиту </a:t>
            </a:r>
            <a:r>
              <a:rPr lang="uk-UA" sz="1400" dirty="0" smtClean="0"/>
              <a:t>фонду</a:t>
            </a:r>
            <a:r>
              <a:rPr lang="ru-RU" sz="1400" dirty="0"/>
              <a:t> </a:t>
            </a:r>
            <a:r>
              <a:rPr lang="uk-UA" sz="1400" dirty="0" smtClean="0"/>
              <a:t>дрібних </a:t>
            </a:r>
            <a:r>
              <a:rPr lang="uk-UA" sz="1400" dirty="0"/>
              <a:t>сум, а при поповненні фонду – дебетується рахунок «Фонд дрібних сум</a:t>
            </a:r>
            <a:r>
              <a:rPr lang="uk-UA" sz="1400" dirty="0" smtClean="0"/>
              <a:t>».</a:t>
            </a:r>
            <a:endParaRPr lang="ru-RU" sz="1400" dirty="0" smtClean="0"/>
          </a:p>
          <a:p>
            <a:pPr marL="0" indent="0" algn="just">
              <a:buNone/>
            </a:pPr>
            <a:r>
              <a:rPr lang="uk-UA" sz="1400" dirty="0" smtClean="0"/>
              <a:t>        В </a:t>
            </a:r>
            <a:r>
              <a:rPr lang="uk-UA" sz="1400" dirty="0"/>
              <a:t>Єгипті на попередньо визначену суму фонду дрібних сум виписується чек (на певний період і на всю суму). Касир витрачає кошти по квитанціях та рахунках і фіксує їх в журналі фонду дрібних сум.</a:t>
            </a:r>
            <a:endParaRPr lang="ru-RU" sz="1400" dirty="0"/>
          </a:p>
          <a:p>
            <a:pPr marL="0" indent="0" algn="just">
              <a:buNone/>
            </a:pPr>
            <a:endParaRPr lang="ru-RU" sz="1400" dirty="0"/>
          </a:p>
        </p:txBody>
      </p:sp>
      <p:sp>
        <p:nvSpPr>
          <p:cNvPr id="3" name="Заголовок 2"/>
          <p:cNvSpPr>
            <a:spLocks noGrp="1"/>
          </p:cNvSpPr>
          <p:nvPr>
            <p:ph type="title"/>
          </p:nvPr>
        </p:nvSpPr>
        <p:spPr>
          <a:xfrm>
            <a:off x="688490" y="188640"/>
            <a:ext cx="7756263" cy="1054250"/>
          </a:xfrm>
        </p:spPr>
        <p:txBody>
          <a:bodyPr/>
          <a:lstStyle/>
          <a:p>
            <a:r>
              <a:rPr lang="ru-RU" sz="2800" b="1" dirty="0" smtClean="0"/>
              <a:t>3.3. </a:t>
            </a:r>
            <a:r>
              <a:rPr lang="ru-RU" sz="2800" b="1" dirty="0" err="1" smtClean="0"/>
              <a:t>Облік</a:t>
            </a:r>
            <a:r>
              <a:rPr lang="ru-RU" sz="2800" b="1" dirty="0" smtClean="0"/>
              <a:t> </a:t>
            </a:r>
            <a:r>
              <a:rPr lang="ru-RU" sz="2800" b="1" dirty="0" err="1"/>
              <a:t>створення</a:t>
            </a:r>
            <a:r>
              <a:rPr lang="ru-RU" sz="2800" b="1" dirty="0"/>
              <a:t> і </a:t>
            </a:r>
            <a:r>
              <a:rPr lang="ru-RU" sz="2800" b="1" dirty="0" err="1"/>
              <a:t>використання</a:t>
            </a:r>
            <a:r>
              <a:rPr lang="ru-RU" sz="2800" b="1" dirty="0"/>
              <a:t> фонду </a:t>
            </a:r>
            <a:r>
              <a:rPr lang="ru-RU" sz="2800" b="1" dirty="0" err="1"/>
              <a:t>дрібних</a:t>
            </a:r>
            <a:r>
              <a:rPr lang="ru-RU" sz="2800" b="1" dirty="0"/>
              <a:t> </a:t>
            </a:r>
            <a:r>
              <a:rPr lang="ru-RU" sz="2800" b="1" dirty="0" err="1"/>
              <a:t>сум</a:t>
            </a:r>
            <a:endParaRPr lang="ru-RU" sz="2800" dirty="0"/>
          </a:p>
        </p:txBody>
      </p:sp>
    </p:spTree>
    <p:extLst>
      <p:ext uri="{BB962C8B-B14F-4D97-AF65-F5344CB8AC3E}">
        <p14:creationId xmlns:p14="http://schemas.microsoft.com/office/powerpoint/2010/main" val="2076175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251520" y="332656"/>
            <a:ext cx="8784976" cy="5328592"/>
          </a:xfrm>
          <a:solidFill>
            <a:schemeClr val="bg1">
              <a:lumMod val="85000"/>
            </a:schemeClr>
          </a:solidFill>
        </p:spPr>
        <p:txBody>
          <a:bodyPr>
            <a:noAutofit/>
          </a:bodyPr>
          <a:lstStyle/>
          <a:p>
            <a:pPr marL="0" lvl="0" indent="0">
              <a:buNone/>
            </a:pPr>
            <a:r>
              <a:rPr lang="uk-UA" sz="1400" b="1" i="1" dirty="0" smtClean="0"/>
              <a:t>1. Створення </a:t>
            </a:r>
            <a:r>
              <a:rPr lang="uk-UA" sz="1400" b="1" i="1" dirty="0"/>
              <a:t>фонду дрібних сум</a:t>
            </a:r>
            <a:endParaRPr lang="ru-RU" sz="1400" b="1" i="1" dirty="0"/>
          </a:p>
          <a:p>
            <a:r>
              <a:rPr lang="uk-UA" sz="1400" i="1" dirty="0" err="1"/>
              <a:t>Дт</a:t>
            </a:r>
            <a:r>
              <a:rPr lang="uk-UA" sz="1400" i="1" dirty="0"/>
              <a:t> «Фонд дрібних сум»	</a:t>
            </a:r>
            <a:r>
              <a:rPr lang="uk-UA" sz="1400" i="1" dirty="0" smtClean="0"/>
              <a:t>                     300,00</a:t>
            </a:r>
            <a:endParaRPr lang="ru-RU" sz="1400" dirty="0"/>
          </a:p>
          <a:p>
            <a:r>
              <a:rPr lang="uk-UA" sz="1400" i="1" dirty="0" err="1"/>
              <a:t>Кт</a:t>
            </a:r>
            <a:r>
              <a:rPr lang="uk-UA" sz="1400" i="1" dirty="0"/>
              <a:t> «Грошові кошти» (або «Каса»)	300,00</a:t>
            </a:r>
            <a:endParaRPr lang="ru-RU" sz="1400" dirty="0"/>
          </a:p>
          <a:p>
            <a:pPr marL="0" lvl="0" indent="0">
              <a:buNone/>
            </a:pPr>
            <a:endParaRPr lang="uk-UA" sz="1400" b="1" i="1" dirty="0" smtClean="0"/>
          </a:p>
          <a:p>
            <a:pPr marL="0" lvl="0" indent="0">
              <a:buNone/>
            </a:pPr>
            <a:r>
              <a:rPr lang="uk-UA" sz="1400" b="1" i="1" dirty="0" smtClean="0"/>
              <a:t>2. Виплати </a:t>
            </a:r>
            <a:r>
              <a:rPr lang="uk-UA" sz="1400" b="1" i="1" dirty="0"/>
              <a:t>з фонду дрібних сум</a:t>
            </a:r>
            <a:endParaRPr lang="ru-RU" sz="1400" b="1" i="1" dirty="0"/>
          </a:p>
          <a:p>
            <a:r>
              <a:rPr lang="uk-UA" sz="1400" i="1" dirty="0" err="1"/>
              <a:t>Дт</a:t>
            </a:r>
            <a:r>
              <a:rPr lang="uk-UA" sz="1400" i="1" dirty="0"/>
              <a:t> «Канцелярські витрати»	50,00</a:t>
            </a:r>
            <a:endParaRPr lang="ru-RU" sz="1400" dirty="0"/>
          </a:p>
          <a:p>
            <a:r>
              <a:rPr lang="uk-UA" sz="1400" i="1" dirty="0" err="1"/>
              <a:t>Дт</a:t>
            </a:r>
            <a:r>
              <a:rPr lang="uk-UA" sz="1400" i="1" dirty="0"/>
              <a:t> «Поштові витрати»	20,00</a:t>
            </a:r>
            <a:endParaRPr lang="ru-RU" sz="1400" dirty="0"/>
          </a:p>
          <a:p>
            <a:r>
              <a:rPr lang="uk-UA" sz="1400" i="1" dirty="0" err="1"/>
              <a:t>Кт</a:t>
            </a:r>
            <a:r>
              <a:rPr lang="uk-UA" sz="1400" i="1" dirty="0"/>
              <a:t> «Фонд дрібних сум»	70,00</a:t>
            </a:r>
            <a:endParaRPr lang="ru-RU" sz="1400" dirty="0"/>
          </a:p>
          <a:p>
            <a:r>
              <a:rPr lang="uk-UA" sz="1400" i="1" dirty="0"/>
              <a:t> </a:t>
            </a:r>
            <a:r>
              <a:rPr lang="uk-UA" sz="1400" i="1" dirty="0" smtClean="0"/>
              <a:t>                                                                                                             </a:t>
            </a:r>
            <a:endParaRPr lang="ru-RU" sz="1400" dirty="0"/>
          </a:p>
          <a:p>
            <a:pPr marL="0" lvl="0" indent="0">
              <a:buNone/>
            </a:pPr>
            <a:r>
              <a:rPr lang="uk-UA" sz="1400" b="1" i="1" dirty="0" smtClean="0"/>
              <a:t>3. Поповнення </a:t>
            </a:r>
            <a:r>
              <a:rPr lang="uk-UA" sz="1400" b="1" i="1" dirty="0"/>
              <a:t>фонду дрібних сум</a:t>
            </a:r>
            <a:endParaRPr lang="ru-RU" sz="1400" b="1" i="1" dirty="0"/>
          </a:p>
          <a:p>
            <a:r>
              <a:rPr lang="uk-UA" sz="1400" i="1" dirty="0" err="1"/>
              <a:t>Дт</a:t>
            </a:r>
            <a:r>
              <a:rPr lang="uk-UA" sz="1400" i="1" dirty="0"/>
              <a:t> «Фонд дрібних сум»	70,00</a:t>
            </a:r>
            <a:endParaRPr lang="ru-RU" sz="1400" dirty="0"/>
          </a:p>
          <a:p>
            <a:r>
              <a:rPr lang="uk-UA" sz="1400" i="1" dirty="0" err="1"/>
              <a:t>Кт</a:t>
            </a:r>
            <a:r>
              <a:rPr lang="uk-UA" sz="1400" i="1" dirty="0"/>
              <a:t> «Грошові кошти»	70,00</a:t>
            </a:r>
            <a:endParaRPr lang="ru-RU" sz="1400" dirty="0"/>
          </a:p>
          <a:p>
            <a:r>
              <a:rPr lang="uk-UA" sz="1400" i="1" dirty="0"/>
              <a:t> </a:t>
            </a:r>
            <a:endParaRPr lang="ru-RU" sz="1400" dirty="0"/>
          </a:p>
          <a:p>
            <a:pPr marL="0" lvl="0" indent="0">
              <a:buNone/>
            </a:pPr>
            <a:r>
              <a:rPr lang="uk-UA" sz="1400" b="1" i="1" dirty="0" smtClean="0"/>
              <a:t>4. На </a:t>
            </a:r>
            <a:r>
              <a:rPr lang="uk-UA" sz="1400" b="1" i="1" dirty="0"/>
              <a:t>суму нестачі</a:t>
            </a:r>
            <a:endParaRPr lang="ru-RU" sz="1400" b="1" i="1" dirty="0"/>
          </a:p>
          <a:p>
            <a:r>
              <a:rPr lang="uk-UA" sz="1400" i="1" dirty="0" err="1"/>
              <a:t>Дт</a:t>
            </a:r>
            <a:r>
              <a:rPr lang="uk-UA" sz="1400" i="1" dirty="0"/>
              <a:t> «Нестачі / надлишки грошових </a:t>
            </a:r>
            <a:r>
              <a:rPr lang="uk-UA" sz="1400" i="1" dirty="0" smtClean="0"/>
              <a:t>коштів    10,00</a:t>
            </a:r>
            <a:endParaRPr lang="ru-RU" sz="1400" dirty="0"/>
          </a:p>
          <a:p>
            <a:r>
              <a:rPr lang="uk-UA" sz="1400" i="1" dirty="0" err="1"/>
              <a:t>Кт</a:t>
            </a:r>
            <a:r>
              <a:rPr lang="uk-UA" sz="1400" i="1" dirty="0"/>
              <a:t> «Грошові кошти»	</a:t>
            </a:r>
            <a:r>
              <a:rPr lang="uk-UA" sz="1400" i="1" dirty="0" smtClean="0"/>
              <a:t>                       10,00</a:t>
            </a:r>
            <a:endParaRPr lang="ru-RU" sz="1400" dirty="0"/>
          </a:p>
          <a:p>
            <a:r>
              <a:rPr lang="uk-UA" sz="1400" i="1" dirty="0"/>
              <a:t> </a:t>
            </a:r>
            <a:endParaRPr lang="ru-RU" sz="1400" dirty="0"/>
          </a:p>
          <a:p>
            <a:pPr marL="0" lvl="0" indent="0">
              <a:buNone/>
            </a:pPr>
            <a:r>
              <a:rPr lang="uk-UA" sz="1400" b="1" i="1" dirty="0" smtClean="0"/>
              <a:t>5. На </a:t>
            </a:r>
            <a:r>
              <a:rPr lang="uk-UA" sz="1400" b="1" i="1" dirty="0"/>
              <a:t>суму надлишку</a:t>
            </a:r>
            <a:endParaRPr lang="ru-RU" sz="1400" b="1" i="1" dirty="0"/>
          </a:p>
          <a:p>
            <a:r>
              <a:rPr lang="uk-UA" sz="1400" i="1" dirty="0" err="1"/>
              <a:t>Дт</a:t>
            </a:r>
            <a:r>
              <a:rPr lang="uk-UA" sz="1400" i="1" dirty="0"/>
              <a:t> «Грошові кошти»	</a:t>
            </a:r>
            <a:r>
              <a:rPr lang="uk-UA" sz="1400" i="1" dirty="0" smtClean="0"/>
              <a:t>                       5,00</a:t>
            </a:r>
            <a:endParaRPr lang="ru-RU" sz="1400" dirty="0"/>
          </a:p>
          <a:p>
            <a:r>
              <a:rPr lang="uk-UA" sz="1400" i="1" dirty="0" err="1"/>
              <a:t>Кт</a:t>
            </a:r>
            <a:r>
              <a:rPr lang="uk-UA" sz="1400" i="1" dirty="0"/>
              <a:t> ««Нестачі / надлишки грошових </a:t>
            </a:r>
            <a:r>
              <a:rPr lang="uk-UA" sz="1400" i="1" dirty="0" smtClean="0"/>
              <a:t>коштів « 5,00</a:t>
            </a:r>
          </a:p>
          <a:p>
            <a:endParaRPr lang="uk-UA" sz="1400" i="1" dirty="0"/>
          </a:p>
          <a:p>
            <a:pPr marL="0" indent="0" algn="just">
              <a:buNone/>
            </a:pPr>
            <a:r>
              <a:rPr lang="uk-UA" sz="1400" dirty="0" smtClean="0"/>
              <a:t>        Рахунок </a:t>
            </a:r>
            <a:r>
              <a:rPr lang="uk-UA" sz="1400" b="1" i="1" dirty="0"/>
              <a:t>«Фонд дрібних сум</a:t>
            </a:r>
            <a:r>
              <a:rPr lang="uk-UA" sz="1400" b="1" i="1" dirty="0" smtClean="0"/>
              <a:t>»</a:t>
            </a:r>
            <a:r>
              <a:rPr lang="ru-RU" sz="1400" dirty="0"/>
              <a:t> </a:t>
            </a:r>
            <a:r>
              <a:rPr lang="uk-UA" sz="1400" dirty="0" smtClean="0"/>
              <a:t>– </a:t>
            </a:r>
            <a:r>
              <a:rPr lang="uk-UA" sz="1400" dirty="0"/>
              <a:t>активний, балансовий. По дебету </a:t>
            </a:r>
            <a:r>
              <a:rPr lang="uk-UA" sz="1400" dirty="0" smtClean="0"/>
              <a:t>відображається надходження </a:t>
            </a:r>
            <a:r>
              <a:rPr lang="uk-UA" sz="1400" dirty="0"/>
              <a:t>(поповнення) грошових коштів до фонду дрібних сум, по кредиту – оплата поточних витрат за рахунок коштів фонду (лише  на передбачені витрати). Дебетове сальдо показує залишок коштів у фонді.</a:t>
            </a:r>
            <a:endParaRPr lang="ru-RU" sz="1400" dirty="0"/>
          </a:p>
          <a:p>
            <a:endParaRPr lang="ru-RU" sz="1400" dirty="0"/>
          </a:p>
          <a:p>
            <a:pPr marL="0" indent="0">
              <a:buNone/>
            </a:pPr>
            <a:endParaRPr lang="ru-RU" sz="1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06" t="31944" r="71777" b="44048"/>
          <a:stretch/>
        </p:blipFill>
        <p:spPr bwMode="auto">
          <a:xfrm>
            <a:off x="5440262" y="1458685"/>
            <a:ext cx="3196168" cy="27624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238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836712"/>
            <a:ext cx="8784976" cy="5904656"/>
          </a:xfrm>
          <a:solidFill>
            <a:schemeClr val="bg1">
              <a:lumMod val="85000"/>
            </a:schemeClr>
          </a:solidFill>
        </p:spPr>
        <p:txBody>
          <a:bodyPr>
            <a:noAutofit/>
          </a:bodyPr>
          <a:lstStyle/>
          <a:p>
            <a:pPr marL="0" indent="0" algn="just">
              <a:buNone/>
            </a:pPr>
            <a:r>
              <a:rPr lang="uk-UA" sz="1400" dirty="0" smtClean="0"/>
              <a:t>     Для </a:t>
            </a:r>
            <a:r>
              <a:rPr lang="uk-UA" sz="1400" dirty="0"/>
              <a:t>зберігання готівки та ведення розрахунків фірми відкривають банківські рахунки. Як відомо, існує кілька видів банківських рахунків, що може відкривати фірма: банківський чековий рахунок, простий (загальний) банківський рахунок, </a:t>
            </a:r>
            <a:r>
              <a:rPr lang="uk-UA" sz="1400" dirty="0" err="1"/>
              <a:t>рахунок</a:t>
            </a:r>
            <a:r>
              <a:rPr lang="uk-UA" sz="1400" dirty="0"/>
              <a:t> для розрахунків з персоналом, а також рахунки для кредитних ліній та інші.</a:t>
            </a:r>
            <a:endParaRPr lang="ru-RU" sz="1400" dirty="0"/>
          </a:p>
          <a:p>
            <a:pPr marL="0" indent="0" algn="just">
              <a:buNone/>
            </a:pPr>
            <a:r>
              <a:rPr lang="uk-UA" sz="1400" dirty="0" smtClean="0"/>
              <a:t>     Для </a:t>
            </a:r>
            <a:r>
              <a:rPr lang="uk-UA" sz="1400" dirty="0"/>
              <a:t>відкриття банківського рахунку фірма подає в банк заяву, карточку зі зразком підписів осіб, які матимуть право підписувати чеки та інші банківські документи. В окремих випадках банк може вимагати від клієнта фінансової інформації про нього. Після відкриття фірмі рахунку банк друкує і видає чекову книжку з пронумерованими чеками, а також депозитні бланки. На зазначених документах банком надрукована інформація, що ідентифікує банк та фірму (клієнта) – тобто назва, адреса тощо.</a:t>
            </a:r>
            <a:endParaRPr lang="ru-RU" sz="1400" dirty="0"/>
          </a:p>
          <a:p>
            <a:pPr marL="0" indent="0" algn="just">
              <a:buNone/>
            </a:pPr>
            <a:r>
              <a:rPr lang="uk-UA" sz="1400" dirty="0" smtClean="0"/>
              <a:t>     В </a:t>
            </a:r>
            <a:r>
              <a:rPr lang="uk-UA" sz="1400" dirty="0"/>
              <a:t>Україні розрахунки з банком відображаються в обліку підприємства на підставі виписок банку, в США отримання коштів відображається в момент депозиту чеку, а виплата – в момент видачі чека.</a:t>
            </a:r>
            <a:endParaRPr lang="ru-RU" sz="1400" dirty="0"/>
          </a:p>
          <a:p>
            <a:pPr marL="0" indent="0" algn="just">
              <a:buNone/>
            </a:pPr>
            <a:r>
              <a:rPr lang="uk-UA" sz="1400" dirty="0" smtClean="0"/>
              <a:t>     Перевірка </a:t>
            </a:r>
            <a:r>
              <a:rPr lang="uk-UA" sz="1400" dirty="0"/>
              <a:t>виписок з банківського рахунку в більшості країн проводиться один раз на місяць. </a:t>
            </a:r>
            <a:r>
              <a:rPr lang="uk-UA" sz="1400" b="1" i="1" dirty="0"/>
              <a:t>Причини різниці залишку </a:t>
            </a:r>
            <a:r>
              <a:rPr lang="uk-UA" sz="1400" dirty="0"/>
              <a:t>по рахунку</a:t>
            </a:r>
            <a:endParaRPr lang="ru-RU" sz="1400" dirty="0"/>
          </a:p>
          <a:p>
            <a:pPr marL="0" indent="0" algn="just">
              <a:buNone/>
            </a:pPr>
            <a:r>
              <a:rPr lang="uk-UA" sz="1400" dirty="0" smtClean="0"/>
              <a:t>     «</a:t>
            </a:r>
            <a:r>
              <a:rPr lang="uk-UA" sz="1400" dirty="0"/>
              <a:t>Грошові кошти» в бухгалтерських записах та банківській виписці:</a:t>
            </a:r>
            <a:endParaRPr lang="ru-RU" sz="1400" dirty="0"/>
          </a:p>
          <a:p>
            <a:pPr lvl="1" algn="just"/>
            <a:r>
              <a:rPr lang="uk-UA" sz="1400" i="1" dirty="0"/>
              <a:t>деякі операції, записані в облікових даних компанії, не містяться в облікових записах банку</a:t>
            </a:r>
            <a:r>
              <a:rPr lang="uk-UA" sz="1400" dirty="0"/>
              <a:t>: видані чеки (ще не пред’явлені отримувачем в банк для сплати), депозити в дорозі (відправлені банку, але ще не отримані ним);</a:t>
            </a:r>
            <a:endParaRPr lang="ru-RU" sz="1400" dirty="0"/>
          </a:p>
          <a:p>
            <a:pPr lvl="1" algn="just"/>
            <a:r>
              <a:rPr lang="uk-UA" sz="1400" i="1" dirty="0"/>
              <a:t>деякі банківські операції ще не знайшли відображення в бухгалтерських записах компанії</a:t>
            </a:r>
            <a:r>
              <a:rPr lang="uk-UA" sz="1400" dirty="0"/>
              <a:t>: плата банку за обслуговування; чеки, по яким не можуть бути отримані гроші (чеки інших підприємств або фізичних осіб, що передані компанією до банку, але ще не оплачені); зароблені відсотки на залишок коштів на рахунку тощо;</a:t>
            </a:r>
            <a:endParaRPr lang="ru-RU" sz="1400" dirty="0"/>
          </a:p>
          <a:p>
            <a:pPr lvl="1" algn="just"/>
            <a:r>
              <a:rPr lang="uk-UA" sz="1400" i="1" dirty="0"/>
              <a:t>помилки записів</a:t>
            </a:r>
            <a:r>
              <a:rPr lang="uk-UA" sz="1400" dirty="0"/>
              <a:t>.</a:t>
            </a:r>
            <a:endParaRPr lang="ru-RU" sz="1400" dirty="0"/>
          </a:p>
          <a:p>
            <a:pPr marL="0" indent="0" algn="just">
              <a:buNone/>
            </a:pPr>
            <a:r>
              <a:rPr lang="uk-UA" sz="1400" dirty="0" smtClean="0"/>
              <a:t>     Усі </a:t>
            </a:r>
            <a:r>
              <a:rPr lang="uk-UA" sz="1400" dirty="0"/>
              <a:t>розходження мають бути відрегульовані. Слід сказати, що, на відміну від нашої практики, коли записи операцій здійснюються тільки на основі банківського витягу, в зарубіжних країнах перевага надається витягові, а клієнтові. Після одержання витягу банку він ретельно перевіряється і складається для врегулювання </a:t>
            </a:r>
            <a:r>
              <a:rPr lang="uk-UA" sz="1400" i="1" dirty="0"/>
              <a:t>погоджувальна таблиця. </a:t>
            </a:r>
            <a:r>
              <a:rPr lang="uk-UA" sz="1400" dirty="0"/>
              <a:t>Спочатку в таблицю записують залишки за даними витягу і за даними обліку фірми. Потім відображаються всі розходження з відповідним відображенням на рахунках бухгалтерського обліку.</a:t>
            </a:r>
            <a:endParaRPr lang="ru-RU" sz="1400" dirty="0"/>
          </a:p>
          <a:p>
            <a:pPr marL="0" indent="0" algn="just">
              <a:buNone/>
            </a:pPr>
            <a:endParaRPr lang="ru-RU" sz="1400" dirty="0"/>
          </a:p>
        </p:txBody>
      </p:sp>
      <p:sp>
        <p:nvSpPr>
          <p:cNvPr id="3" name="Заголовок 2"/>
          <p:cNvSpPr>
            <a:spLocks noGrp="1"/>
          </p:cNvSpPr>
          <p:nvPr>
            <p:ph type="title"/>
          </p:nvPr>
        </p:nvSpPr>
        <p:spPr>
          <a:xfrm>
            <a:off x="688490" y="-99392"/>
            <a:ext cx="7756263" cy="1054250"/>
          </a:xfrm>
        </p:spPr>
        <p:txBody>
          <a:bodyPr/>
          <a:lstStyle/>
          <a:p>
            <a:r>
              <a:rPr lang="ru-RU" sz="2600" b="1" dirty="0" smtClean="0"/>
              <a:t>3.4. </a:t>
            </a:r>
            <a:r>
              <a:rPr lang="ru-RU" sz="2600" b="1" dirty="0" err="1" smtClean="0"/>
              <a:t>Документальне</a:t>
            </a:r>
            <a:r>
              <a:rPr lang="ru-RU" sz="2600" b="1" dirty="0" smtClean="0"/>
              <a:t> </a:t>
            </a:r>
            <a:r>
              <a:rPr lang="ru-RU" sz="2600" b="1" dirty="0" err="1"/>
              <a:t>оформлення</a:t>
            </a:r>
            <a:r>
              <a:rPr lang="ru-RU" sz="2600" b="1" dirty="0"/>
              <a:t> і </a:t>
            </a:r>
            <a:r>
              <a:rPr lang="ru-RU" sz="2600" b="1" dirty="0" err="1"/>
              <a:t>облік</a:t>
            </a:r>
            <a:r>
              <a:rPr lang="ru-RU" sz="2600" b="1" dirty="0"/>
              <a:t> </a:t>
            </a:r>
            <a:r>
              <a:rPr lang="ru-RU" sz="2600" b="1" dirty="0" err="1"/>
              <a:t>операцій</a:t>
            </a:r>
            <a:r>
              <a:rPr lang="ru-RU" sz="2600" b="1" dirty="0"/>
              <a:t> по </a:t>
            </a:r>
            <a:r>
              <a:rPr lang="ru-RU" sz="2600" b="1" dirty="0" err="1"/>
              <a:t>банківських</a:t>
            </a:r>
            <a:r>
              <a:rPr lang="ru-RU" sz="2600" b="1" dirty="0"/>
              <a:t> </a:t>
            </a:r>
            <a:r>
              <a:rPr lang="ru-RU" sz="2600" b="1" dirty="0" err="1"/>
              <a:t>рахунках</a:t>
            </a:r>
            <a:endParaRPr lang="ru-RU" sz="2600" dirty="0"/>
          </a:p>
        </p:txBody>
      </p:sp>
    </p:spTree>
    <p:extLst>
      <p:ext uri="{BB962C8B-B14F-4D97-AF65-F5344CB8AC3E}">
        <p14:creationId xmlns:p14="http://schemas.microsoft.com/office/powerpoint/2010/main" val="18100575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43</TotalTime>
  <Words>2392</Words>
  <Application>Microsoft Office PowerPoint</Application>
  <PresentationFormat>Экран (4:3)</PresentationFormat>
  <Paragraphs>248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Твердый переплет</vt:lpstr>
      <vt:lpstr>ТЕМА 3.Облік оборотних активів  </vt:lpstr>
      <vt:lpstr>План</vt:lpstr>
      <vt:lpstr>3.1. Склад грошових коштів, характеристика рахунків для їх обліку</vt:lpstr>
      <vt:lpstr>Презентация PowerPoint</vt:lpstr>
      <vt:lpstr>3.2. Облік і контроль касових операцій і грошей в касі</vt:lpstr>
      <vt:lpstr>Презентация PowerPoint</vt:lpstr>
      <vt:lpstr>3.3. Облік створення і використання фонду дрібних сум</vt:lpstr>
      <vt:lpstr>Презентация PowerPoint</vt:lpstr>
      <vt:lpstr>3.4. Документальне оформлення і облік операцій по банківських рахунках</vt:lpstr>
      <vt:lpstr>Презентация PowerPoint</vt:lpstr>
      <vt:lpstr>Презентация PowerPoint</vt:lpstr>
      <vt:lpstr>3.5. Облік поточних (короткострокових) фінансових інвестицій</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3.Облік оборотних активів  </dc:title>
  <dc:creator>User</dc:creator>
  <cp:lastModifiedBy>User</cp:lastModifiedBy>
  <cp:revision>7</cp:revision>
  <dcterms:created xsi:type="dcterms:W3CDTF">2020-11-05T11:48:59Z</dcterms:created>
  <dcterms:modified xsi:type="dcterms:W3CDTF">2020-11-05T12:43:25Z</dcterms:modified>
</cp:coreProperties>
</file>