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94660"/>
  </p:normalViewPr>
  <p:slideViewPr>
    <p:cSldViewPr>
      <p:cViewPr varScale="1">
        <p:scale>
          <a:sx n="69" d="100"/>
          <a:sy n="69" d="100"/>
        </p:scale>
        <p:origin x="-1344" y="-9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05.11.2020</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05.11.2020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05.11.2020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05.11.2020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05.11.2020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05.11.2020</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uk.wikipedia.org/w/index.php?title=%D0%A0%D0%B5%D0%BCi%D1%82%D0%B5%D0%BD%D1%82&amp;amp;action=edit&amp;amp;redlink=1" TargetMode="External"/><Relationship Id="rId2" Type="http://schemas.openxmlformats.org/officeDocument/2006/relationships/hyperlink" Target="http://uk.wikipedia.org/wiki/%D0%A2%D1%80%D0%B0%D1%81%D0%B0%D1%82"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uk.wikipedia.org/w/index.php?title=I%D0%BD%D0%B4%D0%BE%D1%81%D0%B0%D1%82&amp;amp;action=edit&amp;amp;redlink=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3341" y="2705130"/>
            <a:ext cx="6777318" cy="1731982"/>
          </a:xfrm>
        </p:spPr>
        <p:txBody>
          <a:bodyPr/>
          <a:lstStyle/>
          <a:p>
            <a:r>
              <a:rPr lang="uk-UA" b="1" dirty="0">
                <a:effectLst/>
              </a:rPr>
              <a:t>ТЕМА 3.Облік оборотних активів</a:t>
            </a:r>
            <a:r>
              <a:rPr lang="ru-RU" b="1" dirty="0">
                <a:effectLst/>
              </a:rPr>
              <a:t/>
            </a:r>
            <a:br>
              <a:rPr lang="ru-RU" b="1" dirty="0">
                <a:effectLst/>
              </a:rPr>
            </a:br>
            <a:r>
              <a:rPr lang="ru-RU" b="1" dirty="0">
                <a:effectLst/>
              </a:rPr>
              <a:t/>
            </a:r>
            <a:br>
              <a:rPr lang="ru-RU" b="1" dirty="0">
                <a:effectLst/>
              </a:rPr>
            </a:br>
            <a:endParaRPr lang="ru-RU" dirty="0"/>
          </a:p>
        </p:txBody>
      </p:sp>
      <p:sp>
        <p:nvSpPr>
          <p:cNvPr id="3" name="Подзаголовок 2"/>
          <p:cNvSpPr>
            <a:spLocks noGrp="1"/>
          </p:cNvSpPr>
          <p:nvPr>
            <p:ph type="subTitle" idx="1"/>
          </p:nvPr>
        </p:nvSpPr>
        <p:spPr>
          <a:xfrm>
            <a:off x="1371600" y="3980656"/>
            <a:ext cx="6400800" cy="1752600"/>
          </a:xfrm>
        </p:spPr>
        <p:txBody>
          <a:bodyPr/>
          <a:lstStyle/>
          <a:p>
            <a:r>
              <a:rPr lang="uk-UA" b="1" dirty="0">
                <a:effectLst/>
              </a:rPr>
              <a:t>Лекція </a:t>
            </a:r>
            <a:r>
              <a:rPr lang="uk-UA" b="1" dirty="0" smtClean="0">
                <a:effectLst/>
              </a:rPr>
              <a:t>3.2. </a:t>
            </a:r>
            <a:r>
              <a:rPr lang="uk-UA" b="1" dirty="0">
                <a:effectLst/>
              </a:rPr>
              <a:t>ОБЛІК </a:t>
            </a:r>
            <a:r>
              <a:rPr lang="uk-UA" b="1" dirty="0" smtClean="0">
                <a:effectLst/>
              </a:rPr>
              <a:t>РОЗРАХУНКІВ З ДЕБІТОРАМИ</a:t>
            </a:r>
            <a:endParaRPr lang="ru-RU" dirty="0"/>
          </a:p>
        </p:txBody>
      </p:sp>
    </p:spTree>
    <p:extLst>
      <p:ext uri="{BB962C8B-B14F-4D97-AF65-F5344CB8AC3E}">
        <p14:creationId xmlns:p14="http://schemas.microsoft.com/office/powerpoint/2010/main" val="3351935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idx="1"/>
          </p:nvPr>
        </p:nvGraphicFramePr>
        <p:xfrm>
          <a:off x="1887537" y="4035584"/>
          <a:ext cx="5368925" cy="302895"/>
        </p:xfrm>
        <a:graphic>
          <a:graphicData uri="http://schemas.openxmlformats.org/drawingml/2006/table">
            <a:tbl>
              <a:tblPr firstRow="1" firstCol="1" lastRow="1" lastCol="1" bandRow="1" bandCol="1">
                <a:tableStyleId>{5C22544A-7EE6-4342-B048-85BDC9FD1C3A}</a:tableStyleId>
              </a:tblPr>
              <a:tblGrid>
                <a:gridCol w="537210"/>
                <a:gridCol w="3462020"/>
                <a:gridCol w="439420"/>
                <a:gridCol w="930275"/>
              </a:tblGrid>
              <a:tr h="302895">
                <a:tc>
                  <a:txBody>
                    <a:bodyPr/>
                    <a:lstStyle/>
                    <a:p>
                      <a:pPr marL="31750">
                        <a:lnSpc>
                          <a:spcPts val="1510"/>
                        </a:lnSpc>
                        <a:spcBef>
                          <a:spcPts val="775"/>
                        </a:spcBef>
                        <a:spcAft>
                          <a:spcPts val="0"/>
                        </a:spcAft>
                      </a:pPr>
                      <a:r>
                        <a:rPr lang="uk-UA" sz="1400">
                          <a:effectLst/>
                        </a:rPr>
                        <a:t>При</a:t>
                      </a:r>
                      <a:endParaRPr lang="ru-RU" sz="1100">
                        <a:effectLst/>
                        <a:latin typeface="Times New Roman"/>
                        <a:ea typeface="Times New Roman"/>
                        <a:cs typeface="Times New Roman"/>
                      </a:endParaRPr>
                    </a:p>
                  </a:txBody>
                  <a:tcPr marL="0" marR="0" marT="0" marB="0"/>
                </a:tc>
                <a:tc>
                  <a:txBody>
                    <a:bodyPr/>
                    <a:lstStyle/>
                    <a:p>
                      <a:pPr>
                        <a:lnSpc>
                          <a:spcPts val="1510"/>
                        </a:lnSpc>
                        <a:spcBef>
                          <a:spcPts val="775"/>
                        </a:spcBef>
                        <a:spcAft>
                          <a:spcPts val="0"/>
                        </a:spcAft>
                        <a:tabLst>
                          <a:tab pos="775970" algn="l"/>
                          <a:tab pos="1635125" algn="l"/>
                          <a:tab pos="2755265" algn="l"/>
                        </a:tabLst>
                      </a:pPr>
                      <a:r>
                        <a:rPr lang="uk-UA" sz="1400">
                          <a:effectLst/>
                        </a:rPr>
                        <a:t>наданні	клієнтам	комерційної	знижки,</a:t>
                      </a:r>
                      <a:endParaRPr lang="ru-RU" sz="1100">
                        <a:effectLst/>
                        <a:latin typeface="Times New Roman"/>
                        <a:ea typeface="Times New Roman"/>
                        <a:cs typeface="Times New Roman"/>
                      </a:endParaRPr>
                    </a:p>
                  </a:txBody>
                  <a:tcPr marL="0" marR="0" marT="0" marB="0"/>
                </a:tc>
                <a:tc>
                  <a:txBody>
                    <a:bodyPr/>
                    <a:lstStyle/>
                    <a:p>
                      <a:pPr marL="95885">
                        <a:lnSpc>
                          <a:spcPts val="1510"/>
                        </a:lnSpc>
                        <a:spcBef>
                          <a:spcPts val="775"/>
                        </a:spcBef>
                        <a:spcAft>
                          <a:spcPts val="0"/>
                        </a:spcAft>
                      </a:pPr>
                      <a:r>
                        <a:rPr lang="uk-UA" sz="1400">
                          <a:effectLst/>
                        </a:rPr>
                        <a:t>яка</a:t>
                      </a:r>
                      <a:endParaRPr lang="ru-RU" sz="1100">
                        <a:effectLst/>
                        <a:latin typeface="Times New Roman"/>
                        <a:ea typeface="Times New Roman"/>
                        <a:cs typeface="Times New Roman"/>
                      </a:endParaRPr>
                    </a:p>
                  </a:txBody>
                  <a:tcPr marL="0" marR="0" marT="0" marB="0"/>
                </a:tc>
                <a:tc>
                  <a:txBody>
                    <a:bodyPr/>
                    <a:lstStyle/>
                    <a:p>
                      <a:pPr marR="30480" algn="r">
                        <a:lnSpc>
                          <a:spcPts val="1510"/>
                        </a:lnSpc>
                        <a:spcBef>
                          <a:spcPts val="775"/>
                        </a:spcBef>
                        <a:spcAft>
                          <a:spcPts val="0"/>
                        </a:spcAft>
                      </a:pPr>
                      <a:r>
                        <a:rPr lang="uk-UA" sz="1400" dirty="0">
                          <a:effectLst/>
                        </a:rPr>
                        <a:t>вказується</a:t>
                      </a:r>
                      <a:endParaRPr lang="ru-RU" sz="1100" dirty="0">
                        <a:effectLst/>
                        <a:latin typeface="Times New Roman"/>
                        <a:ea typeface="Times New Roman"/>
                        <a:cs typeface="Times New Roman"/>
                      </a:endParaRPr>
                    </a:p>
                  </a:txBody>
                  <a:tcPr marL="0" marR="0" marT="0" marB="0"/>
                </a:tc>
              </a:tr>
            </a:tbl>
          </a:graphicData>
        </a:graphic>
      </p:graphicFrame>
      <p:sp>
        <p:nvSpPr>
          <p:cNvPr id="5" name="Объект 1"/>
          <p:cNvSpPr txBox="1">
            <a:spLocks/>
          </p:cNvSpPr>
          <p:nvPr/>
        </p:nvSpPr>
        <p:spPr>
          <a:xfrm>
            <a:off x="179512" y="620688"/>
            <a:ext cx="8784976" cy="5544616"/>
          </a:xfrm>
          <a:prstGeom prst="rect">
            <a:avLst/>
          </a:prstGeom>
          <a:solidFill>
            <a:schemeClr val="accent3">
              <a:lumMod val="60000"/>
              <a:lumOff val="40000"/>
            </a:schemeClr>
          </a:solidFill>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just">
              <a:buNone/>
            </a:pPr>
            <a:r>
              <a:rPr lang="uk-UA" sz="1400" dirty="0" smtClean="0"/>
              <a:t>      Бухгалтерський </a:t>
            </a:r>
            <a:r>
              <a:rPr lang="uk-UA" sz="1400" dirty="0"/>
              <a:t>облік розрахунків з податку на додану вартість здійснюються на рахунку «Розрахунки з бюджетом»,	</a:t>
            </a:r>
            <a:r>
              <a:rPr lang="uk-UA" sz="1400" dirty="0" smtClean="0"/>
              <a:t>де</a:t>
            </a:r>
            <a:r>
              <a:rPr lang="ru-RU" sz="1400" dirty="0"/>
              <a:t> </a:t>
            </a:r>
            <a:r>
              <a:rPr lang="uk-UA" sz="1400" dirty="0" smtClean="0"/>
              <a:t>виокремлюється  субрахунок </a:t>
            </a:r>
            <a:r>
              <a:rPr lang="uk-UA" sz="1400" b="1" i="1" dirty="0" smtClean="0"/>
              <a:t>«Розрахунки </a:t>
            </a:r>
            <a:r>
              <a:rPr lang="uk-UA" sz="1400" b="1" i="1" dirty="0"/>
              <a:t>з бюджетом щодо ПДВ». </a:t>
            </a:r>
            <a:endParaRPr lang="uk-UA" sz="1400" b="1" i="1" dirty="0" smtClean="0"/>
          </a:p>
          <a:p>
            <a:pPr marL="0" indent="0" algn="just">
              <a:buNone/>
            </a:pPr>
            <a:r>
              <a:rPr lang="uk-UA" sz="1400" b="1" i="1" dirty="0"/>
              <a:t> </a:t>
            </a:r>
            <a:r>
              <a:rPr lang="uk-UA" sz="1400" b="1" i="1" dirty="0" smtClean="0"/>
              <a:t>     </a:t>
            </a:r>
            <a:r>
              <a:rPr lang="uk-UA" sz="1400" dirty="0" smtClean="0"/>
              <a:t>Це </a:t>
            </a:r>
            <a:r>
              <a:rPr lang="uk-UA" sz="1400" dirty="0"/>
              <a:t>пасивний балансовий рахунок, по кредиту якого відображається </a:t>
            </a:r>
            <a:r>
              <a:rPr lang="uk-UA" sz="1400" dirty="0" smtClean="0"/>
              <a:t>сума податкового </a:t>
            </a:r>
            <a:r>
              <a:rPr lang="uk-UA" sz="1400" dirty="0"/>
              <a:t>зобов’язання, по дебету – сума податкового кредиту з ПДВ та сплата податку до бюджету. Кредитове сальдо показує суму ПДВ, яка підлягає сплаті до бюджету за результатами звітного періоду. Дебетове сальдо – сума бюджетного відшкодування підприємству за результатами звітного періоду.</a:t>
            </a:r>
            <a:endParaRPr lang="ru-RU" sz="1400" dirty="0"/>
          </a:p>
          <a:p>
            <a:pPr marL="0" indent="0" algn="just">
              <a:buNone/>
            </a:pPr>
            <a:r>
              <a:rPr lang="uk-UA" sz="1400" dirty="0" smtClean="0"/>
              <a:t>        Як </a:t>
            </a:r>
            <a:r>
              <a:rPr lang="uk-UA" sz="1400" dirty="0"/>
              <a:t>свідчить міжнародна практика, ПДВ, який сплачується покупцями (клієнтами), не є доходом від реалізації і не повинен відображатися на рахунку «Доходи від реалізації».</a:t>
            </a:r>
            <a:endParaRPr lang="ru-RU" sz="1400" dirty="0"/>
          </a:p>
          <a:p>
            <a:pPr marL="0" indent="0" algn="just">
              <a:buNone/>
            </a:pPr>
            <a:endParaRPr lang="uk-UA" sz="1400" dirty="0" smtClean="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545" t="28625" r="69292" b="31037"/>
          <a:stretch/>
        </p:blipFill>
        <p:spPr bwMode="auto">
          <a:xfrm>
            <a:off x="3003780" y="2636912"/>
            <a:ext cx="3296412" cy="33973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264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idx="1"/>
          </p:nvPr>
        </p:nvGraphicFramePr>
        <p:xfrm>
          <a:off x="1887537" y="4035584"/>
          <a:ext cx="5368925" cy="302895"/>
        </p:xfrm>
        <a:graphic>
          <a:graphicData uri="http://schemas.openxmlformats.org/drawingml/2006/table">
            <a:tbl>
              <a:tblPr firstRow="1" firstCol="1" lastRow="1" lastCol="1" bandRow="1" bandCol="1">
                <a:tableStyleId>{5C22544A-7EE6-4342-B048-85BDC9FD1C3A}</a:tableStyleId>
              </a:tblPr>
              <a:tblGrid>
                <a:gridCol w="537210"/>
                <a:gridCol w="3462020"/>
                <a:gridCol w="439420"/>
                <a:gridCol w="930275"/>
              </a:tblGrid>
              <a:tr h="302895">
                <a:tc>
                  <a:txBody>
                    <a:bodyPr/>
                    <a:lstStyle/>
                    <a:p>
                      <a:pPr marL="31750">
                        <a:lnSpc>
                          <a:spcPts val="1510"/>
                        </a:lnSpc>
                        <a:spcBef>
                          <a:spcPts val="775"/>
                        </a:spcBef>
                        <a:spcAft>
                          <a:spcPts val="0"/>
                        </a:spcAft>
                      </a:pPr>
                      <a:r>
                        <a:rPr lang="uk-UA" sz="1400">
                          <a:effectLst/>
                        </a:rPr>
                        <a:t>При</a:t>
                      </a:r>
                      <a:endParaRPr lang="ru-RU" sz="1100">
                        <a:effectLst/>
                        <a:latin typeface="Times New Roman"/>
                        <a:ea typeface="Times New Roman"/>
                        <a:cs typeface="Times New Roman"/>
                      </a:endParaRPr>
                    </a:p>
                  </a:txBody>
                  <a:tcPr marL="0" marR="0" marT="0" marB="0"/>
                </a:tc>
                <a:tc>
                  <a:txBody>
                    <a:bodyPr/>
                    <a:lstStyle/>
                    <a:p>
                      <a:pPr>
                        <a:lnSpc>
                          <a:spcPts val="1510"/>
                        </a:lnSpc>
                        <a:spcBef>
                          <a:spcPts val="775"/>
                        </a:spcBef>
                        <a:spcAft>
                          <a:spcPts val="0"/>
                        </a:spcAft>
                        <a:tabLst>
                          <a:tab pos="775970" algn="l"/>
                          <a:tab pos="1635125" algn="l"/>
                          <a:tab pos="2755265" algn="l"/>
                        </a:tabLst>
                      </a:pPr>
                      <a:r>
                        <a:rPr lang="uk-UA" sz="1400">
                          <a:effectLst/>
                        </a:rPr>
                        <a:t>наданні	клієнтам	комерційної	знижки,</a:t>
                      </a:r>
                      <a:endParaRPr lang="ru-RU" sz="1100">
                        <a:effectLst/>
                        <a:latin typeface="Times New Roman"/>
                        <a:ea typeface="Times New Roman"/>
                        <a:cs typeface="Times New Roman"/>
                      </a:endParaRPr>
                    </a:p>
                  </a:txBody>
                  <a:tcPr marL="0" marR="0" marT="0" marB="0"/>
                </a:tc>
                <a:tc>
                  <a:txBody>
                    <a:bodyPr/>
                    <a:lstStyle/>
                    <a:p>
                      <a:pPr marL="95885">
                        <a:lnSpc>
                          <a:spcPts val="1510"/>
                        </a:lnSpc>
                        <a:spcBef>
                          <a:spcPts val="775"/>
                        </a:spcBef>
                        <a:spcAft>
                          <a:spcPts val="0"/>
                        </a:spcAft>
                      </a:pPr>
                      <a:r>
                        <a:rPr lang="uk-UA" sz="1400">
                          <a:effectLst/>
                        </a:rPr>
                        <a:t>яка</a:t>
                      </a:r>
                      <a:endParaRPr lang="ru-RU" sz="1100">
                        <a:effectLst/>
                        <a:latin typeface="Times New Roman"/>
                        <a:ea typeface="Times New Roman"/>
                        <a:cs typeface="Times New Roman"/>
                      </a:endParaRPr>
                    </a:p>
                  </a:txBody>
                  <a:tcPr marL="0" marR="0" marT="0" marB="0"/>
                </a:tc>
                <a:tc>
                  <a:txBody>
                    <a:bodyPr/>
                    <a:lstStyle/>
                    <a:p>
                      <a:pPr marR="30480" algn="r">
                        <a:lnSpc>
                          <a:spcPts val="1510"/>
                        </a:lnSpc>
                        <a:spcBef>
                          <a:spcPts val="775"/>
                        </a:spcBef>
                        <a:spcAft>
                          <a:spcPts val="0"/>
                        </a:spcAft>
                      </a:pPr>
                      <a:r>
                        <a:rPr lang="uk-UA" sz="1400" dirty="0">
                          <a:effectLst/>
                        </a:rPr>
                        <a:t>вказується</a:t>
                      </a:r>
                      <a:endParaRPr lang="ru-RU" sz="1100" dirty="0">
                        <a:effectLst/>
                        <a:latin typeface="Times New Roman"/>
                        <a:ea typeface="Times New Roman"/>
                        <a:cs typeface="Times New Roman"/>
                      </a:endParaRPr>
                    </a:p>
                  </a:txBody>
                  <a:tcPr marL="0" marR="0" marT="0" marB="0"/>
                </a:tc>
              </a:tr>
            </a:tbl>
          </a:graphicData>
        </a:graphic>
      </p:graphicFrame>
      <p:sp>
        <p:nvSpPr>
          <p:cNvPr id="5" name="Объект 1"/>
          <p:cNvSpPr txBox="1">
            <a:spLocks/>
          </p:cNvSpPr>
          <p:nvPr/>
        </p:nvSpPr>
        <p:spPr>
          <a:xfrm>
            <a:off x="179512" y="260648"/>
            <a:ext cx="8784976" cy="6408712"/>
          </a:xfrm>
          <a:prstGeom prst="rect">
            <a:avLst/>
          </a:prstGeom>
          <a:solidFill>
            <a:schemeClr val="accent3">
              <a:lumMod val="60000"/>
              <a:lumOff val="40000"/>
            </a:schemeClr>
          </a:solidFill>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endParaRPr lang="uk-UA" sz="1400" dirty="0" smtClean="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34" t="23856" r="52566" b="23962"/>
          <a:stretch/>
        </p:blipFill>
        <p:spPr bwMode="auto">
          <a:xfrm>
            <a:off x="1691680" y="404664"/>
            <a:ext cx="5760640" cy="46050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880" t="39868" r="52555" b="42898"/>
          <a:stretch/>
        </p:blipFill>
        <p:spPr bwMode="auto">
          <a:xfrm>
            <a:off x="1691680" y="5013176"/>
            <a:ext cx="5760640" cy="15156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373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908720"/>
            <a:ext cx="8784976" cy="5544616"/>
          </a:xfrm>
          <a:solidFill>
            <a:schemeClr val="accent3">
              <a:lumMod val="60000"/>
              <a:lumOff val="40000"/>
            </a:schemeClr>
          </a:solidFill>
        </p:spPr>
        <p:txBody>
          <a:bodyPr>
            <a:noAutofit/>
          </a:bodyPr>
          <a:lstStyle/>
          <a:p>
            <a:pPr marL="0" indent="0" algn="just">
              <a:buNone/>
            </a:pPr>
            <a:r>
              <a:rPr lang="uk-UA" sz="1400" dirty="0" smtClean="0"/>
              <a:t>      При </a:t>
            </a:r>
            <a:r>
              <a:rPr lang="uk-UA" sz="1400" dirty="0"/>
              <a:t>складанні фінансової звітності постає проблема визначення реальної суми дебіторської заборгованості. Для того, щоб оцінити чисту вартість реалізації, необхідно скорегувати вартість </a:t>
            </a:r>
            <a:r>
              <a:rPr lang="uk-UA" sz="1400" dirty="0" smtClean="0"/>
              <a:t>відвантаженої</a:t>
            </a:r>
            <a:r>
              <a:rPr lang="uk-UA" sz="1400" dirty="0"/>
              <a:t/>
            </a:r>
            <a:br>
              <a:rPr lang="uk-UA" sz="1400" dirty="0"/>
            </a:br>
            <a:r>
              <a:rPr lang="uk-UA" sz="1400" dirty="0"/>
              <a:t>продукції (товарів, виконаних робіт, наданих послуг) на суму наданих знижок, вартість повернених та уцінених товарів, а також на можливу сумнівну (безнадійну) заборгованість. У зарубіжній літературі </a:t>
            </a:r>
            <a:r>
              <a:rPr lang="uk-UA" sz="1400" b="1" i="1" dirty="0"/>
              <a:t>сумнівною </a:t>
            </a:r>
            <a:r>
              <a:rPr lang="uk-UA" sz="1400" dirty="0"/>
              <a:t>або </a:t>
            </a:r>
            <a:r>
              <a:rPr lang="uk-UA" sz="1400" b="1" i="1" dirty="0"/>
              <a:t>безнадійною дебіторською заборгованістю </a:t>
            </a:r>
            <a:r>
              <a:rPr lang="uk-UA" sz="1400" dirty="0"/>
              <a:t>вважається заборгованість, яка, ймовірно, може бути ніколи не погашена.</a:t>
            </a:r>
            <a:endParaRPr lang="ru-RU" sz="1400" dirty="0"/>
          </a:p>
          <a:p>
            <a:pPr marL="0" indent="0" algn="just">
              <a:buNone/>
            </a:pPr>
            <a:r>
              <a:rPr lang="uk-UA" sz="1400" dirty="0" smtClean="0"/>
              <a:t>      У </a:t>
            </a:r>
            <a:r>
              <a:rPr lang="uk-UA" sz="1400" dirty="0"/>
              <a:t>зарубіжній практиці існує два підходи до списання дебіторської заборгованості (рис. 4.3). Рахунок «Резерв сумнівних боргів» є контрактивним: по кредиту відображається створення (поповнення) даного резерву, по кредиту – списання сумнівної дебіторської заборгованості за рахунок даного резерву.</a:t>
            </a:r>
            <a:endParaRPr lang="ru-RU" sz="1400" dirty="0"/>
          </a:p>
          <a:p>
            <a:pPr marL="0" indent="0" algn="just">
              <a:buNone/>
            </a:pPr>
            <a:endParaRPr lang="ru-RU" sz="1400" dirty="0"/>
          </a:p>
        </p:txBody>
      </p:sp>
      <p:sp>
        <p:nvSpPr>
          <p:cNvPr id="3" name="Заголовок 2"/>
          <p:cNvSpPr>
            <a:spLocks noGrp="1"/>
          </p:cNvSpPr>
          <p:nvPr>
            <p:ph type="title"/>
          </p:nvPr>
        </p:nvSpPr>
        <p:spPr>
          <a:xfrm>
            <a:off x="688490" y="-99392"/>
            <a:ext cx="7756263" cy="1054250"/>
          </a:xfrm>
        </p:spPr>
        <p:txBody>
          <a:bodyPr/>
          <a:lstStyle/>
          <a:p>
            <a:r>
              <a:rPr lang="ru-RU" sz="2600" b="1" dirty="0" smtClean="0"/>
              <a:t>4.3. Методика </a:t>
            </a:r>
            <a:r>
              <a:rPr lang="ru-RU" sz="2600" b="1" dirty="0" err="1" smtClean="0"/>
              <a:t>розрахунку</a:t>
            </a:r>
            <a:r>
              <a:rPr lang="ru-RU" sz="2600" b="1" dirty="0" smtClean="0"/>
              <a:t> та </a:t>
            </a:r>
            <a:r>
              <a:rPr lang="ru-RU" sz="2600" b="1" dirty="0" err="1" smtClean="0"/>
              <a:t>облік</a:t>
            </a:r>
            <a:r>
              <a:rPr lang="ru-RU" sz="2600" b="1" dirty="0" smtClean="0"/>
              <a:t> </a:t>
            </a:r>
            <a:r>
              <a:rPr lang="ru-RU" sz="2600" b="1" dirty="0" err="1" smtClean="0"/>
              <a:t>сумнівної</a:t>
            </a:r>
            <a:r>
              <a:rPr lang="ru-RU" sz="2600" b="1" dirty="0"/>
              <a:t>	</a:t>
            </a:r>
            <a:r>
              <a:rPr lang="ru-RU" sz="2600" b="1" dirty="0" err="1"/>
              <a:t>дебіторської</a:t>
            </a:r>
            <a:r>
              <a:rPr lang="ru-RU" sz="2600" b="1" dirty="0"/>
              <a:t> </a:t>
            </a:r>
            <a:r>
              <a:rPr lang="ru-RU" sz="2600" b="1" dirty="0" err="1"/>
              <a:t>заборгованості</a:t>
            </a:r>
            <a:endParaRPr lang="ru-RU" sz="2600" b="1"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68" t="14684" r="52144" b="35226"/>
          <a:stretch/>
        </p:blipFill>
        <p:spPr bwMode="auto">
          <a:xfrm>
            <a:off x="1932629" y="2984256"/>
            <a:ext cx="5015635" cy="38291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9268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idx="1"/>
          </p:nvPr>
        </p:nvGraphicFramePr>
        <p:xfrm>
          <a:off x="1887537" y="4035584"/>
          <a:ext cx="5368925" cy="302895"/>
        </p:xfrm>
        <a:graphic>
          <a:graphicData uri="http://schemas.openxmlformats.org/drawingml/2006/table">
            <a:tbl>
              <a:tblPr firstRow="1" firstCol="1" lastRow="1" lastCol="1" bandRow="1" bandCol="1">
                <a:tableStyleId>{5C22544A-7EE6-4342-B048-85BDC9FD1C3A}</a:tableStyleId>
              </a:tblPr>
              <a:tblGrid>
                <a:gridCol w="537210"/>
                <a:gridCol w="3462020"/>
                <a:gridCol w="439420"/>
                <a:gridCol w="930275"/>
              </a:tblGrid>
              <a:tr h="302895">
                <a:tc>
                  <a:txBody>
                    <a:bodyPr/>
                    <a:lstStyle/>
                    <a:p>
                      <a:pPr marL="31750">
                        <a:lnSpc>
                          <a:spcPts val="1510"/>
                        </a:lnSpc>
                        <a:spcBef>
                          <a:spcPts val="775"/>
                        </a:spcBef>
                        <a:spcAft>
                          <a:spcPts val="0"/>
                        </a:spcAft>
                      </a:pPr>
                      <a:r>
                        <a:rPr lang="uk-UA" sz="1400">
                          <a:effectLst/>
                        </a:rPr>
                        <a:t>При</a:t>
                      </a:r>
                      <a:endParaRPr lang="ru-RU" sz="1100">
                        <a:effectLst/>
                        <a:latin typeface="Times New Roman"/>
                        <a:ea typeface="Times New Roman"/>
                        <a:cs typeface="Times New Roman"/>
                      </a:endParaRPr>
                    </a:p>
                  </a:txBody>
                  <a:tcPr marL="0" marR="0" marT="0" marB="0"/>
                </a:tc>
                <a:tc>
                  <a:txBody>
                    <a:bodyPr/>
                    <a:lstStyle/>
                    <a:p>
                      <a:pPr>
                        <a:lnSpc>
                          <a:spcPts val="1510"/>
                        </a:lnSpc>
                        <a:spcBef>
                          <a:spcPts val="775"/>
                        </a:spcBef>
                        <a:spcAft>
                          <a:spcPts val="0"/>
                        </a:spcAft>
                        <a:tabLst>
                          <a:tab pos="775970" algn="l"/>
                          <a:tab pos="1635125" algn="l"/>
                          <a:tab pos="2755265" algn="l"/>
                        </a:tabLst>
                      </a:pPr>
                      <a:r>
                        <a:rPr lang="uk-UA" sz="1400">
                          <a:effectLst/>
                        </a:rPr>
                        <a:t>наданні	клієнтам	комерційної	знижки,</a:t>
                      </a:r>
                      <a:endParaRPr lang="ru-RU" sz="1100">
                        <a:effectLst/>
                        <a:latin typeface="Times New Roman"/>
                        <a:ea typeface="Times New Roman"/>
                        <a:cs typeface="Times New Roman"/>
                      </a:endParaRPr>
                    </a:p>
                  </a:txBody>
                  <a:tcPr marL="0" marR="0" marT="0" marB="0"/>
                </a:tc>
                <a:tc>
                  <a:txBody>
                    <a:bodyPr/>
                    <a:lstStyle/>
                    <a:p>
                      <a:pPr marL="95885">
                        <a:lnSpc>
                          <a:spcPts val="1510"/>
                        </a:lnSpc>
                        <a:spcBef>
                          <a:spcPts val="775"/>
                        </a:spcBef>
                        <a:spcAft>
                          <a:spcPts val="0"/>
                        </a:spcAft>
                      </a:pPr>
                      <a:r>
                        <a:rPr lang="uk-UA" sz="1400">
                          <a:effectLst/>
                        </a:rPr>
                        <a:t>яка</a:t>
                      </a:r>
                      <a:endParaRPr lang="ru-RU" sz="1100">
                        <a:effectLst/>
                        <a:latin typeface="Times New Roman"/>
                        <a:ea typeface="Times New Roman"/>
                        <a:cs typeface="Times New Roman"/>
                      </a:endParaRPr>
                    </a:p>
                  </a:txBody>
                  <a:tcPr marL="0" marR="0" marT="0" marB="0"/>
                </a:tc>
                <a:tc>
                  <a:txBody>
                    <a:bodyPr/>
                    <a:lstStyle/>
                    <a:p>
                      <a:pPr marR="30480" algn="r">
                        <a:lnSpc>
                          <a:spcPts val="1510"/>
                        </a:lnSpc>
                        <a:spcBef>
                          <a:spcPts val="775"/>
                        </a:spcBef>
                        <a:spcAft>
                          <a:spcPts val="0"/>
                        </a:spcAft>
                      </a:pPr>
                      <a:r>
                        <a:rPr lang="uk-UA" sz="1400" dirty="0">
                          <a:effectLst/>
                        </a:rPr>
                        <a:t>вказується</a:t>
                      </a:r>
                      <a:endParaRPr lang="ru-RU" sz="1100" dirty="0">
                        <a:effectLst/>
                        <a:latin typeface="Times New Roman"/>
                        <a:ea typeface="Times New Roman"/>
                        <a:cs typeface="Times New Roman"/>
                      </a:endParaRPr>
                    </a:p>
                  </a:txBody>
                  <a:tcPr marL="0" marR="0" marT="0" marB="0"/>
                </a:tc>
              </a:tr>
            </a:tbl>
          </a:graphicData>
        </a:graphic>
      </p:graphicFrame>
      <p:sp>
        <p:nvSpPr>
          <p:cNvPr id="5" name="Объект 1"/>
          <p:cNvSpPr txBox="1">
            <a:spLocks/>
          </p:cNvSpPr>
          <p:nvPr/>
        </p:nvSpPr>
        <p:spPr>
          <a:xfrm>
            <a:off x="179512" y="620688"/>
            <a:ext cx="8784976" cy="5544616"/>
          </a:xfrm>
          <a:prstGeom prst="rect">
            <a:avLst/>
          </a:prstGeom>
          <a:solidFill>
            <a:schemeClr val="accent3">
              <a:lumMod val="60000"/>
              <a:lumOff val="40000"/>
            </a:schemeClr>
          </a:solidFill>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just">
              <a:buNone/>
            </a:pPr>
            <a:r>
              <a:rPr lang="uk-UA" sz="1400" dirty="0" smtClean="0"/>
              <a:t>         Витрати </a:t>
            </a:r>
            <a:r>
              <a:rPr lang="uk-UA" sz="1400" dirty="0"/>
              <a:t>на списання сумнівної дебіторської </a:t>
            </a:r>
            <a:r>
              <a:rPr lang="uk-UA" sz="1400" dirty="0" smtClean="0"/>
              <a:t>заборгованості</a:t>
            </a:r>
            <a:r>
              <a:rPr lang="ru-RU" sz="1400" dirty="0"/>
              <a:t> </a:t>
            </a:r>
            <a:r>
              <a:rPr lang="uk-UA" sz="1400" dirty="0" smtClean="0"/>
              <a:t>відносяться </a:t>
            </a:r>
            <a:r>
              <a:rPr lang="uk-UA" sz="1400" dirty="0"/>
              <a:t>до операційних витрат у Звіті про прибутки та збитки. У Балансі дебіторська заборгованість може відображатися:</a:t>
            </a:r>
            <a:endParaRPr lang="ru-RU" sz="1400" dirty="0"/>
          </a:p>
          <a:p>
            <a:pPr lvl="0" algn="just"/>
            <a:r>
              <a:rPr lang="uk-UA" sz="1400" dirty="0"/>
              <a:t>окремими статтями первісна вартість дебіторської заборгованості та сума резерву сумнівних боргів, причому до валюти балансу йде чиста сума дебіторської заборгованості, визначена як різниця між цими двома показниками</a:t>
            </a:r>
            <a:r>
              <a:rPr lang="uk-UA" sz="1400" dirty="0" smtClean="0"/>
              <a:t>;</a:t>
            </a:r>
            <a:endParaRPr lang="ru-RU" sz="1400" dirty="0"/>
          </a:p>
          <a:p>
            <a:pPr lvl="0" algn="just"/>
            <a:r>
              <a:rPr lang="uk-UA" sz="1400" dirty="0" smtClean="0"/>
              <a:t>або </a:t>
            </a:r>
            <a:r>
              <a:rPr lang="uk-UA" sz="1400" dirty="0"/>
              <a:t>сума дебіторської заборгованості показується вже в «чистому» вигляді (тобто вже з вирахуванням резерву сумнівних боргів, сума якого наводиться у дужках).</a:t>
            </a:r>
            <a:endParaRPr lang="ru-RU" sz="1400" dirty="0"/>
          </a:p>
          <a:p>
            <a:pPr marL="0" indent="0" algn="just">
              <a:buNone/>
            </a:pPr>
            <a:r>
              <a:rPr lang="uk-UA" sz="1400" dirty="0" smtClean="0"/>
              <a:t>          Резерв </a:t>
            </a:r>
            <a:r>
              <a:rPr lang="uk-UA" sz="1400" dirty="0"/>
              <a:t>сумнівних боргів представляє собою відсоток від суми продажу у кредит або від наявної дебіторської заборгованості на кінець звітного періоду (рис. 4.4</a:t>
            </a:r>
            <a:r>
              <a:rPr lang="uk-UA" sz="1400" dirty="0" smtClean="0"/>
              <a:t>).</a:t>
            </a:r>
          </a:p>
          <a:p>
            <a:pPr algn="just"/>
            <a:endParaRPr lang="uk-UA" sz="1400" dirty="0"/>
          </a:p>
          <a:p>
            <a:pPr algn="just"/>
            <a:endParaRPr lang="uk-UA" sz="1400" dirty="0" smtClean="0"/>
          </a:p>
          <a:p>
            <a:pPr algn="just"/>
            <a:endParaRPr lang="uk-UA" sz="1400" dirty="0"/>
          </a:p>
          <a:p>
            <a:pPr algn="just"/>
            <a:endParaRPr lang="uk-UA" sz="1400" dirty="0" smtClean="0"/>
          </a:p>
          <a:p>
            <a:pPr algn="just"/>
            <a:endParaRPr lang="uk-UA" sz="1400" dirty="0"/>
          </a:p>
          <a:p>
            <a:pPr algn="just"/>
            <a:endParaRPr lang="uk-UA" sz="1400" dirty="0" smtClean="0"/>
          </a:p>
          <a:p>
            <a:pPr algn="just"/>
            <a:endParaRPr lang="uk-UA" sz="1400" dirty="0"/>
          </a:p>
          <a:p>
            <a:pPr algn="just"/>
            <a:endParaRPr lang="uk-UA" sz="1400" dirty="0" smtClean="0"/>
          </a:p>
          <a:p>
            <a:pPr algn="just"/>
            <a:endParaRPr lang="uk-UA" sz="1400" dirty="0"/>
          </a:p>
          <a:p>
            <a:pPr marL="0" indent="0" algn="just">
              <a:buNone/>
            </a:pPr>
            <a:r>
              <a:rPr lang="uk-UA" sz="1400" dirty="0" smtClean="0"/>
              <a:t>  </a:t>
            </a:r>
          </a:p>
          <a:p>
            <a:pPr marL="0" indent="0" algn="just">
              <a:buNone/>
            </a:pPr>
            <a:endParaRPr lang="uk-UA" sz="1400" dirty="0"/>
          </a:p>
          <a:p>
            <a:pPr marL="0" indent="0" algn="just">
              <a:buNone/>
            </a:pPr>
            <a:r>
              <a:rPr lang="uk-UA" sz="1400" dirty="0" smtClean="0"/>
              <a:t>        Найточнішим</a:t>
            </a:r>
            <a:r>
              <a:rPr lang="uk-UA" sz="1400" dirty="0"/>
              <a:t>, проте більш трудомістким, є метод визначення сумнівних боргів </a:t>
            </a:r>
            <a:r>
              <a:rPr lang="uk-UA" sz="1400" i="1" dirty="0"/>
              <a:t>по кожному клієнтові (дебіторові) </a:t>
            </a:r>
            <a:r>
              <a:rPr lang="uk-UA" sz="1400" dirty="0"/>
              <a:t>на основі вивчення його фінансового стану та платоспроможності.</a:t>
            </a:r>
            <a:endParaRPr lang="ru-RU" sz="1400" dirty="0"/>
          </a:p>
          <a:p>
            <a:pPr algn="just"/>
            <a:endParaRPr lang="ru-RU" sz="1400" dirty="0"/>
          </a:p>
          <a:p>
            <a:pPr marL="0" indent="0" algn="just">
              <a:buNone/>
            </a:pPr>
            <a:endParaRPr lang="uk-UA" sz="1400" dirty="0" smtClean="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180" t="28571" r="54710" b="44508"/>
          <a:stretch/>
        </p:blipFill>
        <p:spPr bwMode="auto">
          <a:xfrm>
            <a:off x="1547664" y="2780928"/>
            <a:ext cx="6166535" cy="27363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136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idx="1"/>
          </p:nvPr>
        </p:nvGraphicFramePr>
        <p:xfrm>
          <a:off x="1887537" y="4035584"/>
          <a:ext cx="5368925" cy="302895"/>
        </p:xfrm>
        <a:graphic>
          <a:graphicData uri="http://schemas.openxmlformats.org/drawingml/2006/table">
            <a:tbl>
              <a:tblPr firstRow="1" firstCol="1" lastRow="1" lastCol="1" bandRow="1" bandCol="1">
                <a:tableStyleId>{5C22544A-7EE6-4342-B048-85BDC9FD1C3A}</a:tableStyleId>
              </a:tblPr>
              <a:tblGrid>
                <a:gridCol w="537210"/>
                <a:gridCol w="3462020"/>
                <a:gridCol w="439420"/>
                <a:gridCol w="930275"/>
              </a:tblGrid>
              <a:tr h="302895">
                <a:tc>
                  <a:txBody>
                    <a:bodyPr/>
                    <a:lstStyle/>
                    <a:p>
                      <a:pPr marL="31750">
                        <a:lnSpc>
                          <a:spcPts val="1510"/>
                        </a:lnSpc>
                        <a:spcBef>
                          <a:spcPts val="775"/>
                        </a:spcBef>
                        <a:spcAft>
                          <a:spcPts val="0"/>
                        </a:spcAft>
                      </a:pPr>
                      <a:r>
                        <a:rPr lang="uk-UA" sz="1400">
                          <a:effectLst/>
                        </a:rPr>
                        <a:t>При</a:t>
                      </a:r>
                      <a:endParaRPr lang="ru-RU" sz="1100">
                        <a:effectLst/>
                        <a:latin typeface="Times New Roman"/>
                        <a:ea typeface="Times New Roman"/>
                        <a:cs typeface="Times New Roman"/>
                      </a:endParaRPr>
                    </a:p>
                  </a:txBody>
                  <a:tcPr marL="0" marR="0" marT="0" marB="0"/>
                </a:tc>
                <a:tc>
                  <a:txBody>
                    <a:bodyPr/>
                    <a:lstStyle/>
                    <a:p>
                      <a:pPr>
                        <a:lnSpc>
                          <a:spcPts val="1510"/>
                        </a:lnSpc>
                        <a:spcBef>
                          <a:spcPts val="775"/>
                        </a:spcBef>
                        <a:spcAft>
                          <a:spcPts val="0"/>
                        </a:spcAft>
                        <a:tabLst>
                          <a:tab pos="775970" algn="l"/>
                          <a:tab pos="1635125" algn="l"/>
                          <a:tab pos="2755265" algn="l"/>
                        </a:tabLst>
                      </a:pPr>
                      <a:r>
                        <a:rPr lang="uk-UA" sz="1400">
                          <a:effectLst/>
                        </a:rPr>
                        <a:t>наданні	клієнтам	комерційної	знижки,</a:t>
                      </a:r>
                      <a:endParaRPr lang="ru-RU" sz="1100">
                        <a:effectLst/>
                        <a:latin typeface="Times New Roman"/>
                        <a:ea typeface="Times New Roman"/>
                        <a:cs typeface="Times New Roman"/>
                      </a:endParaRPr>
                    </a:p>
                  </a:txBody>
                  <a:tcPr marL="0" marR="0" marT="0" marB="0"/>
                </a:tc>
                <a:tc>
                  <a:txBody>
                    <a:bodyPr/>
                    <a:lstStyle/>
                    <a:p>
                      <a:pPr marL="95885">
                        <a:lnSpc>
                          <a:spcPts val="1510"/>
                        </a:lnSpc>
                        <a:spcBef>
                          <a:spcPts val="775"/>
                        </a:spcBef>
                        <a:spcAft>
                          <a:spcPts val="0"/>
                        </a:spcAft>
                      </a:pPr>
                      <a:r>
                        <a:rPr lang="uk-UA" sz="1400">
                          <a:effectLst/>
                        </a:rPr>
                        <a:t>яка</a:t>
                      </a:r>
                      <a:endParaRPr lang="ru-RU" sz="1100">
                        <a:effectLst/>
                        <a:latin typeface="Times New Roman"/>
                        <a:ea typeface="Times New Roman"/>
                        <a:cs typeface="Times New Roman"/>
                      </a:endParaRPr>
                    </a:p>
                  </a:txBody>
                  <a:tcPr marL="0" marR="0" marT="0" marB="0"/>
                </a:tc>
                <a:tc>
                  <a:txBody>
                    <a:bodyPr/>
                    <a:lstStyle/>
                    <a:p>
                      <a:pPr marR="30480" algn="r">
                        <a:lnSpc>
                          <a:spcPts val="1510"/>
                        </a:lnSpc>
                        <a:spcBef>
                          <a:spcPts val="775"/>
                        </a:spcBef>
                        <a:spcAft>
                          <a:spcPts val="0"/>
                        </a:spcAft>
                      </a:pPr>
                      <a:r>
                        <a:rPr lang="uk-UA" sz="1400" dirty="0">
                          <a:effectLst/>
                        </a:rPr>
                        <a:t>вказується</a:t>
                      </a:r>
                      <a:endParaRPr lang="ru-RU" sz="1100" dirty="0">
                        <a:effectLst/>
                        <a:latin typeface="Times New Roman"/>
                        <a:ea typeface="Times New Roman"/>
                        <a:cs typeface="Times New Roman"/>
                      </a:endParaRPr>
                    </a:p>
                  </a:txBody>
                  <a:tcPr marL="0" marR="0" marT="0" marB="0"/>
                </a:tc>
              </a:tr>
            </a:tbl>
          </a:graphicData>
        </a:graphic>
      </p:graphicFrame>
      <p:sp>
        <p:nvSpPr>
          <p:cNvPr id="5" name="Объект 1"/>
          <p:cNvSpPr txBox="1">
            <a:spLocks/>
          </p:cNvSpPr>
          <p:nvPr/>
        </p:nvSpPr>
        <p:spPr>
          <a:xfrm>
            <a:off x="179512" y="116632"/>
            <a:ext cx="8784976" cy="6048672"/>
          </a:xfrm>
          <a:prstGeom prst="rect">
            <a:avLst/>
          </a:prstGeom>
          <a:solidFill>
            <a:schemeClr val="accent3">
              <a:lumMod val="60000"/>
              <a:lumOff val="40000"/>
            </a:schemeClr>
          </a:solidFill>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r>
              <a:rPr lang="uk-UA" sz="1400" dirty="0" smtClean="0"/>
              <a:t>      Списання </a:t>
            </a:r>
            <a:r>
              <a:rPr lang="uk-UA" sz="1400" dirty="0"/>
              <a:t>безнадійного боргу відбудеться наступного року. Припустимо, що для нашого прикладу суму безнадійного боргу було визначено точно і клієнт 16.05.2011р. перерахував на розрахунковий рахунок підприємства $1800. Решту заборгованості підприємство «Гора» списує за рахунок створеного резерву</a:t>
            </a:r>
            <a:r>
              <a:rPr lang="uk-UA" sz="1400" dirty="0" smtClean="0"/>
              <a:t>:</a:t>
            </a:r>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r>
              <a:rPr lang="uk-UA" sz="1400" dirty="0" smtClean="0"/>
              <a:t>      Проте </a:t>
            </a:r>
            <a:r>
              <a:rPr lang="uk-UA" sz="1400" dirty="0"/>
              <a:t>можлива ситуація, коли клієнт погасить більшу суму дебіторської заборгованості, ніж сподівалося отримати підприємство. В такому випадку використовується рахунок «Доходи від анульованих резервів».</a:t>
            </a:r>
            <a:endParaRPr lang="ru-RU" sz="1400" dirty="0"/>
          </a:p>
          <a:p>
            <a:pPr marL="0" indent="0" algn="just">
              <a:buNone/>
            </a:pPr>
            <a:endParaRPr lang="ru-RU" sz="1400" dirty="0"/>
          </a:p>
          <a:p>
            <a:pPr marL="0" indent="0" algn="just">
              <a:buNone/>
            </a:pPr>
            <a:endParaRPr lang="uk-UA" sz="1400" dirty="0" smtClean="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02" t="35119" r="54598" b="34921"/>
          <a:stretch/>
        </p:blipFill>
        <p:spPr bwMode="auto">
          <a:xfrm>
            <a:off x="467544" y="260648"/>
            <a:ext cx="5184576" cy="25837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773" t="32671" r="53514" b="47632"/>
          <a:stretch/>
        </p:blipFill>
        <p:spPr bwMode="auto">
          <a:xfrm>
            <a:off x="467544" y="3788326"/>
            <a:ext cx="4516582" cy="14408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347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idx="1"/>
          </p:nvPr>
        </p:nvGraphicFramePr>
        <p:xfrm>
          <a:off x="1887537" y="4035584"/>
          <a:ext cx="5368925" cy="302895"/>
        </p:xfrm>
        <a:graphic>
          <a:graphicData uri="http://schemas.openxmlformats.org/drawingml/2006/table">
            <a:tbl>
              <a:tblPr firstRow="1" firstCol="1" lastRow="1" lastCol="1" bandRow="1" bandCol="1">
                <a:tableStyleId>{5C22544A-7EE6-4342-B048-85BDC9FD1C3A}</a:tableStyleId>
              </a:tblPr>
              <a:tblGrid>
                <a:gridCol w="537210"/>
                <a:gridCol w="3462020"/>
                <a:gridCol w="439420"/>
                <a:gridCol w="930275"/>
              </a:tblGrid>
              <a:tr h="302895">
                <a:tc>
                  <a:txBody>
                    <a:bodyPr/>
                    <a:lstStyle/>
                    <a:p>
                      <a:pPr marL="31750">
                        <a:lnSpc>
                          <a:spcPts val="1510"/>
                        </a:lnSpc>
                        <a:spcBef>
                          <a:spcPts val="775"/>
                        </a:spcBef>
                        <a:spcAft>
                          <a:spcPts val="0"/>
                        </a:spcAft>
                      </a:pPr>
                      <a:r>
                        <a:rPr lang="uk-UA" sz="1400">
                          <a:effectLst/>
                        </a:rPr>
                        <a:t>При</a:t>
                      </a:r>
                      <a:endParaRPr lang="ru-RU" sz="1100">
                        <a:effectLst/>
                        <a:latin typeface="Times New Roman"/>
                        <a:ea typeface="Times New Roman"/>
                        <a:cs typeface="Times New Roman"/>
                      </a:endParaRPr>
                    </a:p>
                  </a:txBody>
                  <a:tcPr marL="0" marR="0" marT="0" marB="0"/>
                </a:tc>
                <a:tc>
                  <a:txBody>
                    <a:bodyPr/>
                    <a:lstStyle/>
                    <a:p>
                      <a:pPr>
                        <a:lnSpc>
                          <a:spcPts val="1510"/>
                        </a:lnSpc>
                        <a:spcBef>
                          <a:spcPts val="775"/>
                        </a:spcBef>
                        <a:spcAft>
                          <a:spcPts val="0"/>
                        </a:spcAft>
                        <a:tabLst>
                          <a:tab pos="775970" algn="l"/>
                          <a:tab pos="1635125" algn="l"/>
                          <a:tab pos="2755265" algn="l"/>
                        </a:tabLst>
                      </a:pPr>
                      <a:r>
                        <a:rPr lang="uk-UA" sz="1400">
                          <a:effectLst/>
                        </a:rPr>
                        <a:t>наданні	клієнтам	комерційної	знижки,</a:t>
                      </a:r>
                      <a:endParaRPr lang="ru-RU" sz="1100">
                        <a:effectLst/>
                        <a:latin typeface="Times New Roman"/>
                        <a:ea typeface="Times New Roman"/>
                        <a:cs typeface="Times New Roman"/>
                      </a:endParaRPr>
                    </a:p>
                  </a:txBody>
                  <a:tcPr marL="0" marR="0" marT="0" marB="0"/>
                </a:tc>
                <a:tc>
                  <a:txBody>
                    <a:bodyPr/>
                    <a:lstStyle/>
                    <a:p>
                      <a:pPr marL="95885">
                        <a:lnSpc>
                          <a:spcPts val="1510"/>
                        </a:lnSpc>
                        <a:spcBef>
                          <a:spcPts val="775"/>
                        </a:spcBef>
                        <a:spcAft>
                          <a:spcPts val="0"/>
                        </a:spcAft>
                      </a:pPr>
                      <a:r>
                        <a:rPr lang="uk-UA" sz="1400">
                          <a:effectLst/>
                        </a:rPr>
                        <a:t>яка</a:t>
                      </a:r>
                      <a:endParaRPr lang="ru-RU" sz="1100">
                        <a:effectLst/>
                        <a:latin typeface="Times New Roman"/>
                        <a:ea typeface="Times New Roman"/>
                        <a:cs typeface="Times New Roman"/>
                      </a:endParaRPr>
                    </a:p>
                  </a:txBody>
                  <a:tcPr marL="0" marR="0" marT="0" marB="0"/>
                </a:tc>
                <a:tc>
                  <a:txBody>
                    <a:bodyPr/>
                    <a:lstStyle/>
                    <a:p>
                      <a:pPr marR="30480" algn="r">
                        <a:lnSpc>
                          <a:spcPts val="1510"/>
                        </a:lnSpc>
                        <a:spcBef>
                          <a:spcPts val="775"/>
                        </a:spcBef>
                        <a:spcAft>
                          <a:spcPts val="0"/>
                        </a:spcAft>
                      </a:pPr>
                      <a:r>
                        <a:rPr lang="uk-UA" sz="1400" dirty="0">
                          <a:effectLst/>
                        </a:rPr>
                        <a:t>вказується</a:t>
                      </a:r>
                      <a:endParaRPr lang="ru-RU" sz="1100" dirty="0">
                        <a:effectLst/>
                        <a:latin typeface="Times New Roman"/>
                        <a:ea typeface="Times New Roman"/>
                        <a:cs typeface="Times New Roman"/>
                      </a:endParaRPr>
                    </a:p>
                  </a:txBody>
                  <a:tcPr marL="0" marR="0" marT="0" marB="0"/>
                </a:tc>
              </a:tr>
            </a:tbl>
          </a:graphicData>
        </a:graphic>
      </p:graphicFrame>
      <p:sp>
        <p:nvSpPr>
          <p:cNvPr id="5" name="Объект 1"/>
          <p:cNvSpPr txBox="1">
            <a:spLocks/>
          </p:cNvSpPr>
          <p:nvPr/>
        </p:nvSpPr>
        <p:spPr>
          <a:xfrm>
            <a:off x="179512" y="116632"/>
            <a:ext cx="8784976" cy="6048672"/>
          </a:xfrm>
          <a:prstGeom prst="rect">
            <a:avLst/>
          </a:prstGeom>
          <a:solidFill>
            <a:schemeClr val="accent3">
              <a:lumMod val="60000"/>
              <a:lumOff val="40000"/>
            </a:schemeClr>
          </a:solidFill>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endParaRPr lang="uk-UA" sz="1400" dirty="0" smtClean="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smtClean="0"/>
          </a:p>
          <a:p>
            <a:pPr marL="0" indent="0" algn="just">
              <a:buNone/>
            </a:pPr>
            <a:endParaRPr lang="uk-UA" sz="1400" dirty="0"/>
          </a:p>
          <a:p>
            <a:pPr marL="0" indent="0" algn="just">
              <a:buNone/>
            </a:pPr>
            <a:r>
              <a:rPr lang="uk-UA" sz="1400" dirty="0" smtClean="0"/>
              <a:t>        Якщо </a:t>
            </a:r>
            <a:r>
              <a:rPr lang="uk-UA" sz="1400" dirty="0"/>
              <a:t>створеного резерву сумнівних боргів виявилось недостатньо для списання безнадійної дебіторської заборгованості, то його </a:t>
            </a:r>
            <a:r>
              <a:rPr lang="uk-UA" sz="1400" dirty="0" err="1"/>
              <a:t>донараховують</a:t>
            </a:r>
            <a:r>
              <a:rPr lang="uk-UA" sz="1400" dirty="0"/>
              <a:t>.</a:t>
            </a:r>
            <a:endParaRPr lang="ru-RU" sz="1400" dirty="0"/>
          </a:p>
          <a:p>
            <a:pPr marL="0" indent="0" algn="just">
              <a:buNone/>
            </a:pPr>
            <a:r>
              <a:rPr lang="uk-UA" sz="1400" dirty="0" smtClean="0"/>
              <a:t>       Вищенаведена </a:t>
            </a:r>
            <a:r>
              <a:rPr lang="uk-UA" sz="1400" dirty="0"/>
              <a:t>методика визначення і обліку сумнівної дебіторської заборгованості широко застосовується в західноєвропейських країнах. Проте в багатьох країнах (особливо в США, Великобританії, Канаді та інших) знаходять застосування менш трудомісткі методи визначення і обліку безнадійних боргів дебіторів: метод відсотку від чистої реалізації та метод обліку рахунків за строками оплати.</a:t>
            </a:r>
            <a:endParaRPr lang="ru-RU" sz="1400" dirty="0"/>
          </a:p>
          <a:p>
            <a:pPr marL="0" indent="0" algn="just">
              <a:buNone/>
            </a:pPr>
            <a:r>
              <a:rPr lang="uk-UA" sz="1400" i="1" dirty="0" smtClean="0"/>
              <a:t>      Метод </a:t>
            </a:r>
            <a:r>
              <a:rPr lang="uk-UA" sz="1400" i="1" dirty="0"/>
              <a:t>відсотку від чистої реалізації в кредит</a:t>
            </a:r>
            <a:r>
              <a:rPr lang="uk-UA" sz="1400" i="1" u="sng" dirty="0"/>
              <a:t> </a:t>
            </a:r>
            <a:r>
              <a:rPr lang="uk-UA" sz="1400" dirty="0"/>
              <a:t>заснований на припущенні, що частина виручки поточного року не буде отримана. Для аналізу використовуються дані Звіту про прибутки та збитки</a:t>
            </a:r>
            <a:r>
              <a:rPr lang="uk-UA" sz="1400" dirty="0" smtClean="0"/>
              <a:t>.</a:t>
            </a:r>
          </a:p>
          <a:p>
            <a:pPr algn="just"/>
            <a:endParaRPr lang="uk-UA" sz="1400" dirty="0"/>
          </a:p>
          <a:p>
            <a:pPr algn="just"/>
            <a:endParaRPr lang="uk-UA" sz="1400" dirty="0" smtClean="0"/>
          </a:p>
          <a:p>
            <a:pPr algn="just"/>
            <a:endParaRPr lang="uk-UA" sz="1400" dirty="0"/>
          </a:p>
          <a:p>
            <a:pPr marL="0" indent="0" algn="just">
              <a:buNone/>
            </a:pPr>
            <a:r>
              <a:rPr lang="uk-UA" sz="1400" dirty="0" smtClean="0"/>
              <a:t>Де    %недоплат  </a:t>
            </a:r>
            <a:r>
              <a:rPr lang="uk-UA" sz="1400" dirty="0"/>
              <a:t>- середній відсоток втрат від сумнівних боргів за попередні три роки.</a:t>
            </a:r>
            <a:endParaRPr lang="ru-RU" sz="1400" dirty="0"/>
          </a:p>
          <a:p>
            <a:pPr algn="just"/>
            <a:endParaRPr lang="ru-RU" sz="1400" dirty="0"/>
          </a:p>
          <a:p>
            <a:pPr marL="0" indent="0" algn="just">
              <a:buNone/>
            </a:pPr>
            <a:r>
              <a:rPr lang="uk-UA" sz="1400" dirty="0"/>
              <a:t> </a:t>
            </a:r>
            <a:endParaRPr lang="ru-RU"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p:txBody>
      </p:sp>
      <p:pic>
        <p:nvPicPr>
          <p:cNvPr id="6" name="image4.png"/>
          <p:cNvPicPr/>
          <p:nvPr/>
        </p:nvPicPr>
        <p:blipFill>
          <a:blip r:embed="rId2" cstate="print"/>
          <a:stretch>
            <a:fillRect/>
          </a:stretch>
        </p:blipFill>
        <p:spPr>
          <a:xfrm>
            <a:off x="601300" y="5229200"/>
            <a:ext cx="5554875" cy="360040"/>
          </a:xfrm>
          <a:prstGeom prst="rect">
            <a:avLst/>
          </a:prstGeom>
        </p:spPr>
      </p:pic>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820" t="23611" r="53483" b="47223"/>
          <a:stretch/>
        </p:blipFill>
        <p:spPr bwMode="auto">
          <a:xfrm>
            <a:off x="390148" y="260648"/>
            <a:ext cx="6270084" cy="28803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224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idx="1"/>
          </p:nvPr>
        </p:nvGraphicFramePr>
        <p:xfrm>
          <a:off x="1887537" y="4035584"/>
          <a:ext cx="5368925" cy="302895"/>
        </p:xfrm>
        <a:graphic>
          <a:graphicData uri="http://schemas.openxmlformats.org/drawingml/2006/table">
            <a:tbl>
              <a:tblPr firstRow="1" firstCol="1" lastRow="1" lastCol="1" bandRow="1" bandCol="1">
                <a:tableStyleId>{5C22544A-7EE6-4342-B048-85BDC9FD1C3A}</a:tableStyleId>
              </a:tblPr>
              <a:tblGrid>
                <a:gridCol w="537210"/>
                <a:gridCol w="3462020"/>
                <a:gridCol w="439420"/>
                <a:gridCol w="930275"/>
              </a:tblGrid>
              <a:tr h="302895">
                <a:tc>
                  <a:txBody>
                    <a:bodyPr/>
                    <a:lstStyle/>
                    <a:p>
                      <a:pPr marL="31750">
                        <a:lnSpc>
                          <a:spcPts val="1510"/>
                        </a:lnSpc>
                        <a:spcBef>
                          <a:spcPts val="775"/>
                        </a:spcBef>
                        <a:spcAft>
                          <a:spcPts val="0"/>
                        </a:spcAft>
                      </a:pPr>
                      <a:r>
                        <a:rPr lang="uk-UA" sz="1400">
                          <a:effectLst/>
                        </a:rPr>
                        <a:t>При</a:t>
                      </a:r>
                      <a:endParaRPr lang="ru-RU" sz="1100">
                        <a:effectLst/>
                        <a:latin typeface="Times New Roman"/>
                        <a:ea typeface="Times New Roman"/>
                        <a:cs typeface="Times New Roman"/>
                      </a:endParaRPr>
                    </a:p>
                  </a:txBody>
                  <a:tcPr marL="0" marR="0" marT="0" marB="0"/>
                </a:tc>
                <a:tc>
                  <a:txBody>
                    <a:bodyPr/>
                    <a:lstStyle/>
                    <a:p>
                      <a:pPr>
                        <a:lnSpc>
                          <a:spcPts val="1510"/>
                        </a:lnSpc>
                        <a:spcBef>
                          <a:spcPts val="775"/>
                        </a:spcBef>
                        <a:spcAft>
                          <a:spcPts val="0"/>
                        </a:spcAft>
                        <a:tabLst>
                          <a:tab pos="775970" algn="l"/>
                          <a:tab pos="1635125" algn="l"/>
                          <a:tab pos="2755265" algn="l"/>
                        </a:tabLst>
                      </a:pPr>
                      <a:r>
                        <a:rPr lang="uk-UA" sz="1400">
                          <a:effectLst/>
                        </a:rPr>
                        <a:t>наданні	клієнтам	комерційної	знижки,</a:t>
                      </a:r>
                      <a:endParaRPr lang="ru-RU" sz="1100">
                        <a:effectLst/>
                        <a:latin typeface="Times New Roman"/>
                        <a:ea typeface="Times New Roman"/>
                        <a:cs typeface="Times New Roman"/>
                      </a:endParaRPr>
                    </a:p>
                  </a:txBody>
                  <a:tcPr marL="0" marR="0" marT="0" marB="0"/>
                </a:tc>
                <a:tc>
                  <a:txBody>
                    <a:bodyPr/>
                    <a:lstStyle/>
                    <a:p>
                      <a:pPr marL="95885">
                        <a:lnSpc>
                          <a:spcPts val="1510"/>
                        </a:lnSpc>
                        <a:spcBef>
                          <a:spcPts val="775"/>
                        </a:spcBef>
                        <a:spcAft>
                          <a:spcPts val="0"/>
                        </a:spcAft>
                      </a:pPr>
                      <a:r>
                        <a:rPr lang="uk-UA" sz="1400">
                          <a:effectLst/>
                        </a:rPr>
                        <a:t>яка</a:t>
                      </a:r>
                      <a:endParaRPr lang="ru-RU" sz="1100">
                        <a:effectLst/>
                        <a:latin typeface="Times New Roman"/>
                        <a:ea typeface="Times New Roman"/>
                        <a:cs typeface="Times New Roman"/>
                      </a:endParaRPr>
                    </a:p>
                  </a:txBody>
                  <a:tcPr marL="0" marR="0" marT="0" marB="0"/>
                </a:tc>
                <a:tc>
                  <a:txBody>
                    <a:bodyPr/>
                    <a:lstStyle/>
                    <a:p>
                      <a:pPr marR="30480" algn="r">
                        <a:lnSpc>
                          <a:spcPts val="1510"/>
                        </a:lnSpc>
                        <a:spcBef>
                          <a:spcPts val="775"/>
                        </a:spcBef>
                        <a:spcAft>
                          <a:spcPts val="0"/>
                        </a:spcAft>
                      </a:pPr>
                      <a:r>
                        <a:rPr lang="uk-UA" sz="1400" dirty="0">
                          <a:effectLst/>
                        </a:rPr>
                        <a:t>вказується</a:t>
                      </a:r>
                      <a:endParaRPr lang="ru-RU" sz="1100" dirty="0">
                        <a:effectLst/>
                        <a:latin typeface="Times New Roman"/>
                        <a:ea typeface="Times New Roman"/>
                        <a:cs typeface="Times New Roman"/>
                      </a:endParaRPr>
                    </a:p>
                  </a:txBody>
                  <a:tcPr marL="0" marR="0" marT="0" marB="0"/>
                </a:tc>
              </a:tr>
            </a:tbl>
          </a:graphicData>
        </a:graphic>
      </p:graphicFrame>
      <p:sp>
        <p:nvSpPr>
          <p:cNvPr id="5" name="Объект 1"/>
          <p:cNvSpPr txBox="1">
            <a:spLocks/>
          </p:cNvSpPr>
          <p:nvPr/>
        </p:nvSpPr>
        <p:spPr>
          <a:xfrm>
            <a:off x="179512" y="116632"/>
            <a:ext cx="8784976" cy="6624736"/>
          </a:xfrm>
          <a:prstGeom prst="rect">
            <a:avLst/>
          </a:prstGeom>
          <a:solidFill>
            <a:schemeClr val="accent3">
              <a:lumMod val="60000"/>
              <a:lumOff val="40000"/>
            </a:schemeClr>
          </a:solidFill>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r>
              <a:rPr lang="uk-UA" sz="1400" dirty="0" smtClean="0"/>
              <a:t>      При </a:t>
            </a:r>
            <a:r>
              <a:rPr lang="uk-UA" sz="1400" dirty="0"/>
              <a:t>використанні даного методу залишок на кінець року на </a:t>
            </a:r>
            <a:r>
              <a:rPr lang="uk-UA" sz="1400" dirty="0" smtClean="0"/>
              <a:t>рахунку</a:t>
            </a:r>
            <a:r>
              <a:rPr lang="ru-RU" sz="1400" dirty="0"/>
              <a:t> </a:t>
            </a:r>
            <a:r>
              <a:rPr lang="uk-UA" sz="1400" dirty="0" smtClean="0"/>
              <a:t>«Резерв </a:t>
            </a:r>
            <a:r>
              <a:rPr lang="uk-UA" sz="1400" dirty="0"/>
              <a:t>сумнівних боргів» не береться до уваги, тому що він відноситься до минулих років. Таким чином, сумарний залишок резерву сумнівних боргів становитиме $200 + $2838 = $3038.</a:t>
            </a:r>
            <a:endParaRPr lang="ru-RU" sz="1400" dirty="0"/>
          </a:p>
          <a:p>
            <a:pPr marL="0" indent="0" algn="just">
              <a:buNone/>
            </a:pPr>
            <a:r>
              <a:rPr lang="uk-UA" sz="1400" i="1" dirty="0" smtClean="0"/>
              <a:t>      Метод </a:t>
            </a:r>
            <a:r>
              <a:rPr lang="uk-UA" sz="1400" i="1" dirty="0"/>
              <a:t>обліку рахунків за строками оплати </a:t>
            </a:r>
            <a:r>
              <a:rPr lang="uk-UA" sz="1400" dirty="0"/>
              <a:t>заснований на припущенні, що частина залишку (сальдо) по рахунках дебіторської заборгованості не буде оплачена. Для аналізу використовуються дані Балансу. Для визначення розміру сумнівної заборгованості рахунки до отримання </a:t>
            </a:r>
            <a:r>
              <a:rPr lang="uk-UA" sz="1400" dirty="0" err="1"/>
              <a:t>ранжируються</a:t>
            </a:r>
            <a:r>
              <a:rPr lang="uk-UA" sz="1400" dirty="0"/>
              <a:t> за термінами давності; до сумнівних боргів відноситься частина заборгованості з конкретним строком (табл. 4.2).</a:t>
            </a:r>
            <a:endParaRPr lang="ru-RU" sz="1400" dirty="0"/>
          </a:p>
          <a:p>
            <a:pPr marL="0" indent="0" algn="just">
              <a:buNone/>
            </a:pPr>
            <a:r>
              <a:rPr lang="uk-UA" sz="1400" dirty="0" smtClean="0"/>
              <a:t>       Відповідно </a:t>
            </a:r>
            <a:r>
              <a:rPr lang="uk-UA" sz="1400" dirty="0"/>
              <a:t>до даних табл. 4.2, із загальної суми дебіторської заборгованості $370000 за попередніми оцінками не буде оплачено $2580. Залишок невикористаного резерву сумнівних боргів за даними фірми становить $200. Тому підприємство має </a:t>
            </a:r>
            <a:r>
              <a:rPr lang="uk-UA" sz="1400" dirty="0" err="1"/>
              <a:t>донарахувати</a:t>
            </a:r>
            <a:r>
              <a:rPr lang="uk-UA" sz="1400" dirty="0"/>
              <a:t> резерв в розмірі:</a:t>
            </a:r>
            <a:endParaRPr lang="ru-RU" sz="1400" dirty="0"/>
          </a:p>
          <a:p>
            <a:pPr marL="0" indent="0" algn="just">
              <a:buNone/>
            </a:pPr>
            <a:r>
              <a:rPr lang="uk-UA" sz="1400" dirty="0" smtClean="0"/>
              <a:t>      $</a:t>
            </a:r>
            <a:r>
              <a:rPr lang="uk-UA" sz="1400" dirty="0"/>
              <a:t>2580 - $200 = $2380.</a:t>
            </a:r>
            <a:endParaRPr lang="ru-RU" sz="1400" dirty="0"/>
          </a:p>
          <a:p>
            <a:pPr marL="0" indent="0" algn="just">
              <a:buNone/>
            </a:pPr>
            <a:r>
              <a:rPr lang="uk-UA" sz="1400" dirty="0" smtClean="0"/>
              <a:t>     Якщо </a:t>
            </a:r>
            <a:r>
              <a:rPr lang="uk-UA" sz="1400" dirty="0"/>
              <a:t>фактичне списання безнадійних боргів перевищило суму нарахованого резерву сумнівних боргів (рахунок «Резерв </a:t>
            </a:r>
            <a:r>
              <a:rPr lang="uk-UA" sz="1400" dirty="0" smtClean="0"/>
              <a:t>сумнівних</a:t>
            </a:r>
            <a:r>
              <a:rPr lang="ru-RU" sz="1400" dirty="0"/>
              <a:t> </a:t>
            </a:r>
            <a:r>
              <a:rPr lang="ru-RU" sz="1400" dirty="0" smtClean="0"/>
              <a:t> </a:t>
            </a:r>
            <a:r>
              <a:rPr lang="uk-UA" sz="1400" dirty="0" smtClean="0"/>
              <a:t>боргів</a:t>
            </a:r>
            <a:r>
              <a:rPr lang="uk-UA" sz="1400" dirty="0"/>
              <a:t>» матиме дебетове сальдо), підприємство повинне </a:t>
            </a:r>
            <a:r>
              <a:rPr lang="uk-UA" sz="1400" dirty="0" err="1"/>
              <a:t>донарахувати</a:t>
            </a:r>
            <a:r>
              <a:rPr lang="uk-UA" sz="1400" dirty="0"/>
              <a:t> резерв.</a:t>
            </a:r>
            <a:endParaRPr lang="ru-RU"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smtClean="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52" t="16070" r="52589" b="35120"/>
          <a:stretch/>
        </p:blipFill>
        <p:spPr bwMode="auto">
          <a:xfrm>
            <a:off x="395536" y="116632"/>
            <a:ext cx="5256584" cy="35705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421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836712"/>
            <a:ext cx="8784976" cy="5544616"/>
          </a:xfrm>
          <a:solidFill>
            <a:schemeClr val="accent3">
              <a:lumMod val="60000"/>
              <a:lumOff val="40000"/>
            </a:schemeClr>
          </a:solidFill>
        </p:spPr>
        <p:txBody>
          <a:bodyPr>
            <a:noAutofit/>
          </a:bodyPr>
          <a:lstStyle/>
          <a:p>
            <a:pPr marL="0" indent="0" algn="just">
              <a:buNone/>
            </a:pPr>
            <a:r>
              <a:rPr lang="uk-UA" sz="1400" b="1" i="1" dirty="0" smtClean="0"/>
              <a:t>      Вексель </a:t>
            </a:r>
            <a:r>
              <a:rPr lang="uk-UA" sz="1400" b="1" i="1" dirty="0"/>
              <a:t>(простий) </a:t>
            </a:r>
            <a:r>
              <a:rPr lang="uk-UA" sz="1400" dirty="0"/>
              <a:t>– це безумовне зобов’язання клієнта сплатити певну суму грошей на вимогу власника векселя або у визначений строк. Оформлення дебіторської заборгованості з використанням векселя є більш привабливим для підприємства, оскільки:</a:t>
            </a:r>
            <a:endParaRPr lang="ru-RU" sz="1400" dirty="0"/>
          </a:p>
          <a:p>
            <a:pPr lvl="3" algn="just"/>
            <a:r>
              <a:rPr lang="uk-UA" sz="1400" dirty="0"/>
              <a:t>вексель може бути негайно проданий банку (</a:t>
            </a:r>
            <a:r>
              <a:rPr lang="uk-UA" sz="1400" dirty="0" err="1"/>
              <a:t>дисконтований</a:t>
            </a:r>
            <a:r>
              <a:rPr lang="uk-UA" sz="1400" dirty="0"/>
              <a:t>);</a:t>
            </a:r>
            <a:endParaRPr lang="ru-RU" sz="1400" dirty="0"/>
          </a:p>
          <a:p>
            <a:pPr lvl="3" algn="just"/>
            <a:r>
              <a:rPr lang="uk-UA" sz="1400" dirty="0"/>
              <a:t>на вексель нараховуються відсотки (за користування товарним кредитом);</a:t>
            </a:r>
            <a:endParaRPr lang="ru-RU" sz="1400" dirty="0"/>
          </a:p>
          <a:p>
            <a:pPr lvl="3" algn="just"/>
            <a:r>
              <a:rPr lang="uk-UA" sz="1400" dirty="0"/>
              <a:t>в</a:t>
            </a:r>
            <a:r>
              <a:rPr lang="uk-UA" sz="1400" dirty="0" smtClean="0"/>
              <a:t>ексель є документальним</a:t>
            </a:r>
            <a:r>
              <a:rPr lang="uk-UA" sz="1400" dirty="0"/>
              <a:t>	</a:t>
            </a:r>
            <a:r>
              <a:rPr lang="uk-UA" sz="1400" dirty="0" smtClean="0"/>
              <a:t>підтвердженням (признанням</a:t>
            </a:r>
            <a:r>
              <a:rPr lang="uk-UA" sz="1400" dirty="0"/>
              <a:t>) заборгованості та її суми, що має додаткову доказову силу у суді.</a:t>
            </a:r>
            <a:endParaRPr lang="ru-RU" sz="1400" dirty="0"/>
          </a:p>
          <a:p>
            <a:pPr marL="0" indent="0" algn="just">
              <a:buNone/>
            </a:pPr>
            <a:r>
              <a:rPr lang="uk-UA" sz="1400" dirty="0" smtClean="0"/>
              <a:t>      Обов’язковими </a:t>
            </a:r>
            <a:r>
              <a:rPr lang="uk-UA" sz="1400" b="1" i="1" dirty="0"/>
              <a:t>реквізитами векселя </a:t>
            </a:r>
            <a:r>
              <a:rPr lang="uk-UA" sz="1400" dirty="0"/>
              <a:t>як цінного паперу є наступні:</a:t>
            </a:r>
            <a:endParaRPr lang="ru-RU" sz="1400" dirty="0"/>
          </a:p>
          <a:p>
            <a:pPr lvl="0" algn="just"/>
            <a:r>
              <a:rPr lang="uk-UA" sz="1400" dirty="0"/>
              <a:t>векселедавець – особа, яка видала вексель і бере на себе зобов’язання сплатити по ньому;</a:t>
            </a:r>
            <a:endParaRPr lang="ru-RU" sz="1400" dirty="0"/>
          </a:p>
          <a:p>
            <a:pPr lvl="0" algn="just"/>
            <a:r>
              <a:rPr lang="uk-UA" sz="1400" dirty="0"/>
              <a:t>ремітент – особа, яка отримує платіж за векселем;</a:t>
            </a:r>
            <a:endParaRPr lang="ru-RU" sz="1400" dirty="0"/>
          </a:p>
          <a:p>
            <a:pPr lvl="0" algn="just"/>
            <a:r>
              <a:rPr lang="uk-UA" sz="1400" dirty="0"/>
              <a:t>дата погашення – дата, на яку вексель має бути погашений (оплачений);</a:t>
            </a:r>
            <a:endParaRPr lang="ru-RU" sz="1400" dirty="0"/>
          </a:p>
          <a:p>
            <a:pPr lvl="0" algn="just"/>
            <a:r>
              <a:rPr lang="uk-UA" sz="1400" dirty="0"/>
              <a:t>основна сума – номінал векселя;</a:t>
            </a:r>
            <a:endParaRPr lang="ru-RU" sz="1400" dirty="0"/>
          </a:p>
          <a:p>
            <a:pPr lvl="0" algn="just"/>
            <a:r>
              <a:rPr lang="uk-UA" sz="1400" dirty="0"/>
              <a:t>процент (ставка проценту) – плата за користування основною сумою за векселем впродовж терміну його погашення. </a:t>
            </a:r>
            <a:endParaRPr lang="uk-UA" sz="1400" dirty="0" smtClean="0"/>
          </a:p>
          <a:p>
            <a:pPr marL="0" lvl="0" indent="0" algn="just">
              <a:buNone/>
            </a:pPr>
            <a:r>
              <a:rPr lang="uk-UA" sz="1400" dirty="0" smtClean="0"/>
              <a:t>      Як </a:t>
            </a:r>
            <a:r>
              <a:rPr lang="uk-UA" sz="1400" dirty="0"/>
              <a:t>правило, у векселі зазначається річна ставка проценту, тому сума процентів визначається за формулою</a:t>
            </a:r>
            <a:r>
              <a:rPr lang="uk-UA" sz="1400" dirty="0" smtClean="0"/>
              <a:t>:</a:t>
            </a:r>
          </a:p>
          <a:p>
            <a:pPr marL="0" lvl="0" indent="0" algn="just">
              <a:buNone/>
            </a:pPr>
            <a:endParaRPr lang="uk-UA" sz="1400" dirty="0"/>
          </a:p>
          <a:p>
            <a:pPr marL="0" lvl="0" indent="0" algn="just">
              <a:buNone/>
            </a:pPr>
            <a:endParaRPr lang="uk-UA" sz="1400" dirty="0" smtClean="0"/>
          </a:p>
          <a:p>
            <a:pPr lvl="0" algn="just"/>
            <a:endParaRPr lang="uk-UA" sz="1400" dirty="0"/>
          </a:p>
          <a:p>
            <a:pPr marL="0" indent="0" algn="just">
              <a:buNone/>
            </a:pPr>
            <a:r>
              <a:rPr lang="uk-UA" sz="1400" dirty="0" smtClean="0"/>
              <a:t>      Період </a:t>
            </a:r>
            <a:r>
              <a:rPr lang="uk-UA" sz="1400" dirty="0"/>
              <a:t>погашення векселя – термін часу користування товарним кредитом, наданим за векселем; визначається як проміжок часу між датою видачі та датою погашення векселя.</a:t>
            </a:r>
            <a:endParaRPr lang="ru-RU" sz="1400" dirty="0"/>
          </a:p>
          <a:p>
            <a:pPr marL="0" indent="0" algn="just">
              <a:buNone/>
            </a:pPr>
            <a:r>
              <a:rPr lang="uk-UA" sz="1400" dirty="0" smtClean="0"/>
              <a:t>      Сума</a:t>
            </a:r>
            <a:r>
              <a:rPr lang="uk-UA" sz="1400" dirty="0"/>
              <a:t>, що підлягає погашенню векселедавцем, включає номінальну вартість векселя (основну суму) та суму нарахованих процентів.</a:t>
            </a:r>
            <a:endParaRPr lang="ru-RU" sz="1400" dirty="0"/>
          </a:p>
          <a:p>
            <a:pPr lvl="0" algn="just"/>
            <a:endParaRPr lang="ru-RU" sz="1400" dirty="0"/>
          </a:p>
          <a:p>
            <a:pPr marL="0" indent="0" algn="just">
              <a:buNone/>
            </a:pPr>
            <a:endParaRPr lang="ru-RU" sz="1400" dirty="0"/>
          </a:p>
        </p:txBody>
      </p:sp>
      <p:sp>
        <p:nvSpPr>
          <p:cNvPr id="3" name="Заголовок 2"/>
          <p:cNvSpPr>
            <a:spLocks noGrp="1"/>
          </p:cNvSpPr>
          <p:nvPr>
            <p:ph type="title"/>
          </p:nvPr>
        </p:nvSpPr>
        <p:spPr>
          <a:xfrm>
            <a:off x="688490" y="-217538"/>
            <a:ext cx="7756263" cy="1054250"/>
          </a:xfrm>
        </p:spPr>
        <p:txBody>
          <a:bodyPr/>
          <a:lstStyle/>
          <a:p>
            <a:r>
              <a:rPr lang="ru-RU" sz="2800" b="1" dirty="0" smtClean="0"/>
              <a:t>4.4. </a:t>
            </a:r>
            <a:r>
              <a:rPr lang="ru-RU" sz="2800" b="1" dirty="0" err="1" smtClean="0"/>
              <a:t>Облік</a:t>
            </a:r>
            <a:r>
              <a:rPr lang="ru-RU" sz="2800" b="1" dirty="0" smtClean="0"/>
              <a:t> </a:t>
            </a:r>
            <a:r>
              <a:rPr lang="ru-RU" sz="2800" b="1" dirty="0" err="1"/>
              <a:t>векселів</a:t>
            </a:r>
            <a:r>
              <a:rPr lang="ru-RU" sz="2800" b="1" dirty="0"/>
              <a:t> </a:t>
            </a:r>
            <a:r>
              <a:rPr lang="ru-RU" sz="2800" b="1" dirty="0" err="1"/>
              <a:t>отриманих</a:t>
            </a:r>
            <a:endParaRPr lang="ru-RU" sz="2800" b="1" dirty="0"/>
          </a:p>
        </p:txBody>
      </p:sp>
      <p:pic>
        <p:nvPicPr>
          <p:cNvPr id="5" name="image7.png"/>
          <p:cNvPicPr/>
          <p:nvPr/>
        </p:nvPicPr>
        <p:blipFill>
          <a:blip r:embed="rId2" cstate="print"/>
          <a:stretch>
            <a:fillRect/>
          </a:stretch>
        </p:blipFill>
        <p:spPr>
          <a:xfrm>
            <a:off x="597349" y="4797152"/>
            <a:ext cx="5904656" cy="360040"/>
          </a:xfrm>
          <a:prstGeom prst="rect">
            <a:avLst/>
          </a:prstGeom>
        </p:spPr>
      </p:pic>
    </p:spTree>
    <p:extLst>
      <p:ext uri="{BB962C8B-B14F-4D97-AF65-F5344CB8AC3E}">
        <p14:creationId xmlns:p14="http://schemas.microsoft.com/office/powerpoint/2010/main" val="1997297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idx="1"/>
          </p:nvPr>
        </p:nvGraphicFramePr>
        <p:xfrm>
          <a:off x="1887537" y="4035584"/>
          <a:ext cx="5368925" cy="302895"/>
        </p:xfrm>
        <a:graphic>
          <a:graphicData uri="http://schemas.openxmlformats.org/drawingml/2006/table">
            <a:tbl>
              <a:tblPr firstRow="1" firstCol="1" lastRow="1" lastCol="1" bandRow="1" bandCol="1">
                <a:tableStyleId>{5C22544A-7EE6-4342-B048-85BDC9FD1C3A}</a:tableStyleId>
              </a:tblPr>
              <a:tblGrid>
                <a:gridCol w="537210"/>
                <a:gridCol w="3462020"/>
                <a:gridCol w="439420"/>
                <a:gridCol w="930275"/>
              </a:tblGrid>
              <a:tr h="302895">
                <a:tc>
                  <a:txBody>
                    <a:bodyPr/>
                    <a:lstStyle/>
                    <a:p>
                      <a:pPr marL="31750">
                        <a:lnSpc>
                          <a:spcPts val="1510"/>
                        </a:lnSpc>
                        <a:spcBef>
                          <a:spcPts val="775"/>
                        </a:spcBef>
                        <a:spcAft>
                          <a:spcPts val="0"/>
                        </a:spcAft>
                      </a:pPr>
                      <a:r>
                        <a:rPr lang="uk-UA" sz="1400">
                          <a:effectLst/>
                        </a:rPr>
                        <a:t>При</a:t>
                      </a:r>
                      <a:endParaRPr lang="ru-RU" sz="1100">
                        <a:effectLst/>
                        <a:latin typeface="Times New Roman"/>
                        <a:ea typeface="Times New Roman"/>
                        <a:cs typeface="Times New Roman"/>
                      </a:endParaRPr>
                    </a:p>
                  </a:txBody>
                  <a:tcPr marL="0" marR="0" marT="0" marB="0"/>
                </a:tc>
                <a:tc>
                  <a:txBody>
                    <a:bodyPr/>
                    <a:lstStyle/>
                    <a:p>
                      <a:pPr>
                        <a:lnSpc>
                          <a:spcPts val="1510"/>
                        </a:lnSpc>
                        <a:spcBef>
                          <a:spcPts val="775"/>
                        </a:spcBef>
                        <a:spcAft>
                          <a:spcPts val="0"/>
                        </a:spcAft>
                        <a:tabLst>
                          <a:tab pos="775970" algn="l"/>
                          <a:tab pos="1635125" algn="l"/>
                          <a:tab pos="2755265" algn="l"/>
                        </a:tabLst>
                      </a:pPr>
                      <a:r>
                        <a:rPr lang="uk-UA" sz="1400">
                          <a:effectLst/>
                        </a:rPr>
                        <a:t>наданні	клієнтам	комерційної	знижки,</a:t>
                      </a:r>
                      <a:endParaRPr lang="ru-RU" sz="1100">
                        <a:effectLst/>
                        <a:latin typeface="Times New Roman"/>
                        <a:ea typeface="Times New Roman"/>
                        <a:cs typeface="Times New Roman"/>
                      </a:endParaRPr>
                    </a:p>
                  </a:txBody>
                  <a:tcPr marL="0" marR="0" marT="0" marB="0"/>
                </a:tc>
                <a:tc>
                  <a:txBody>
                    <a:bodyPr/>
                    <a:lstStyle/>
                    <a:p>
                      <a:pPr marL="95885">
                        <a:lnSpc>
                          <a:spcPts val="1510"/>
                        </a:lnSpc>
                        <a:spcBef>
                          <a:spcPts val="775"/>
                        </a:spcBef>
                        <a:spcAft>
                          <a:spcPts val="0"/>
                        </a:spcAft>
                      </a:pPr>
                      <a:r>
                        <a:rPr lang="uk-UA" sz="1400">
                          <a:effectLst/>
                        </a:rPr>
                        <a:t>яка</a:t>
                      </a:r>
                      <a:endParaRPr lang="ru-RU" sz="1100">
                        <a:effectLst/>
                        <a:latin typeface="Times New Roman"/>
                        <a:ea typeface="Times New Roman"/>
                        <a:cs typeface="Times New Roman"/>
                      </a:endParaRPr>
                    </a:p>
                  </a:txBody>
                  <a:tcPr marL="0" marR="0" marT="0" marB="0"/>
                </a:tc>
                <a:tc>
                  <a:txBody>
                    <a:bodyPr/>
                    <a:lstStyle/>
                    <a:p>
                      <a:pPr marR="30480" algn="r">
                        <a:lnSpc>
                          <a:spcPts val="1510"/>
                        </a:lnSpc>
                        <a:spcBef>
                          <a:spcPts val="775"/>
                        </a:spcBef>
                        <a:spcAft>
                          <a:spcPts val="0"/>
                        </a:spcAft>
                      </a:pPr>
                      <a:r>
                        <a:rPr lang="uk-UA" sz="1400" dirty="0">
                          <a:effectLst/>
                        </a:rPr>
                        <a:t>вказується</a:t>
                      </a:r>
                      <a:endParaRPr lang="ru-RU" sz="1100" dirty="0">
                        <a:effectLst/>
                        <a:latin typeface="Times New Roman"/>
                        <a:ea typeface="Times New Roman"/>
                        <a:cs typeface="Times New Roman"/>
                      </a:endParaRPr>
                    </a:p>
                  </a:txBody>
                  <a:tcPr marL="0" marR="0" marT="0" marB="0"/>
                </a:tc>
              </a:tr>
            </a:tbl>
          </a:graphicData>
        </a:graphic>
      </p:graphicFrame>
      <p:sp>
        <p:nvSpPr>
          <p:cNvPr id="5" name="Объект 1"/>
          <p:cNvSpPr txBox="1">
            <a:spLocks/>
          </p:cNvSpPr>
          <p:nvPr/>
        </p:nvSpPr>
        <p:spPr>
          <a:xfrm>
            <a:off x="179512" y="116632"/>
            <a:ext cx="8784976" cy="6048672"/>
          </a:xfrm>
          <a:prstGeom prst="rect">
            <a:avLst/>
          </a:prstGeom>
          <a:solidFill>
            <a:schemeClr val="accent3">
              <a:lumMod val="60000"/>
              <a:lumOff val="40000"/>
            </a:schemeClr>
          </a:solidFill>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endParaRPr lang="uk-UA" sz="1400" dirty="0" smtClean="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r>
              <a:rPr lang="uk-UA" sz="1400" dirty="0" smtClean="0"/>
              <a:t>     </a:t>
            </a:r>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r>
              <a:rPr lang="uk-UA" sz="1400" dirty="0"/>
              <a:t> </a:t>
            </a:r>
            <a:r>
              <a:rPr lang="uk-UA" sz="1400" dirty="0" smtClean="0"/>
              <a:t>       Якщо </a:t>
            </a:r>
            <a:r>
              <a:rPr lang="uk-UA" sz="1400" dirty="0"/>
              <a:t>вексель не оплачено у встановлений строк, то вважається, що векселедавець відмовився від його оплати. Векселеодержувач повинен відновити заборгованість по «Рахунках до отримання», нарахувавши при цьому відсотки за користування наданим товарним кредитом за векселем (незважаючи на те, що вексель не погашено).</a:t>
            </a:r>
            <a:endParaRPr lang="ru-RU" sz="1400" dirty="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p:txBody>
      </p:sp>
      <p:pic>
        <p:nvPicPr>
          <p:cNvPr id="1638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601" t="26191" r="53259" b="39682"/>
          <a:stretch/>
        </p:blipFill>
        <p:spPr bwMode="auto">
          <a:xfrm>
            <a:off x="1115616" y="767219"/>
            <a:ext cx="6984776" cy="38139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764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idx="1"/>
          </p:nvPr>
        </p:nvGraphicFramePr>
        <p:xfrm>
          <a:off x="1887537" y="4035584"/>
          <a:ext cx="5368925" cy="302895"/>
        </p:xfrm>
        <a:graphic>
          <a:graphicData uri="http://schemas.openxmlformats.org/drawingml/2006/table">
            <a:tbl>
              <a:tblPr firstRow="1" firstCol="1" lastRow="1" lastCol="1" bandRow="1" bandCol="1">
                <a:tableStyleId>{5C22544A-7EE6-4342-B048-85BDC9FD1C3A}</a:tableStyleId>
              </a:tblPr>
              <a:tblGrid>
                <a:gridCol w="537210"/>
                <a:gridCol w="3462020"/>
                <a:gridCol w="439420"/>
                <a:gridCol w="930275"/>
              </a:tblGrid>
              <a:tr h="302895">
                <a:tc>
                  <a:txBody>
                    <a:bodyPr/>
                    <a:lstStyle/>
                    <a:p>
                      <a:pPr marL="31750">
                        <a:lnSpc>
                          <a:spcPts val="1510"/>
                        </a:lnSpc>
                        <a:spcBef>
                          <a:spcPts val="775"/>
                        </a:spcBef>
                        <a:spcAft>
                          <a:spcPts val="0"/>
                        </a:spcAft>
                      </a:pPr>
                      <a:r>
                        <a:rPr lang="uk-UA" sz="1400">
                          <a:effectLst/>
                        </a:rPr>
                        <a:t>При</a:t>
                      </a:r>
                      <a:endParaRPr lang="ru-RU" sz="1100">
                        <a:effectLst/>
                        <a:latin typeface="Times New Roman"/>
                        <a:ea typeface="Times New Roman"/>
                        <a:cs typeface="Times New Roman"/>
                      </a:endParaRPr>
                    </a:p>
                  </a:txBody>
                  <a:tcPr marL="0" marR="0" marT="0" marB="0"/>
                </a:tc>
                <a:tc>
                  <a:txBody>
                    <a:bodyPr/>
                    <a:lstStyle/>
                    <a:p>
                      <a:pPr>
                        <a:lnSpc>
                          <a:spcPts val="1510"/>
                        </a:lnSpc>
                        <a:spcBef>
                          <a:spcPts val="775"/>
                        </a:spcBef>
                        <a:spcAft>
                          <a:spcPts val="0"/>
                        </a:spcAft>
                        <a:tabLst>
                          <a:tab pos="775970" algn="l"/>
                          <a:tab pos="1635125" algn="l"/>
                          <a:tab pos="2755265" algn="l"/>
                        </a:tabLst>
                      </a:pPr>
                      <a:r>
                        <a:rPr lang="uk-UA" sz="1400">
                          <a:effectLst/>
                        </a:rPr>
                        <a:t>наданні	клієнтам	комерційної	знижки,</a:t>
                      </a:r>
                      <a:endParaRPr lang="ru-RU" sz="1100">
                        <a:effectLst/>
                        <a:latin typeface="Times New Roman"/>
                        <a:ea typeface="Times New Roman"/>
                        <a:cs typeface="Times New Roman"/>
                      </a:endParaRPr>
                    </a:p>
                  </a:txBody>
                  <a:tcPr marL="0" marR="0" marT="0" marB="0"/>
                </a:tc>
                <a:tc>
                  <a:txBody>
                    <a:bodyPr/>
                    <a:lstStyle/>
                    <a:p>
                      <a:pPr marL="95885">
                        <a:lnSpc>
                          <a:spcPts val="1510"/>
                        </a:lnSpc>
                        <a:spcBef>
                          <a:spcPts val="775"/>
                        </a:spcBef>
                        <a:spcAft>
                          <a:spcPts val="0"/>
                        </a:spcAft>
                      </a:pPr>
                      <a:r>
                        <a:rPr lang="uk-UA" sz="1400">
                          <a:effectLst/>
                        </a:rPr>
                        <a:t>яка</a:t>
                      </a:r>
                      <a:endParaRPr lang="ru-RU" sz="1100">
                        <a:effectLst/>
                        <a:latin typeface="Times New Roman"/>
                        <a:ea typeface="Times New Roman"/>
                        <a:cs typeface="Times New Roman"/>
                      </a:endParaRPr>
                    </a:p>
                  </a:txBody>
                  <a:tcPr marL="0" marR="0" marT="0" marB="0"/>
                </a:tc>
                <a:tc>
                  <a:txBody>
                    <a:bodyPr/>
                    <a:lstStyle/>
                    <a:p>
                      <a:pPr marR="30480" algn="r">
                        <a:lnSpc>
                          <a:spcPts val="1510"/>
                        </a:lnSpc>
                        <a:spcBef>
                          <a:spcPts val="775"/>
                        </a:spcBef>
                        <a:spcAft>
                          <a:spcPts val="0"/>
                        </a:spcAft>
                      </a:pPr>
                      <a:r>
                        <a:rPr lang="uk-UA" sz="1400" dirty="0">
                          <a:effectLst/>
                        </a:rPr>
                        <a:t>вказується</a:t>
                      </a:r>
                      <a:endParaRPr lang="ru-RU" sz="1100" dirty="0">
                        <a:effectLst/>
                        <a:latin typeface="Times New Roman"/>
                        <a:ea typeface="Times New Roman"/>
                        <a:cs typeface="Times New Roman"/>
                      </a:endParaRPr>
                    </a:p>
                  </a:txBody>
                  <a:tcPr marL="0" marR="0" marT="0" marB="0"/>
                </a:tc>
              </a:tr>
            </a:tbl>
          </a:graphicData>
        </a:graphic>
      </p:graphicFrame>
      <p:sp>
        <p:nvSpPr>
          <p:cNvPr id="5" name="Объект 1"/>
          <p:cNvSpPr txBox="1">
            <a:spLocks/>
          </p:cNvSpPr>
          <p:nvPr/>
        </p:nvSpPr>
        <p:spPr>
          <a:xfrm>
            <a:off x="179512" y="116632"/>
            <a:ext cx="8784976" cy="6336704"/>
          </a:xfrm>
          <a:prstGeom prst="rect">
            <a:avLst/>
          </a:prstGeom>
          <a:solidFill>
            <a:schemeClr val="accent3">
              <a:lumMod val="60000"/>
              <a:lumOff val="40000"/>
            </a:schemeClr>
          </a:solidFill>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algn="just"/>
            <a:r>
              <a:rPr lang="uk-UA" sz="1400" i="1" dirty="0"/>
              <a:t> </a:t>
            </a:r>
            <a:endParaRPr lang="ru-RU" sz="1400" dirty="0"/>
          </a:p>
          <a:p>
            <a:pPr marL="0" indent="0" algn="just">
              <a:buNone/>
            </a:pPr>
            <a:endParaRPr lang="uk-UA" sz="1400" dirty="0" smtClean="0"/>
          </a:p>
          <a:p>
            <a:pPr marL="0" indent="0" algn="just">
              <a:buNone/>
            </a:pPr>
            <a:r>
              <a:rPr lang="uk-UA" sz="1400" dirty="0"/>
              <a:t> </a:t>
            </a:r>
            <a:endParaRPr lang="uk-UA" sz="1400" dirty="0" smtClean="0"/>
          </a:p>
          <a:p>
            <a:pPr marL="0" indent="0" algn="just">
              <a:buNone/>
            </a:pPr>
            <a:endParaRPr lang="uk-UA" sz="1400" dirty="0"/>
          </a:p>
          <a:p>
            <a:pPr marL="0" indent="0" algn="just">
              <a:buNone/>
            </a:pPr>
            <a:r>
              <a:rPr lang="uk-UA" sz="1400" dirty="0" smtClean="0"/>
              <a:t>     Підприємство-векселеодержувач </a:t>
            </a:r>
            <a:r>
              <a:rPr lang="uk-UA" sz="1400" dirty="0"/>
              <a:t>може продати фінансовим установам свою дебіторську заборгованість, оформлену переказним векселем. </a:t>
            </a:r>
            <a:r>
              <a:rPr lang="uk-UA" sz="1400" b="1" i="1" dirty="0"/>
              <a:t>Переказний вексель (тратта) </a:t>
            </a:r>
            <a:r>
              <a:rPr lang="uk-UA" sz="1400" dirty="0"/>
              <a:t>- це письмовий наказ векселедавця платнику (</a:t>
            </a:r>
            <a:r>
              <a:rPr lang="uk-UA" sz="1400" dirty="0">
                <a:hlinkClick r:id="rId2"/>
              </a:rPr>
              <a:t>трасату</a:t>
            </a:r>
            <a:r>
              <a:rPr lang="uk-UA" sz="1400" dirty="0"/>
              <a:t>) про сплату векселедержателю певної суми грошей у визначеному </a:t>
            </a:r>
            <a:r>
              <a:rPr lang="uk-UA" sz="1400" dirty="0" err="1"/>
              <a:t>мiсцi</a:t>
            </a:r>
            <a:r>
              <a:rPr lang="uk-UA" sz="1400" dirty="0"/>
              <a:t> у визначений час. Причому отримувачем </a:t>
            </a:r>
            <a:r>
              <a:rPr lang="uk-UA" sz="1400" dirty="0" err="1"/>
              <a:t>коштiв</a:t>
            </a:r>
            <a:r>
              <a:rPr lang="uk-UA" sz="1400" dirty="0"/>
              <a:t> може виступати як перший векселедержатель (</a:t>
            </a:r>
            <a:r>
              <a:rPr lang="uk-UA" sz="1400" dirty="0" err="1">
                <a:hlinkClick r:id="rId3"/>
              </a:rPr>
              <a:t>ремiтент</a:t>
            </a:r>
            <a:r>
              <a:rPr lang="uk-UA" sz="1400" dirty="0"/>
              <a:t>), так i кожен з наступних </a:t>
            </a:r>
            <a:r>
              <a:rPr lang="uk-UA" sz="1400" dirty="0" err="1"/>
              <a:t>векселедержателiв</a:t>
            </a:r>
            <a:r>
              <a:rPr lang="uk-UA" sz="1400" dirty="0"/>
              <a:t> (</a:t>
            </a:r>
            <a:r>
              <a:rPr lang="uk-UA" sz="1400" dirty="0" err="1">
                <a:hlinkClick r:id="rId4"/>
              </a:rPr>
              <a:t>iндосат</a:t>
            </a:r>
            <a:r>
              <a:rPr lang="uk-UA" sz="1400" dirty="0"/>
              <a:t>).</a:t>
            </a:r>
            <a:endParaRPr lang="ru-RU" sz="1400" dirty="0"/>
          </a:p>
          <a:p>
            <a:pPr marL="0" indent="0" algn="just">
              <a:buNone/>
            </a:pPr>
            <a:r>
              <a:rPr lang="uk-UA" sz="1400" dirty="0"/>
              <a:t> </a:t>
            </a:r>
            <a:r>
              <a:rPr lang="uk-UA" sz="1400" dirty="0" smtClean="0"/>
              <a:t>     Продаж </a:t>
            </a:r>
            <a:r>
              <a:rPr lang="uk-UA" sz="1400" dirty="0"/>
              <a:t>торговельної дебіторської заборгованості називається </a:t>
            </a:r>
            <a:r>
              <a:rPr lang="uk-UA" sz="1400" b="1" i="1" dirty="0"/>
              <a:t>факторингом. </a:t>
            </a:r>
            <a:r>
              <a:rPr lang="uk-UA" sz="1400" dirty="0"/>
              <a:t>При таких операціях частина заборгованості (10 – 30 %) залишається </a:t>
            </a:r>
            <a:r>
              <a:rPr lang="uk-UA" sz="1400" dirty="0" err="1"/>
              <a:t>фiнансовiй</a:t>
            </a:r>
            <a:r>
              <a:rPr lang="uk-UA" sz="1400" dirty="0"/>
              <a:t> установі (банку) як плата за послуги, проте компанія одразу отримує гроші.</a:t>
            </a:r>
            <a:endParaRPr lang="ru-RU" sz="1400" dirty="0"/>
          </a:p>
          <a:p>
            <a:pPr marL="0" indent="0" algn="just">
              <a:buNone/>
            </a:pPr>
            <a:r>
              <a:rPr lang="uk-UA" sz="1400" dirty="0" smtClean="0"/>
              <a:t>      Процент</a:t>
            </a:r>
            <a:r>
              <a:rPr lang="uk-UA" sz="1400" dirty="0"/>
              <a:t>, який банк стягує по векселю за його дострокову сплату, називається </a:t>
            </a:r>
            <a:r>
              <a:rPr lang="uk-UA" sz="1400" b="1" i="1" dirty="0"/>
              <a:t>обліковою ставкою. </a:t>
            </a:r>
            <a:r>
              <a:rPr lang="uk-UA" sz="1400" dirty="0"/>
              <a:t>Облікова ставка звичайно вища за процент по векселю. Такий вид фінансування називається </a:t>
            </a:r>
            <a:r>
              <a:rPr lang="uk-UA" sz="1400" b="1" i="1" dirty="0"/>
              <a:t>обліком векселя</a:t>
            </a:r>
            <a:r>
              <a:rPr lang="uk-UA" sz="1400" dirty="0"/>
              <a:t>, або </a:t>
            </a:r>
            <a:r>
              <a:rPr lang="uk-UA" sz="1400" b="1" i="1" dirty="0"/>
              <a:t>дисконтуванням</a:t>
            </a:r>
            <a:r>
              <a:rPr lang="uk-UA" sz="1400" dirty="0"/>
              <a:t>. Банк очікує отримати суму, що підлягає погашенню, у визначений строк. Він, як правило, має також право регресу до продавця векселя. Це означає, що якщо векселедавець не оплатить вексель у визначений строк, його повинен буде оплатити продавець векселя.</a:t>
            </a:r>
            <a:endParaRPr lang="ru-RU" sz="1400" dirty="0"/>
          </a:p>
          <a:p>
            <a:pPr marL="0" indent="0" algn="just">
              <a:buNone/>
            </a:pPr>
            <a:r>
              <a:rPr lang="uk-UA" sz="1400" dirty="0" smtClean="0"/>
              <a:t>      Отже</a:t>
            </a:r>
            <a:r>
              <a:rPr lang="uk-UA" sz="1400" dirty="0"/>
              <a:t>, продаж (дисконтування) отриманого векселя дає можливість трасанту негайно отримати гроші, але в той же час робить його умовно зобов’язаним перед третьою стороною. Принцип повного розкриття інформації потребує відображення таких умовних зобов’язань у Примітках до фінансових звітів.</a:t>
            </a:r>
            <a:endParaRPr lang="ru-RU" sz="1400" dirty="0"/>
          </a:p>
          <a:p>
            <a:pPr marL="0" indent="0" algn="just">
              <a:buNone/>
            </a:pPr>
            <a:endParaRPr lang="uk-UA" sz="1400" dirty="0"/>
          </a:p>
        </p:txBody>
      </p:sp>
      <p:pic>
        <p:nvPicPr>
          <p:cNvPr id="174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155" t="29564" r="53148" b="51984"/>
          <a:stretch/>
        </p:blipFill>
        <p:spPr bwMode="auto">
          <a:xfrm>
            <a:off x="272190" y="504056"/>
            <a:ext cx="6843318" cy="1988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307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lvl="1" algn="just"/>
            <a:r>
              <a:rPr lang="uk-UA" sz="2400" b="1" i="1" dirty="0" smtClean="0"/>
              <a:t>4.1.  Класифікація </a:t>
            </a:r>
            <a:r>
              <a:rPr lang="uk-UA" sz="2400" b="1" i="1" dirty="0"/>
              <a:t>та оцінка дебіторської заборгованості. Облік рахунків до одержання</a:t>
            </a:r>
          </a:p>
          <a:p>
            <a:pPr lvl="1" algn="just"/>
            <a:r>
              <a:rPr lang="uk-UA" sz="2400" b="1" i="1" dirty="0" smtClean="0"/>
              <a:t>4.2.  Облік </a:t>
            </a:r>
            <a:r>
              <a:rPr lang="uk-UA" sz="2400" b="1" i="1" dirty="0"/>
              <a:t>наданих знижок, повернення товарів і податку на додану вартість</a:t>
            </a:r>
          </a:p>
          <a:p>
            <a:pPr lvl="1" algn="just"/>
            <a:r>
              <a:rPr lang="uk-UA" sz="2400" b="1" i="1" dirty="0" smtClean="0"/>
              <a:t>4.3.  Методика розрахунку</a:t>
            </a:r>
            <a:r>
              <a:rPr lang="uk-UA" sz="2400" b="1" i="1" dirty="0"/>
              <a:t>	</a:t>
            </a:r>
            <a:r>
              <a:rPr lang="uk-UA" sz="2400" b="1" i="1" dirty="0" smtClean="0"/>
              <a:t>та облік сумнівної</a:t>
            </a:r>
            <a:r>
              <a:rPr lang="uk-UA" sz="2400" b="1" i="1" dirty="0"/>
              <a:t>	дебіторської заборгованості</a:t>
            </a:r>
          </a:p>
          <a:p>
            <a:pPr lvl="1" algn="just"/>
            <a:r>
              <a:rPr lang="uk-UA" sz="2400" b="1" i="1" dirty="0" smtClean="0"/>
              <a:t>4.4.  Облік </a:t>
            </a:r>
            <a:r>
              <a:rPr lang="uk-UA" sz="2400" b="1" i="1" dirty="0"/>
              <a:t>векселів отриманих</a:t>
            </a:r>
          </a:p>
          <a:p>
            <a:pPr algn="just"/>
            <a:endParaRPr lang="ru-RU" dirty="0"/>
          </a:p>
        </p:txBody>
      </p:sp>
      <p:sp>
        <p:nvSpPr>
          <p:cNvPr id="3" name="Заголовок 2"/>
          <p:cNvSpPr>
            <a:spLocks noGrp="1"/>
          </p:cNvSpPr>
          <p:nvPr>
            <p:ph type="title"/>
          </p:nvPr>
        </p:nvSpPr>
        <p:spPr>
          <a:xfrm>
            <a:off x="688490" y="476672"/>
            <a:ext cx="7756263" cy="1054250"/>
          </a:xfrm>
        </p:spPr>
        <p:txBody>
          <a:bodyPr/>
          <a:lstStyle/>
          <a:p>
            <a:r>
              <a:rPr lang="ru-RU" dirty="0" smtClean="0"/>
              <a:t>План</a:t>
            </a:r>
            <a:endParaRPr lang="ru-RU" dirty="0"/>
          </a:p>
        </p:txBody>
      </p:sp>
    </p:spTree>
    <p:extLst>
      <p:ext uri="{BB962C8B-B14F-4D97-AF65-F5344CB8AC3E}">
        <p14:creationId xmlns:p14="http://schemas.microsoft.com/office/powerpoint/2010/main" val="1046192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idx="1"/>
          </p:nvPr>
        </p:nvGraphicFramePr>
        <p:xfrm>
          <a:off x="1887537" y="4035584"/>
          <a:ext cx="5368925" cy="302895"/>
        </p:xfrm>
        <a:graphic>
          <a:graphicData uri="http://schemas.openxmlformats.org/drawingml/2006/table">
            <a:tbl>
              <a:tblPr firstRow="1" firstCol="1" lastRow="1" lastCol="1" bandRow="1" bandCol="1">
                <a:tableStyleId>{5C22544A-7EE6-4342-B048-85BDC9FD1C3A}</a:tableStyleId>
              </a:tblPr>
              <a:tblGrid>
                <a:gridCol w="537210"/>
                <a:gridCol w="3462020"/>
                <a:gridCol w="439420"/>
                <a:gridCol w="930275"/>
              </a:tblGrid>
              <a:tr h="302895">
                <a:tc>
                  <a:txBody>
                    <a:bodyPr/>
                    <a:lstStyle/>
                    <a:p>
                      <a:pPr marL="31750">
                        <a:lnSpc>
                          <a:spcPts val="1510"/>
                        </a:lnSpc>
                        <a:spcBef>
                          <a:spcPts val="775"/>
                        </a:spcBef>
                        <a:spcAft>
                          <a:spcPts val="0"/>
                        </a:spcAft>
                      </a:pPr>
                      <a:r>
                        <a:rPr lang="uk-UA" sz="1400">
                          <a:effectLst/>
                        </a:rPr>
                        <a:t>При</a:t>
                      </a:r>
                      <a:endParaRPr lang="ru-RU" sz="1100">
                        <a:effectLst/>
                        <a:latin typeface="Times New Roman"/>
                        <a:ea typeface="Times New Roman"/>
                        <a:cs typeface="Times New Roman"/>
                      </a:endParaRPr>
                    </a:p>
                  </a:txBody>
                  <a:tcPr marL="0" marR="0" marT="0" marB="0"/>
                </a:tc>
                <a:tc>
                  <a:txBody>
                    <a:bodyPr/>
                    <a:lstStyle/>
                    <a:p>
                      <a:pPr>
                        <a:lnSpc>
                          <a:spcPts val="1510"/>
                        </a:lnSpc>
                        <a:spcBef>
                          <a:spcPts val="775"/>
                        </a:spcBef>
                        <a:spcAft>
                          <a:spcPts val="0"/>
                        </a:spcAft>
                        <a:tabLst>
                          <a:tab pos="775970" algn="l"/>
                          <a:tab pos="1635125" algn="l"/>
                          <a:tab pos="2755265" algn="l"/>
                        </a:tabLst>
                      </a:pPr>
                      <a:r>
                        <a:rPr lang="uk-UA" sz="1400">
                          <a:effectLst/>
                        </a:rPr>
                        <a:t>наданні	клієнтам	комерційної	знижки,</a:t>
                      </a:r>
                      <a:endParaRPr lang="ru-RU" sz="1100">
                        <a:effectLst/>
                        <a:latin typeface="Times New Roman"/>
                        <a:ea typeface="Times New Roman"/>
                        <a:cs typeface="Times New Roman"/>
                      </a:endParaRPr>
                    </a:p>
                  </a:txBody>
                  <a:tcPr marL="0" marR="0" marT="0" marB="0"/>
                </a:tc>
                <a:tc>
                  <a:txBody>
                    <a:bodyPr/>
                    <a:lstStyle/>
                    <a:p>
                      <a:pPr marL="95885">
                        <a:lnSpc>
                          <a:spcPts val="1510"/>
                        </a:lnSpc>
                        <a:spcBef>
                          <a:spcPts val="775"/>
                        </a:spcBef>
                        <a:spcAft>
                          <a:spcPts val="0"/>
                        </a:spcAft>
                      </a:pPr>
                      <a:r>
                        <a:rPr lang="uk-UA" sz="1400">
                          <a:effectLst/>
                        </a:rPr>
                        <a:t>яка</a:t>
                      </a:r>
                      <a:endParaRPr lang="ru-RU" sz="1100">
                        <a:effectLst/>
                        <a:latin typeface="Times New Roman"/>
                        <a:ea typeface="Times New Roman"/>
                        <a:cs typeface="Times New Roman"/>
                      </a:endParaRPr>
                    </a:p>
                  </a:txBody>
                  <a:tcPr marL="0" marR="0" marT="0" marB="0"/>
                </a:tc>
                <a:tc>
                  <a:txBody>
                    <a:bodyPr/>
                    <a:lstStyle/>
                    <a:p>
                      <a:pPr marR="30480" algn="r">
                        <a:lnSpc>
                          <a:spcPts val="1510"/>
                        </a:lnSpc>
                        <a:spcBef>
                          <a:spcPts val="775"/>
                        </a:spcBef>
                        <a:spcAft>
                          <a:spcPts val="0"/>
                        </a:spcAft>
                      </a:pPr>
                      <a:r>
                        <a:rPr lang="uk-UA" sz="1400" dirty="0">
                          <a:effectLst/>
                        </a:rPr>
                        <a:t>вказується</a:t>
                      </a:r>
                      <a:endParaRPr lang="ru-RU" sz="1100" dirty="0">
                        <a:effectLst/>
                        <a:latin typeface="Times New Roman"/>
                        <a:ea typeface="Times New Roman"/>
                        <a:cs typeface="Times New Roman"/>
                      </a:endParaRPr>
                    </a:p>
                  </a:txBody>
                  <a:tcPr marL="0" marR="0" marT="0" marB="0"/>
                </a:tc>
              </a:tr>
            </a:tbl>
          </a:graphicData>
        </a:graphic>
      </p:graphicFrame>
      <p:sp>
        <p:nvSpPr>
          <p:cNvPr id="5" name="Объект 1"/>
          <p:cNvSpPr txBox="1">
            <a:spLocks/>
          </p:cNvSpPr>
          <p:nvPr/>
        </p:nvSpPr>
        <p:spPr>
          <a:xfrm>
            <a:off x="179512" y="253101"/>
            <a:ext cx="8784976" cy="6048672"/>
          </a:xfrm>
          <a:prstGeom prst="rect">
            <a:avLst/>
          </a:prstGeom>
          <a:solidFill>
            <a:schemeClr val="accent3">
              <a:lumMod val="60000"/>
              <a:lumOff val="40000"/>
            </a:schemeClr>
          </a:solidFill>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endParaRPr lang="uk-UA" sz="1400" dirty="0" smtClean="0"/>
          </a:p>
          <a:p>
            <a:pPr marL="0" indent="0">
              <a:buNone/>
            </a:pPr>
            <a:endParaRPr lang="uk-UA" sz="1400" dirty="0"/>
          </a:p>
          <a:p>
            <a:pPr marL="0" indent="0">
              <a:buNone/>
            </a:pPr>
            <a:endParaRPr lang="uk-UA" sz="1400" dirty="0" smtClean="0"/>
          </a:p>
          <a:p>
            <a:pPr marL="0" indent="0">
              <a:buNone/>
            </a:pPr>
            <a:endParaRPr lang="uk-UA" sz="1400" dirty="0"/>
          </a:p>
          <a:p>
            <a:pPr marL="0" indent="0">
              <a:buNone/>
            </a:pPr>
            <a:endParaRPr lang="uk-UA" sz="1400" dirty="0" smtClean="0"/>
          </a:p>
          <a:p>
            <a:pPr marL="0" indent="0">
              <a:buNone/>
            </a:pPr>
            <a:endParaRPr lang="uk-UA" sz="1400" dirty="0"/>
          </a:p>
          <a:p>
            <a:pPr marL="0" indent="0">
              <a:buNone/>
            </a:pPr>
            <a:endParaRPr lang="ru-RU" sz="1400" dirty="0"/>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258" t="27976" r="53483" b="17461"/>
          <a:stretch/>
        </p:blipFill>
        <p:spPr bwMode="auto">
          <a:xfrm>
            <a:off x="1510349" y="253101"/>
            <a:ext cx="5791179" cy="47681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453" t="48959" r="53301" b="35511"/>
          <a:stretch/>
        </p:blipFill>
        <p:spPr bwMode="auto">
          <a:xfrm>
            <a:off x="1510350" y="5013176"/>
            <a:ext cx="5813329" cy="14401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256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124744"/>
            <a:ext cx="8784976" cy="5544616"/>
          </a:xfrm>
          <a:solidFill>
            <a:schemeClr val="accent3">
              <a:lumMod val="60000"/>
              <a:lumOff val="40000"/>
            </a:schemeClr>
          </a:solidFill>
        </p:spPr>
        <p:txBody>
          <a:bodyPr>
            <a:noAutofit/>
          </a:bodyPr>
          <a:lstStyle/>
          <a:p>
            <a:pPr marL="0" indent="0" algn="just">
              <a:buNone/>
            </a:pPr>
            <a:r>
              <a:rPr lang="uk-UA" sz="1400" b="1" i="1" dirty="0" smtClean="0"/>
              <a:t>       Дебіторська </a:t>
            </a:r>
            <a:r>
              <a:rPr lang="uk-UA" sz="1400" b="1" i="1" dirty="0"/>
              <a:t>заборгованість </a:t>
            </a:r>
            <a:r>
              <a:rPr lang="uk-UA" sz="1400" dirty="0"/>
              <a:t>– це заборгованість перед підприємством за </a:t>
            </a:r>
            <a:r>
              <a:rPr lang="uk-UA" sz="1400" dirty="0" err="1"/>
              <a:t>вiдвантаженi</a:t>
            </a:r>
            <a:r>
              <a:rPr lang="uk-UA" sz="1400" dirty="0"/>
              <a:t>, але не оплачені товари, надані послуги та з інших операцій. Класифікація дебіторської заборгованості наведена на рис. 4.1</a:t>
            </a:r>
            <a:r>
              <a:rPr lang="uk-UA" sz="1400" dirty="0" smtClean="0"/>
              <a:t>.</a:t>
            </a:r>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r>
              <a:rPr lang="uk-UA" sz="1400" dirty="0" smtClean="0"/>
              <a:t>     Крім </a:t>
            </a:r>
            <a:r>
              <a:rPr lang="uk-UA" sz="1400" dirty="0"/>
              <a:t>того, залежно від терміну погашення дебіторська заборгованість поділяється на:</a:t>
            </a:r>
            <a:endParaRPr lang="ru-RU" sz="1400" dirty="0"/>
          </a:p>
          <a:p>
            <a:pPr lvl="1" algn="just"/>
            <a:r>
              <a:rPr lang="uk-UA" sz="1400" b="1" i="1" dirty="0"/>
              <a:t>короткострокову (поточну) </a:t>
            </a:r>
            <a:r>
              <a:rPr lang="uk-UA" sz="1400" dirty="0"/>
              <a:t>– має бути погашена впродовж одного календарного року або операційного циклу, якщо він довший за рік;</a:t>
            </a:r>
            <a:endParaRPr lang="ru-RU" sz="1400" dirty="0"/>
          </a:p>
          <a:p>
            <a:pPr lvl="1" algn="just"/>
            <a:r>
              <a:rPr lang="uk-UA" sz="1400" b="1" i="1" dirty="0"/>
              <a:t>довгострокову </a:t>
            </a:r>
            <a:r>
              <a:rPr lang="uk-UA" sz="1400" dirty="0"/>
              <a:t>– термін погашення більше одного року або операційного циклу, якщо він довший за рік.</a:t>
            </a:r>
            <a:endParaRPr lang="ru-RU" sz="1400" dirty="0"/>
          </a:p>
          <a:p>
            <a:pPr marL="0" indent="0" algn="just">
              <a:buNone/>
            </a:pPr>
            <a:endParaRPr lang="ru-RU" sz="1400" dirty="0"/>
          </a:p>
          <a:p>
            <a:pPr marL="0" indent="0" algn="just">
              <a:buNone/>
            </a:pPr>
            <a:endParaRPr lang="ru-RU" sz="1400" dirty="0"/>
          </a:p>
        </p:txBody>
      </p:sp>
      <p:sp>
        <p:nvSpPr>
          <p:cNvPr id="3" name="Заголовок 2"/>
          <p:cNvSpPr>
            <a:spLocks noGrp="1"/>
          </p:cNvSpPr>
          <p:nvPr>
            <p:ph type="title"/>
          </p:nvPr>
        </p:nvSpPr>
        <p:spPr>
          <a:xfrm>
            <a:off x="688490" y="-171400"/>
            <a:ext cx="7756263" cy="1054250"/>
          </a:xfrm>
        </p:spPr>
        <p:txBody>
          <a:bodyPr/>
          <a:lstStyle/>
          <a:p>
            <a:r>
              <a:rPr lang="ru-RU" sz="2800" b="1" dirty="0"/>
              <a:t/>
            </a:r>
            <a:br>
              <a:rPr lang="ru-RU" sz="2800" b="1" dirty="0"/>
            </a:br>
            <a:r>
              <a:rPr lang="ru-RU" sz="2800" b="1" dirty="0" smtClean="0"/>
              <a:t>4.1. </a:t>
            </a:r>
            <a:r>
              <a:rPr lang="ru-RU" sz="2800" b="1" dirty="0" err="1" smtClean="0"/>
              <a:t>Класифікація</a:t>
            </a:r>
            <a:r>
              <a:rPr lang="ru-RU" sz="2800" b="1" dirty="0" smtClean="0"/>
              <a:t> </a:t>
            </a:r>
            <a:r>
              <a:rPr lang="ru-RU" sz="2800" b="1" dirty="0"/>
              <a:t>та </a:t>
            </a:r>
            <a:r>
              <a:rPr lang="ru-RU" sz="2800" b="1" dirty="0" err="1"/>
              <a:t>оцінка</a:t>
            </a:r>
            <a:r>
              <a:rPr lang="ru-RU" sz="2800" b="1" dirty="0"/>
              <a:t> </a:t>
            </a:r>
            <a:r>
              <a:rPr lang="ru-RU" sz="2800" b="1" dirty="0" err="1"/>
              <a:t>дебіторської</a:t>
            </a:r>
            <a:r>
              <a:rPr lang="ru-RU" sz="2800" b="1" dirty="0"/>
              <a:t> </a:t>
            </a:r>
            <a:r>
              <a:rPr lang="ru-RU" sz="2800" b="1" dirty="0" err="1"/>
              <a:t>заборгованості</a:t>
            </a:r>
            <a:r>
              <a:rPr lang="ru-RU" sz="2800" b="1" dirty="0"/>
              <a:t>. </a:t>
            </a:r>
            <a:r>
              <a:rPr lang="ru-RU" sz="2800" b="1" dirty="0" err="1"/>
              <a:t>Облік</a:t>
            </a:r>
            <a:r>
              <a:rPr lang="ru-RU" sz="2800" b="1" dirty="0"/>
              <a:t> </a:t>
            </a:r>
            <a:r>
              <a:rPr lang="ru-RU" sz="2800" b="1" dirty="0" err="1"/>
              <a:t>рахунків</a:t>
            </a:r>
            <a:r>
              <a:rPr lang="ru-RU" sz="2800" b="1" dirty="0"/>
              <a:t> до </a:t>
            </a:r>
            <a:r>
              <a:rPr lang="ru-RU" sz="2800" b="1" dirty="0" err="1"/>
              <a:t>одержання</a:t>
            </a:r>
            <a:endParaRPr lang="ru-RU" sz="2800"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17" t="51389" r="55937" b="18651"/>
          <a:stretch/>
        </p:blipFill>
        <p:spPr bwMode="auto">
          <a:xfrm>
            <a:off x="1403648" y="1768203"/>
            <a:ext cx="6574664" cy="35330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788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5" name="Объект 1"/>
          <p:cNvSpPr txBox="1">
            <a:spLocks/>
          </p:cNvSpPr>
          <p:nvPr/>
        </p:nvSpPr>
        <p:spPr>
          <a:xfrm>
            <a:off x="179512" y="620688"/>
            <a:ext cx="8784976" cy="5544616"/>
          </a:xfrm>
          <a:prstGeom prst="rect">
            <a:avLst/>
          </a:prstGeom>
          <a:solidFill>
            <a:schemeClr val="accent3">
              <a:lumMod val="60000"/>
              <a:lumOff val="40000"/>
            </a:schemeClr>
          </a:solidFill>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just">
              <a:buNone/>
            </a:pPr>
            <a:r>
              <a:rPr lang="uk-UA" sz="1400" b="1" i="1" dirty="0"/>
              <a:t> </a:t>
            </a:r>
            <a:r>
              <a:rPr lang="uk-UA" sz="1400" b="1" i="1" dirty="0" smtClean="0"/>
              <a:t>     </a:t>
            </a:r>
            <a:r>
              <a:rPr lang="uk-UA" sz="1400" dirty="0" smtClean="0"/>
              <a:t>У МСФЗ визнання</a:t>
            </a:r>
            <a:r>
              <a:rPr lang="uk-UA" sz="1400" dirty="0"/>
              <a:t>,	</a:t>
            </a:r>
            <a:r>
              <a:rPr lang="uk-UA" sz="1400" dirty="0" smtClean="0"/>
              <a:t>класифікація та оцінка </a:t>
            </a:r>
            <a:r>
              <a:rPr lang="uk-UA" sz="1400" dirty="0"/>
              <a:t>	дебіторської </a:t>
            </a:r>
            <a:r>
              <a:rPr lang="uk-UA" sz="1400" dirty="0" smtClean="0"/>
              <a:t>заборгованості прямо</a:t>
            </a:r>
            <a:r>
              <a:rPr lang="uk-UA" sz="1400" dirty="0"/>
              <a:t>	</a:t>
            </a:r>
            <a:r>
              <a:rPr lang="uk-UA" sz="1400" dirty="0" smtClean="0"/>
              <a:t>не визначені. Проте в деяких міжнародних</a:t>
            </a:r>
            <a:r>
              <a:rPr lang="ru-RU" sz="1400" dirty="0"/>
              <a:t> </a:t>
            </a:r>
            <a:r>
              <a:rPr lang="uk-UA" sz="1400" dirty="0" smtClean="0"/>
              <a:t>стандартах </a:t>
            </a:r>
            <a:r>
              <a:rPr lang="uk-UA" sz="1400" dirty="0"/>
              <a:t>надані загальні рекомендації щодо розкриття відповідної інформації у фінансовій звітності. У західних країнах рішення про деталізацію і порядок розміщення різних видів дебіторської заборгованості у балансі приймає сама компанія. Як правило, у балансі виділяють окремо:</a:t>
            </a:r>
            <a:endParaRPr lang="ru-RU" sz="1400" dirty="0"/>
          </a:p>
          <a:p>
            <a:pPr lvl="1" algn="just"/>
            <a:r>
              <a:rPr lang="uk-UA" sz="1400" dirty="0"/>
              <a:t>рахунки до отримання;</a:t>
            </a:r>
            <a:endParaRPr lang="ru-RU" sz="1400" dirty="0"/>
          </a:p>
          <a:p>
            <a:pPr lvl="1" algn="just"/>
            <a:r>
              <a:rPr lang="uk-UA" sz="1400" dirty="0"/>
              <a:t>векселі до отримання;</a:t>
            </a:r>
            <a:endParaRPr lang="ru-RU" sz="1400" dirty="0"/>
          </a:p>
          <a:p>
            <a:pPr lvl="1" algn="just"/>
            <a:r>
              <a:rPr lang="uk-UA" sz="1400" dirty="0"/>
              <a:t>іншу дебіторську заборгованість, не пов’язану з реалізацією. Відповідно до МСФЗ датою реалізації продукції (товарів, </a:t>
            </a:r>
            <a:r>
              <a:rPr lang="uk-UA" sz="1400" dirty="0" smtClean="0"/>
              <a:t>робіт,</a:t>
            </a:r>
            <a:r>
              <a:rPr lang="ru-RU" sz="1400" dirty="0"/>
              <a:t> </a:t>
            </a:r>
            <a:r>
              <a:rPr lang="uk-UA" sz="1400" dirty="0" smtClean="0"/>
              <a:t>послуг</a:t>
            </a:r>
            <a:r>
              <a:rPr lang="uk-UA" sz="1400" dirty="0"/>
              <a:t>) є дата відвантаження її відвантаження (надання) і виставлення платіжних документів на адресу покупця. Саме в цей момент і виникає дебіторська заборгованість, яка відображається на відповідних рахунках.</a:t>
            </a:r>
            <a:endParaRPr lang="ru-RU" sz="1400" dirty="0"/>
          </a:p>
          <a:p>
            <a:pPr marL="0" indent="0" algn="just">
              <a:buFont typeface="Wingdings" pitchFamily="2" charset="2"/>
              <a:buNone/>
            </a:pPr>
            <a:endParaRPr lang="ru-RU" sz="1400" dirty="0" smtClean="0"/>
          </a:p>
          <a:p>
            <a:pPr marL="0" indent="0" algn="just">
              <a:buFont typeface="Wingdings" pitchFamily="2" charset="2"/>
              <a:buNone/>
            </a:pPr>
            <a:endParaRPr lang="ru-RU" sz="14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219" t="40675" r="26933" b="22420"/>
          <a:stretch/>
        </p:blipFill>
        <p:spPr bwMode="auto">
          <a:xfrm>
            <a:off x="683568" y="3068960"/>
            <a:ext cx="6253403" cy="28300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401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5" name="Объект 1"/>
          <p:cNvSpPr txBox="1">
            <a:spLocks/>
          </p:cNvSpPr>
          <p:nvPr/>
        </p:nvSpPr>
        <p:spPr>
          <a:xfrm>
            <a:off x="179512" y="620688"/>
            <a:ext cx="8784976" cy="5544616"/>
          </a:xfrm>
          <a:prstGeom prst="rect">
            <a:avLst/>
          </a:prstGeom>
          <a:solidFill>
            <a:schemeClr val="accent3">
              <a:lumMod val="60000"/>
              <a:lumOff val="40000"/>
            </a:schemeClr>
          </a:solidFill>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just">
              <a:buNone/>
            </a:pPr>
            <a:r>
              <a:rPr lang="uk-UA" sz="1400" dirty="0" smtClean="0"/>
              <a:t>     Важливим </a:t>
            </a:r>
            <a:r>
              <a:rPr lang="uk-UA" sz="1400" dirty="0"/>
              <a:t>питанням є оцінка дебіторської заборгованості для відображення її в балансі підприємства. За стандартами бухгалтерського обліку дебіторська заборгованість повинна відображатись в балансі за чистою реалізаційною вартістю, тобто за сумою грошей, яку підприємство реально може отримати в </a:t>
            </a:r>
            <a:r>
              <a:rPr lang="uk-UA" sz="1400" dirty="0" smtClean="0"/>
              <a:t>майбутньому.</a:t>
            </a:r>
          </a:p>
          <a:p>
            <a:pPr marL="0" indent="0" algn="just">
              <a:buNone/>
            </a:pPr>
            <a:r>
              <a:rPr lang="uk-UA" sz="1400" dirty="0"/>
              <a:t> </a:t>
            </a:r>
            <a:r>
              <a:rPr lang="uk-UA" sz="1400" dirty="0" smtClean="0"/>
              <a:t>     Тобто </a:t>
            </a:r>
            <a:r>
              <a:rPr lang="uk-UA" sz="1400" dirty="0"/>
              <a:t>дебіторська заборгованість оцінюється за первісною вартістю за мінусом наданих знижок, повернення проданих товарів та сумнівної заборгованості</a:t>
            </a:r>
            <a:r>
              <a:rPr lang="uk-UA" sz="1400" dirty="0" smtClean="0"/>
              <a:t>.</a:t>
            </a:r>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r>
              <a:rPr lang="uk-UA" sz="1400" dirty="0" smtClean="0"/>
              <a:t>       Таким </a:t>
            </a:r>
            <a:r>
              <a:rPr lang="uk-UA" sz="1400" dirty="0"/>
              <a:t>чином, до валюти балансу зараховується чиста реалізаційна вартість дебіторської заборгованості в сумі $46000.</a:t>
            </a:r>
            <a:endParaRPr lang="ru-RU" sz="1400" dirty="0"/>
          </a:p>
          <a:p>
            <a:pPr marL="0" indent="0" algn="just">
              <a:buNone/>
            </a:pPr>
            <a:endParaRPr lang="uk-UA" sz="1400" dirty="0" smtClean="0"/>
          </a:p>
          <a:p>
            <a:pPr marL="0" indent="0" algn="just">
              <a:buNone/>
            </a:pPr>
            <a:endParaRPr lang="uk-UA" sz="1400" dirty="0"/>
          </a:p>
          <a:p>
            <a:pPr marL="0" indent="0" algn="just">
              <a:buNone/>
            </a:pPr>
            <a:endParaRPr lang="ru-RU" sz="14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155" t="31746" r="53595" b="45040"/>
          <a:stretch/>
        </p:blipFill>
        <p:spPr bwMode="auto">
          <a:xfrm>
            <a:off x="1115616" y="2106262"/>
            <a:ext cx="6489772" cy="24028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649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124744"/>
            <a:ext cx="8784976" cy="5544616"/>
          </a:xfrm>
          <a:solidFill>
            <a:schemeClr val="accent3">
              <a:lumMod val="60000"/>
              <a:lumOff val="40000"/>
            </a:schemeClr>
          </a:solidFill>
        </p:spPr>
        <p:txBody>
          <a:bodyPr>
            <a:noAutofit/>
          </a:bodyPr>
          <a:lstStyle/>
          <a:p>
            <a:pPr marL="0" indent="0" algn="just">
              <a:buNone/>
            </a:pPr>
            <a:r>
              <a:rPr lang="uk-UA" sz="1400" dirty="0" smtClean="0"/>
              <a:t>      З </a:t>
            </a:r>
            <a:r>
              <a:rPr lang="uk-UA" sz="1400" dirty="0"/>
              <a:t>метою стимулювання розширення обсягів реалізації та прискорення розрахунків за неї застосовується система знижок (рис. 4.2</a:t>
            </a:r>
            <a:r>
              <a:rPr lang="uk-UA" sz="1400" dirty="0" smtClean="0"/>
              <a:t>).</a:t>
            </a:r>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r>
              <a:rPr lang="uk-UA" sz="1400" dirty="0" smtClean="0"/>
              <a:t>   </a:t>
            </a:r>
          </a:p>
          <a:p>
            <a:pPr marL="0" indent="0" algn="just">
              <a:buNone/>
            </a:pPr>
            <a:r>
              <a:rPr lang="uk-UA" sz="1400" dirty="0" smtClean="0"/>
              <a:t>  Грошові </a:t>
            </a:r>
            <a:r>
              <a:rPr lang="uk-UA" sz="1400" dirty="0"/>
              <a:t>(розрахункові) знижки зазначаються у договорі (рахунку) наступним чином: за умовою договору термін оплати — 30 днів, умови надання знижки 3/10. n/30 означають надання 3 %</a:t>
            </a:r>
            <a:r>
              <a:rPr lang="uk-UA" sz="1400" dirty="0" err="1"/>
              <a:t>-ної</a:t>
            </a:r>
            <a:r>
              <a:rPr lang="uk-UA" sz="1400" dirty="0"/>
              <a:t> знижки при оплаті впродовж 10 днів, інакше необхідно буде сплатити чисту суму реалізації впродовж 30 днів (n/30, де n – «</a:t>
            </a:r>
            <a:r>
              <a:rPr lang="uk-UA" sz="1400" dirty="0" err="1"/>
              <a:t>net</a:t>
            </a:r>
            <a:r>
              <a:rPr lang="uk-UA" sz="1400" dirty="0"/>
              <a:t>» – «чиста сума реалізації», тобто сума реалізації за мінусом повернень товарів).</a:t>
            </a:r>
            <a:endParaRPr lang="ru-RU" sz="1400" dirty="0"/>
          </a:p>
          <a:p>
            <a:pPr marL="0" indent="0" algn="just">
              <a:buNone/>
            </a:pPr>
            <a:endParaRPr lang="ru-RU" sz="1400" dirty="0"/>
          </a:p>
          <a:p>
            <a:pPr marL="0" indent="0" algn="just">
              <a:buNone/>
            </a:pPr>
            <a:endParaRPr lang="ru-RU" sz="1400" dirty="0"/>
          </a:p>
          <a:p>
            <a:pPr marL="0" indent="0" algn="just">
              <a:buNone/>
            </a:pPr>
            <a:endParaRPr lang="ru-RU" sz="1400" dirty="0"/>
          </a:p>
        </p:txBody>
      </p:sp>
      <p:sp>
        <p:nvSpPr>
          <p:cNvPr id="3" name="Заголовок 2"/>
          <p:cNvSpPr>
            <a:spLocks noGrp="1"/>
          </p:cNvSpPr>
          <p:nvPr>
            <p:ph type="title"/>
          </p:nvPr>
        </p:nvSpPr>
        <p:spPr>
          <a:xfrm>
            <a:off x="688490" y="-1514"/>
            <a:ext cx="7756263" cy="1054250"/>
          </a:xfrm>
        </p:spPr>
        <p:txBody>
          <a:bodyPr/>
          <a:lstStyle/>
          <a:p>
            <a:r>
              <a:rPr lang="ru-RU" sz="2800" b="1" dirty="0" smtClean="0"/>
              <a:t>4.2. </a:t>
            </a:r>
            <a:r>
              <a:rPr lang="ru-RU" sz="2800" b="1" dirty="0" err="1" smtClean="0"/>
              <a:t>Облік</a:t>
            </a:r>
            <a:r>
              <a:rPr lang="ru-RU" sz="2800" b="1" dirty="0" smtClean="0"/>
              <a:t> </a:t>
            </a:r>
            <a:r>
              <a:rPr lang="ru-RU" sz="2800" b="1" dirty="0" err="1"/>
              <a:t>наданих</a:t>
            </a:r>
            <a:r>
              <a:rPr lang="ru-RU" sz="2800" b="1" dirty="0"/>
              <a:t> </a:t>
            </a:r>
            <a:r>
              <a:rPr lang="ru-RU" sz="2800" b="1" dirty="0" err="1"/>
              <a:t>знижок</a:t>
            </a:r>
            <a:r>
              <a:rPr lang="ru-RU" sz="2800" b="1" dirty="0"/>
              <a:t>, </a:t>
            </a:r>
            <a:r>
              <a:rPr lang="ru-RU" sz="2800" b="1" dirty="0" err="1"/>
              <a:t>повернення</a:t>
            </a:r>
            <a:r>
              <a:rPr lang="ru-RU" sz="2800" b="1" dirty="0"/>
              <a:t> </a:t>
            </a:r>
            <a:r>
              <a:rPr lang="ru-RU" sz="2800" b="1" dirty="0" err="1"/>
              <a:t>товарів</a:t>
            </a:r>
            <a:r>
              <a:rPr lang="ru-RU" sz="2800" b="1" dirty="0"/>
              <a:t> і </a:t>
            </a:r>
            <a:r>
              <a:rPr lang="ru-RU" sz="2800" b="1" dirty="0" err="1"/>
              <a:t>податку</a:t>
            </a:r>
            <a:r>
              <a:rPr lang="ru-RU" sz="2800" b="1" dirty="0"/>
              <a:t> на </a:t>
            </a:r>
            <a:r>
              <a:rPr lang="ru-RU" sz="2800" b="1" dirty="0" err="1"/>
              <a:t>додану</a:t>
            </a:r>
            <a:r>
              <a:rPr lang="ru-RU" sz="2800" b="1" dirty="0"/>
              <a:t> </a:t>
            </a:r>
            <a:r>
              <a:rPr lang="ru-RU" sz="2800" b="1" dirty="0" err="1"/>
              <a:t>вартість</a:t>
            </a:r>
            <a:endParaRPr lang="ru-RU" sz="2800" b="1"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09" t="39881" r="54487" b="36508"/>
          <a:stretch/>
        </p:blipFill>
        <p:spPr bwMode="auto">
          <a:xfrm>
            <a:off x="899592" y="1700808"/>
            <a:ext cx="6895822" cy="2630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646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5" name="Объект 1"/>
          <p:cNvSpPr txBox="1">
            <a:spLocks/>
          </p:cNvSpPr>
          <p:nvPr/>
        </p:nvSpPr>
        <p:spPr>
          <a:xfrm>
            <a:off x="179512" y="620688"/>
            <a:ext cx="8784976" cy="5544616"/>
          </a:xfrm>
          <a:prstGeom prst="rect">
            <a:avLst/>
          </a:prstGeom>
          <a:solidFill>
            <a:schemeClr val="accent3">
              <a:lumMod val="60000"/>
              <a:lumOff val="40000"/>
            </a:schemeClr>
          </a:solidFill>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lgn="just"/>
            <a:endParaRPr lang="uk-UA" sz="1400" dirty="0" smtClean="0"/>
          </a:p>
          <a:p>
            <a:pPr algn="just"/>
            <a:endParaRPr lang="uk-UA" sz="1400" dirty="0"/>
          </a:p>
          <a:p>
            <a:pPr algn="just"/>
            <a:endParaRPr lang="uk-UA" sz="1400" dirty="0" smtClean="0"/>
          </a:p>
          <a:p>
            <a:pPr algn="just"/>
            <a:endParaRPr lang="uk-UA" sz="1400" dirty="0"/>
          </a:p>
          <a:p>
            <a:pPr algn="just"/>
            <a:endParaRPr lang="uk-UA" sz="1400" dirty="0" smtClean="0"/>
          </a:p>
          <a:p>
            <a:pPr algn="just"/>
            <a:endParaRPr lang="uk-UA" sz="1400" dirty="0"/>
          </a:p>
          <a:p>
            <a:pPr algn="just"/>
            <a:endParaRPr lang="uk-UA" sz="1400" dirty="0" smtClean="0"/>
          </a:p>
          <a:p>
            <a:pPr algn="just"/>
            <a:endParaRPr lang="uk-UA" sz="1400" dirty="0"/>
          </a:p>
          <a:p>
            <a:pPr algn="just"/>
            <a:endParaRPr lang="uk-UA" sz="1400" dirty="0" smtClean="0"/>
          </a:p>
          <a:p>
            <a:pPr algn="just"/>
            <a:endParaRPr lang="uk-UA" sz="1400" dirty="0"/>
          </a:p>
          <a:p>
            <a:pPr algn="just"/>
            <a:endParaRPr lang="uk-UA" sz="1400" dirty="0" smtClean="0"/>
          </a:p>
          <a:p>
            <a:pPr algn="just"/>
            <a:endParaRPr lang="uk-UA" sz="1400" dirty="0"/>
          </a:p>
          <a:p>
            <a:pPr algn="just"/>
            <a:endParaRPr lang="uk-UA" sz="1400" dirty="0" smtClean="0"/>
          </a:p>
          <a:p>
            <a:pPr marL="0" indent="0" algn="just">
              <a:buNone/>
            </a:pPr>
            <a:endParaRPr lang="uk-UA" sz="1400" dirty="0" smtClean="0"/>
          </a:p>
          <a:p>
            <a:pPr marL="0" indent="0" algn="just">
              <a:buNone/>
            </a:pPr>
            <a:r>
              <a:rPr lang="uk-UA" sz="1400" dirty="0" smtClean="0"/>
              <a:t>        Умова </a:t>
            </a:r>
            <a:r>
              <a:rPr lang="uk-UA" sz="1400" b="1" dirty="0"/>
              <a:t>2/10, EOM, </a:t>
            </a:r>
            <a:r>
              <a:rPr lang="uk-UA" sz="1400" b="1" i="1" dirty="0"/>
              <a:t>n</a:t>
            </a:r>
            <a:r>
              <a:rPr lang="uk-UA" sz="1400" b="1" dirty="0"/>
              <a:t>/60 </a:t>
            </a:r>
            <a:r>
              <a:rPr lang="uk-UA" sz="1400" dirty="0"/>
              <a:t>означає, що покупець отримає – 5 %</a:t>
            </a:r>
            <a:r>
              <a:rPr lang="uk-UA" sz="1400" dirty="0" err="1"/>
              <a:t>-ну</a:t>
            </a:r>
            <a:r>
              <a:rPr lang="uk-UA" sz="1400" dirty="0"/>
              <a:t> знижку при оплаті протягом 10 днів після закінчення місяця (</a:t>
            </a:r>
            <a:r>
              <a:rPr lang="uk-UA" sz="1400" dirty="0" err="1"/>
              <a:t>end</a:t>
            </a:r>
            <a:r>
              <a:rPr lang="uk-UA" sz="1400" dirty="0"/>
              <a:t> </a:t>
            </a:r>
            <a:r>
              <a:rPr lang="uk-UA" sz="1400" dirty="0" err="1"/>
              <a:t>of</a:t>
            </a:r>
            <a:r>
              <a:rPr lang="uk-UA" sz="1400" dirty="0"/>
              <a:t> </a:t>
            </a:r>
            <a:r>
              <a:rPr lang="uk-UA" sz="1400" dirty="0" err="1"/>
              <a:t>month</a:t>
            </a:r>
            <a:r>
              <a:rPr lang="uk-UA" sz="1400" dirty="0"/>
              <a:t>). Обумовлений контрактом термін платежу становить 60 днів. У разі </a:t>
            </a:r>
            <a:r>
              <a:rPr lang="uk-UA" sz="1400" dirty="0" err="1"/>
              <a:t>неоплати</a:t>
            </a:r>
            <a:r>
              <a:rPr lang="uk-UA" sz="1400" dirty="0"/>
              <a:t> рахунку покупцем у період дії знижки (10 днів після закінчення місяця) він змушений буде сплатити повну суму (за мінусом повернень) у визначений контрактом строк (тобто протягом 60 днів).</a:t>
            </a:r>
            <a:endParaRPr lang="ru-RU" sz="1400" dirty="0"/>
          </a:p>
          <a:p>
            <a:pPr marL="0" indent="0" algn="just">
              <a:buNone/>
            </a:pPr>
            <a:r>
              <a:rPr lang="uk-UA" sz="1400" dirty="0" smtClean="0"/>
              <a:t>      </a:t>
            </a:r>
          </a:p>
          <a:p>
            <a:pPr marL="0" indent="0" algn="just">
              <a:buNone/>
            </a:pPr>
            <a:r>
              <a:rPr lang="uk-UA" sz="1400" dirty="0"/>
              <a:t> </a:t>
            </a:r>
            <a:r>
              <a:rPr lang="uk-UA" sz="1400" dirty="0" smtClean="0"/>
              <a:t>       Система </a:t>
            </a:r>
            <a:r>
              <a:rPr lang="uk-UA" sz="1400" dirty="0"/>
              <a:t>грошових знижок широко застосовується у зарубіжних країнах з метою заохочення покупців розрахуватися до закінчення обумовленого терміну платежу.</a:t>
            </a:r>
            <a:endParaRPr lang="ru-RU" sz="14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70" t="42262" r="53148" b="26588"/>
          <a:stretch/>
        </p:blipFill>
        <p:spPr bwMode="auto">
          <a:xfrm>
            <a:off x="251520" y="692696"/>
            <a:ext cx="6812321" cy="31831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025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5" name="Объект 1"/>
          <p:cNvSpPr txBox="1">
            <a:spLocks/>
          </p:cNvSpPr>
          <p:nvPr/>
        </p:nvSpPr>
        <p:spPr>
          <a:xfrm>
            <a:off x="179512" y="44624"/>
            <a:ext cx="8784976" cy="6640028"/>
          </a:xfrm>
          <a:prstGeom prst="rect">
            <a:avLst/>
          </a:prstGeom>
          <a:solidFill>
            <a:schemeClr val="accent3">
              <a:lumMod val="60000"/>
              <a:lumOff val="40000"/>
            </a:schemeClr>
          </a:solidFill>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r>
              <a:rPr lang="uk-UA" sz="1400" dirty="0" smtClean="0"/>
              <a:t>      У </a:t>
            </a:r>
            <a:r>
              <a:rPr lang="uk-UA" sz="1400" dirty="0"/>
              <a:t>зарубіжній практиці існує </a:t>
            </a:r>
            <a:r>
              <a:rPr lang="uk-UA" sz="1400" b="1" i="1" dirty="0"/>
              <a:t>два методи </a:t>
            </a:r>
            <a:r>
              <a:rPr lang="uk-UA" sz="1400" dirty="0"/>
              <a:t>відображення грошових знижок:</a:t>
            </a:r>
            <a:endParaRPr lang="ru-RU" sz="1400" dirty="0"/>
          </a:p>
          <a:p>
            <a:pPr lvl="1"/>
            <a:r>
              <a:rPr lang="uk-UA" sz="1400" b="1" i="1" dirty="0" smtClean="0"/>
              <a:t> валовий </a:t>
            </a:r>
            <a:r>
              <a:rPr lang="uk-UA" sz="1400" b="1" i="1" dirty="0"/>
              <a:t>метод </a:t>
            </a:r>
            <a:r>
              <a:rPr lang="uk-UA" sz="1400" dirty="0"/>
              <a:t>– дебіторська заборгованість і дохід від реалізації відображаються на загальну (валову) суму без урахування знижки. Знижки будуть відображатися тільки у разі надходження оплати протягом терміну дії знижки. Сума наданих знижок відображається на рахунку «Знижка з продажу» або «Повернення товарів та знижки»;</a:t>
            </a:r>
            <a:endParaRPr lang="ru-RU" sz="1400" dirty="0"/>
          </a:p>
          <a:p>
            <a:pPr lvl="1"/>
            <a:r>
              <a:rPr lang="uk-UA" sz="1400" b="1" i="1" dirty="0"/>
              <a:t>чистий метод </a:t>
            </a:r>
            <a:r>
              <a:rPr lang="uk-UA" sz="1400" dirty="0"/>
              <a:t>– знижка, не отримана покупцем, </a:t>
            </a:r>
            <a:r>
              <a:rPr lang="uk-UA" sz="1400" dirty="0" smtClean="0"/>
              <a:t>вважається</a:t>
            </a:r>
            <a:r>
              <a:rPr lang="ru-RU" sz="1400" dirty="0"/>
              <a:t> </a:t>
            </a:r>
            <a:r>
              <a:rPr lang="uk-UA" sz="1400" dirty="0" smtClean="0"/>
              <a:t>«штрафом</a:t>
            </a:r>
            <a:r>
              <a:rPr lang="uk-UA" sz="1400" dirty="0"/>
              <a:t>» за придбання продукції у товарний кредит, погашення якого відбулося після терміну дії знижки.</a:t>
            </a:r>
            <a:endParaRPr lang="ru-RU" sz="1400" dirty="0"/>
          </a:p>
          <a:p>
            <a:pPr marL="0" indent="0">
              <a:buNone/>
            </a:pPr>
            <a:endParaRPr lang="uk-UA" sz="14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28" t="36111" r="50000" b="13057"/>
          <a:stretch/>
        </p:blipFill>
        <p:spPr bwMode="auto">
          <a:xfrm>
            <a:off x="1102564" y="1700808"/>
            <a:ext cx="4189516" cy="29397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829" t="26736" r="50000" b="41518"/>
          <a:stretch/>
        </p:blipFill>
        <p:spPr bwMode="auto">
          <a:xfrm>
            <a:off x="1102564" y="4640560"/>
            <a:ext cx="4189516" cy="20440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64088" y="2621230"/>
            <a:ext cx="3456384" cy="1815882"/>
          </a:xfrm>
          <a:prstGeom prst="rect">
            <a:avLst/>
          </a:prstGeom>
          <a:noFill/>
        </p:spPr>
        <p:txBody>
          <a:bodyPr wrap="square" rtlCol="0">
            <a:spAutoFit/>
          </a:bodyPr>
          <a:lstStyle/>
          <a:p>
            <a:pPr algn="just"/>
            <a:r>
              <a:rPr lang="uk-UA" sz="1400" dirty="0" smtClean="0"/>
              <a:t>     У </a:t>
            </a:r>
            <a:r>
              <a:rPr lang="uk-UA" sz="1400" dirty="0"/>
              <a:t>зарубіжній практиці найбільш поширеним є валовий метод.</a:t>
            </a:r>
            <a:endParaRPr lang="ru-RU" sz="1400" dirty="0"/>
          </a:p>
          <a:p>
            <a:pPr algn="just"/>
            <a:endParaRPr lang="uk-UA" sz="1400" dirty="0" smtClean="0"/>
          </a:p>
          <a:p>
            <a:r>
              <a:rPr lang="uk-UA" sz="1400" dirty="0"/>
              <a:t> </a:t>
            </a:r>
            <a:r>
              <a:rPr lang="uk-UA" sz="1400" dirty="0" smtClean="0"/>
              <a:t>    Неякісний </a:t>
            </a:r>
            <a:r>
              <a:rPr lang="uk-UA" sz="1400" dirty="0"/>
              <a:t>товар може бути повернутий покупцем або уцінений. Для відображення даної операції </a:t>
            </a:r>
            <a:r>
              <a:rPr lang="uk-UA" sz="1400" dirty="0" smtClean="0"/>
              <a:t>використовують рахунок «Повернення </a:t>
            </a:r>
            <a:r>
              <a:rPr lang="uk-UA" sz="1400" dirty="0"/>
              <a:t>товарів та знижки».</a:t>
            </a:r>
            <a:endParaRPr lang="ru-RU" sz="1400" dirty="0"/>
          </a:p>
          <a:p>
            <a:pPr algn="just"/>
            <a:endParaRPr lang="ru-RU" sz="1400" dirty="0"/>
          </a:p>
        </p:txBody>
      </p:sp>
    </p:spTree>
    <p:extLst>
      <p:ext uri="{BB962C8B-B14F-4D97-AF65-F5344CB8AC3E}">
        <p14:creationId xmlns:p14="http://schemas.microsoft.com/office/powerpoint/2010/main" val="4278165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idx="1"/>
          </p:nvPr>
        </p:nvGraphicFramePr>
        <p:xfrm>
          <a:off x="1887537" y="4035584"/>
          <a:ext cx="5368925" cy="302895"/>
        </p:xfrm>
        <a:graphic>
          <a:graphicData uri="http://schemas.openxmlformats.org/drawingml/2006/table">
            <a:tbl>
              <a:tblPr firstRow="1" firstCol="1" lastRow="1" lastCol="1" bandRow="1" bandCol="1">
                <a:tableStyleId>{5C22544A-7EE6-4342-B048-85BDC9FD1C3A}</a:tableStyleId>
              </a:tblPr>
              <a:tblGrid>
                <a:gridCol w="537210"/>
                <a:gridCol w="3462020"/>
                <a:gridCol w="439420"/>
                <a:gridCol w="930275"/>
              </a:tblGrid>
              <a:tr h="302895">
                <a:tc>
                  <a:txBody>
                    <a:bodyPr/>
                    <a:lstStyle/>
                    <a:p>
                      <a:pPr marL="31750">
                        <a:lnSpc>
                          <a:spcPts val="1510"/>
                        </a:lnSpc>
                        <a:spcBef>
                          <a:spcPts val="775"/>
                        </a:spcBef>
                        <a:spcAft>
                          <a:spcPts val="0"/>
                        </a:spcAft>
                      </a:pPr>
                      <a:r>
                        <a:rPr lang="uk-UA" sz="1400">
                          <a:effectLst/>
                        </a:rPr>
                        <a:t>При</a:t>
                      </a:r>
                      <a:endParaRPr lang="ru-RU" sz="1100">
                        <a:effectLst/>
                        <a:latin typeface="Times New Roman"/>
                        <a:ea typeface="Times New Roman"/>
                        <a:cs typeface="Times New Roman"/>
                      </a:endParaRPr>
                    </a:p>
                  </a:txBody>
                  <a:tcPr marL="0" marR="0" marT="0" marB="0"/>
                </a:tc>
                <a:tc>
                  <a:txBody>
                    <a:bodyPr/>
                    <a:lstStyle/>
                    <a:p>
                      <a:pPr>
                        <a:lnSpc>
                          <a:spcPts val="1510"/>
                        </a:lnSpc>
                        <a:spcBef>
                          <a:spcPts val="775"/>
                        </a:spcBef>
                        <a:spcAft>
                          <a:spcPts val="0"/>
                        </a:spcAft>
                        <a:tabLst>
                          <a:tab pos="775970" algn="l"/>
                          <a:tab pos="1635125" algn="l"/>
                          <a:tab pos="2755265" algn="l"/>
                        </a:tabLst>
                      </a:pPr>
                      <a:r>
                        <a:rPr lang="uk-UA" sz="1400">
                          <a:effectLst/>
                        </a:rPr>
                        <a:t>наданні	клієнтам	комерційної	знижки,</a:t>
                      </a:r>
                      <a:endParaRPr lang="ru-RU" sz="1100">
                        <a:effectLst/>
                        <a:latin typeface="Times New Roman"/>
                        <a:ea typeface="Times New Roman"/>
                        <a:cs typeface="Times New Roman"/>
                      </a:endParaRPr>
                    </a:p>
                  </a:txBody>
                  <a:tcPr marL="0" marR="0" marT="0" marB="0"/>
                </a:tc>
                <a:tc>
                  <a:txBody>
                    <a:bodyPr/>
                    <a:lstStyle/>
                    <a:p>
                      <a:pPr marL="95885">
                        <a:lnSpc>
                          <a:spcPts val="1510"/>
                        </a:lnSpc>
                        <a:spcBef>
                          <a:spcPts val="775"/>
                        </a:spcBef>
                        <a:spcAft>
                          <a:spcPts val="0"/>
                        </a:spcAft>
                      </a:pPr>
                      <a:r>
                        <a:rPr lang="uk-UA" sz="1400">
                          <a:effectLst/>
                        </a:rPr>
                        <a:t>яка</a:t>
                      </a:r>
                      <a:endParaRPr lang="ru-RU" sz="1100">
                        <a:effectLst/>
                        <a:latin typeface="Times New Roman"/>
                        <a:ea typeface="Times New Roman"/>
                        <a:cs typeface="Times New Roman"/>
                      </a:endParaRPr>
                    </a:p>
                  </a:txBody>
                  <a:tcPr marL="0" marR="0" marT="0" marB="0"/>
                </a:tc>
                <a:tc>
                  <a:txBody>
                    <a:bodyPr/>
                    <a:lstStyle/>
                    <a:p>
                      <a:pPr marR="30480" algn="r">
                        <a:lnSpc>
                          <a:spcPts val="1510"/>
                        </a:lnSpc>
                        <a:spcBef>
                          <a:spcPts val="775"/>
                        </a:spcBef>
                        <a:spcAft>
                          <a:spcPts val="0"/>
                        </a:spcAft>
                      </a:pPr>
                      <a:r>
                        <a:rPr lang="uk-UA" sz="1400" dirty="0">
                          <a:effectLst/>
                        </a:rPr>
                        <a:t>вказується</a:t>
                      </a:r>
                      <a:endParaRPr lang="ru-RU" sz="1100" dirty="0">
                        <a:effectLst/>
                        <a:latin typeface="Times New Roman"/>
                        <a:ea typeface="Times New Roman"/>
                        <a:cs typeface="Times New Roman"/>
                      </a:endParaRPr>
                    </a:p>
                  </a:txBody>
                  <a:tcPr marL="0" marR="0" marT="0" marB="0"/>
                </a:tc>
              </a:tr>
            </a:tbl>
          </a:graphicData>
        </a:graphic>
      </p:graphicFrame>
      <p:sp>
        <p:nvSpPr>
          <p:cNvPr id="5" name="Объект 1"/>
          <p:cNvSpPr txBox="1">
            <a:spLocks/>
          </p:cNvSpPr>
          <p:nvPr/>
        </p:nvSpPr>
        <p:spPr>
          <a:xfrm>
            <a:off x="179512" y="620688"/>
            <a:ext cx="8784976" cy="5544616"/>
          </a:xfrm>
          <a:prstGeom prst="rect">
            <a:avLst/>
          </a:prstGeom>
          <a:solidFill>
            <a:schemeClr val="accent3">
              <a:lumMod val="60000"/>
              <a:lumOff val="40000"/>
            </a:schemeClr>
          </a:solidFill>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just">
              <a:buNone/>
            </a:pPr>
            <a:r>
              <a:rPr lang="uk-UA" sz="1400" dirty="0"/>
              <a:t> </a:t>
            </a:r>
            <a:r>
              <a:rPr lang="uk-UA" sz="1400" dirty="0" smtClean="0"/>
              <a:t>    При наданні клієнтам комерційної знижки, яка вказується безпосередньо при виписці рахунку-фактури, на рахунок «Доходи від реалізації» відображається договірна ціна реалізації за мінусом комерційної знижки.</a:t>
            </a:r>
          </a:p>
          <a:p>
            <a:pPr marL="0" indent="0" algn="just">
              <a:buNone/>
            </a:pPr>
            <a:r>
              <a:rPr lang="uk-UA" sz="1400" dirty="0"/>
              <a:t> </a:t>
            </a:r>
            <a:r>
              <a:rPr lang="uk-UA" sz="1400" dirty="0" smtClean="0"/>
              <a:t>       Надання знижок покупцям, уцінка та повернення неякісних товарів призводять до зменшення обсягу реалізації, тому рахунок « Повернення товарів та знижки» є </a:t>
            </a:r>
            <a:r>
              <a:rPr lang="uk-UA" sz="1400" dirty="0" err="1" smtClean="0"/>
              <a:t>контррахунком</a:t>
            </a:r>
            <a:r>
              <a:rPr lang="uk-UA" sz="1400" dirty="0" smtClean="0"/>
              <a:t> до рахунку « Доходи від реалізації» та вираховується з суми </a:t>
            </a:r>
            <a:r>
              <a:rPr lang="uk-UA" sz="1400" dirty="0" err="1" smtClean="0"/>
              <a:t>доходіввід</a:t>
            </a:r>
            <a:r>
              <a:rPr lang="uk-UA" sz="1400" dirty="0" smtClean="0"/>
              <a:t> реалізації при складані звіту про прибутки  та збитки </a:t>
            </a:r>
            <a:r>
              <a:rPr lang="uk-UA" sz="1400" dirty="0"/>
              <a:t>Якщо грошові знижки були надані підприємством після закінчення звітного періоду, то вони позначаються на фінансових витратах підприємства.</a:t>
            </a:r>
            <a:endParaRPr lang="ru-RU" sz="1400" dirty="0"/>
          </a:p>
          <a:p>
            <a:pPr marL="0" indent="0" algn="just">
              <a:buNone/>
            </a:pPr>
            <a:r>
              <a:rPr lang="uk-UA" sz="1400" b="1" i="1" dirty="0" smtClean="0"/>
              <a:t>        Податок </a:t>
            </a:r>
            <a:r>
              <a:rPr lang="uk-UA" sz="1400" b="1" i="1" dirty="0"/>
              <a:t>на додану вартість (ПДВ) </a:t>
            </a:r>
            <a:r>
              <a:rPr lang="uk-UA" sz="1400" dirty="0"/>
              <a:t>– це непрямий податок, який встановлюється державою у відсотках до ціни реалізації продукції (товарів, послуг). У різних країнах існує своя ставка оподаткування. Зокрема, у Франції застосовують три рівні ставок податку на додану вартість:</a:t>
            </a:r>
            <a:endParaRPr lang="ru-RU" sz="1400" dirty="0"/>
          </a:p>
          <a:p>
            <a:pPr lvl="0" algn="just"/>
            <a:r>
              <a:rPr lang="uk-UA" sz="1400" dirty="0"/>
              <a:t>нормальна ставка – 18,6%;</a:t>
            </a:r>
            <a:endParaRPr lang="ru-RU" sz="1400" dirty="0"/>
          </a:p>
          <a:p>
            <a:pPr lvl="0" algn="just"/>
            <a:r>
              <a:rPr lang="uk-UA" sz="1400" dirty="0"/>
              <a:t>знижена ставка – 5,5%;</a:t>
            </a:r>
            <a:endParaRPr lang="ru-RU" sz="1400" dirty="0"/>
          </a:p>
          <a:p>
            <a:pPr lvl="0" algn="just"/>
            <a:r>
              <a:rPr lang="uk-UA" sz="1400" dirty="0"/>
              <a:t>підвищена ставка – 22,0%.</a:t>
            </a:r>
            <a:endParaRPr lang="ru-RU" sz="1400" dirty="0"/>
          </a:p>
          <a:p>
            <a:pPr algn="just"/>
            <a:r>
              <a:rPr lang="uk-UA" sz="1400" dirty="0"/>
              <a:t>ПДВ, що підлягає сплаті до бюджету визначається:</a:t>
            </a:r>
            <a:endParaRPr lang="ru-RU" sz="1400" dirty="0"/>
          </a:p>
          <a:p>
            <a:pPr marL="0" indent="0" algn="just">
              <a:buNone/>
            </a:pPr>
            <a:r>
              <a:rPr lang="ru-RU" sz="1400" dirty="0"/>
              <a:t/>
            </a:r>
            <a:br>
              <a:rPr lang="ru-RU" sz="1400" dirty="0"/>
            </a:br>
            <a:endParaRPr lang="ru-RU" sz="1400" dirty="0"/>
          </a:p>
          <a:p>
            <a:pPr algn="just"/>
            <a:endParaRPr lang="ru-RU" sz="1400" dirty="0"/>
          </a:p>
          <a:p>
            <a:pPr marL="0" indent="0" algn="just">
              <a:buNone/>
            </a:pPr>
            <a:r>
              <a:rPr lang="uk-UA" sz="1400" i="1" dirty="0" smtClean="0"/>
              <a:t>       Податкове </a:t>
            </a:r>
            <a:r>
              <a:rPr lang="uk-UA" sz="1400" i="1" dirty="0"/>
              <a:t>зобов’язання – </a:t>
            </a:r>
            <a:r>
              <a:rPr lang="uk-UA" sz="1400" dirty="0"/>
              <a:t>це сума ПДВ, що нарахований на обсяг реалізованої продукції, </a:t>
            </a:r>
            <a:r>
              <a:rPr lang="uk-UA" sz="1400" i="1" dirty="0"/>
              <a:t>податковий кредит </a:t>
            </a:r>
            <a:r>
              <a:rPr lang="uk-UA" sz="1400" dirty="0"/>
              <a:t>– сума ПДВ, сплачена (нарахована) стороннім організаціям при придбанні товарно-матеріальних цінностей чи послуг.</a:t>
            </a:r>
            <a:endParaRPr lang="ru-RU" sz="1400" dirty="0"/>
          </a:p>
          <a:p>
            <a:pPr marL="0" indent="0" algn="just">
              <a:buNone/>
            </a:pPr>
            <a:endParaRPr lang="uk-UA" sz="1400" dirty="0" smtClean="0"/>
          </a:p>
        </p:txBody>
      </p:sp>
      <p:pic>
        <p:nvPicPr>
          <p:cNvPr id="9" name="image2.png"/>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11560" y="4077072"/>
            <a:ext cx="5472608" cy="432048"/>
          </a:xfrm>
          <a:prstGeom prst="rect">
            <a:avLst/>
          </a:prstGeom>
        </p:spPr>
      </p:pic>
    </p:spTree>
    <p:extLst>
      <p:ext uri="{BB962C8B-B14F-4D97-AF65-F5344CB8AC3E}">
        <p14:creationId xmlns:p14="http://schemas.microsoft.com/office/powerpoint/2010/main" val="22168368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97</TotalTime>
  <Words>1424</Words>
  <Application>Microsoft Office PowerPoint</Application>
  <PresentationFormat>Экран (4:3)</PresentationFormat>
  <Paragraphs>291</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Твердый переплет</vt:lpstr>
      <vt:lpstr>ТЕМА 3.Облік оборотних активів  </vt:lpstr>
      <vt:lpstr>План</vt:lpstr>
      <vt:lpstr> 4.1. Класифікація та оцінка дебіторської заборгованості. Облік рахунків до одержання</vt:lpstr>
      <vt:lpstr>Презентация PowerPoint</vt:lpstr>
      <vt:lpstr>Презентация PowerPoint</vt:lpstr>
      <vt:lpstr>4.2. Облік наданих знижок, повернення товарів і податку на додану вартість</vt:lpstr>
      <vt:lpstr>Презентация PowerPoint</vt:lpstr>
      <vt:lpstr>Презентация PowerPoint</vt:lpstr>
      <vt:lpstr>Презентация PowerPoint</vt:lpstr>
      <vt:lpstr>Презентация PowerPoint</vt:lpstr>
      <vt:lpstr>Презентация PowerPoint</vt:lpstr>
      <vt:lpstr>4.3. Методика розрахунку та облік сумнівної дебіторської заборгованості</vt:lpstr>
      <vt:lpstr>Презентация PowerPoint</vt:lpstr>
      <vt:lpstr>Презентация PowerPoint</vt:lpstr>
      <vt:lpstr>Презентация PowerPoint</vt:lpstr>
      <vt:lpstr>Презентация PowerPoint</vt:lpstr>
      <vt:lpstr>4.4. Облік векселів отриманих</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3.Облік оборотних активів  </dc:title>
  <dc:creator>User</dc:creator>
  <cp:lastModifiedBy>User</cp:lastModifiedBy>
  <cp:revision>16</cp:revision>
  <dcterms:created xsi:type="dcterms:W3CDTF">2020-11-05T11:48:59Z</dcterms:created>
  <dcterms:modified xsi:type="dcterms:W3CDTF">2020-11-05T13:39:10Z</dcterms:modified>
</cp:coreProperties>
</file>