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4" r:id="rId6"/>
    <p:sldId id="265" r:id="rId7"/>
    <p:sldId id="266" r:id="rId8"/>
    <p:sldId id="267" r:id="rId9"/>
    <p:sldId id="268" r:id="rId10"/>
    <p:sldId id="269" r:id="rId11"/>
    <p:sldId id="270" r:id="rId12"/>
    <p:sldId id="271" r:id="rId13"/>
    <p:sldId id="272" r:id="rId14"/>
    <p:sldId id="273" r:id="rId15"/>
    <p:sldId id="274"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EF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3" autoAdjust="0"/>
    <p:restoredTop sz="94660"/>
  </p:normalViewPr>
  <p:slideViewPr>
    <p:cSldViewPr>
      <p:cViewPr varScale="1">
        <p:scale>
          <a:sx n="69" d="100"/>
          <a:sy n="69" d="100"/>
        </p:scale>
        <p:origin x="-1344" y="-9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t>05.11.2020</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05.11.2020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05.11.2020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05.11.2020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05.11.2020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05.11.2020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05.11.2020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05.11.2020</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3341" y="2705130"/>
            <a:ext cx="6777318" cy="1731982"/>
          </a:xfrm>
        </p:spPr>
        <p:txBody>
          <a:bodyPr/>
          <a:lstStyle/>
          <a:p>
            <a:r>
              <a:rPr lang="uk-UA" b="1" dirty="0">
                <a:effectLst/>
              </a:rPr>
              <a:t>ТЕМА 3.Облік оборотних активів</a:t>
            </a:r>
            <a:r>
              <a:rPr lang="ru-RU" b="1" dirty="0">
                <a:effectLst/>
              </a:rPr>
              <a:t/>
            </a:r>
            <a:br>
              <a:rPr lang="ru-RU" b="1" dirty="0">
                <a:effectLst/>
              </a:rPr>
            </a:br>
            <a:r>
              <a:rPr lang="ru-RU" b="1" dirty="0">
                <a:effectLst/>
              </a:rPr>
              <a:t/>
            </a:r>
            <a:br>
              <a:rPr lang="ru-RU" b="1" dirty="0">
                <a:effectLst/>
              </a:rPr>
            </a:br>
            <a:endParaRPr lang="ru-RU" dirty="0"/>
          </a:p>
        </p:txBody>
      </p:sp>
      <p:sp>
        <p:nvSpPr>
          <p:cNvPr id="3" name="Подзаголовок 2"/>
          <p:cNvSpPr>
            <a:spLocks noGrp="1"/>
          </p:cNvSpPr>
          <p:nvPr>
            <p:ph type="subTitle" idx="1"/>
          </p:nvPr>
        </p:nvSpPr>
        <p:spPr>
          <a:xfrm>
            <a:off x="1371600" y="3980656"/>
            <a:ext cx="6400800" cy="1752600"/>
          </a:xfrm>
        </p:spPr>
        <p:txBody>
          <a:bodyPr/>
          <a:lstStyle/>
          <a:p>
            <a:r>
              <a:rPr lang="uk-UA" b="1" dirty="0">
                <a:effectLst/>
              </a:rPr>
              <a:t>Лекція </a:t>
            </a:r>
            <a:r>
              <a:rPr lang="uk-UA" b="1" dirty="0" smtClean="0">
                <a:effectLst/>
              </a:rPr>
              <a:t>3.3. ОБЛІК ТОВАРНО-МАТЕРІАЛЬНИХ ЗАПАСІВ</a:t>
            </a:r>
            <a:endParaRPr lang="ru-RU" dirty="0"/>
          </a:p>
        </p:txBody>
      </p:sp>
    </p:spTree>
    <p:extLst>
      <p:ext uri="{BB962C8B-B14F-4D97-AF65-F5344CB8AC3E}">
        <p14:creationId xmlns:p14="http://schemas.microsoft.com/office/powerpoint/2010/main" val="3351935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836712"/>
            <a:ext cx="8784976" cy="6021288"/>
          </a:xfrm>
          <a:solidFill>
            <a:srgbClr val="B9EF95"/>
          </a:solidFill>
        </p:spPr>
        <p:txBody>
          <a:bodyPr>
            <a:noAutofit/>
          </a:bodyPr>
          <a:lstStyle/>
          <a:p>
            <a:pPr marL="0" indent="0" algn="just">
              <a:buNone/>
            </a:pPr>
            <a:r>
              <a:rPr lang="uk-UA" sz="1400" dirty="0" smtClean="0"/>
              <a:t>       Методи </a:t>
            </a:r>
            <a:r>
              <a:rPr lang="uk-UA" sz="1400" dirty="0"/>
              <a:t>визначення собівартості запасів, визначені МСБО 2 (рис. 5.4</a:t>
            </a:r>
            <a:r>
              <a:rPr lang="uk-UA" sz="1400" dirty="0" smtClean="0"/>
              <a:t>)</a:t>
            </a:r>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r>
              <a:rPr lang="uk-UA" sz="1400" dirty="0"/>
              <a:t> </a:t>
            </a:r>
            <a:r>
              <a:rPr lang="uk-UA" sz="1400" dirty="0" smtClean="0"/>
              <a:t>       </a:t>
            </a:r>
            <a:r>
              <a:rPr lang="uk-UA" sz="1400" b="1" i="1" dirty="0" smtClean="0"/>
              <a:t>Метод </a:t>
            </a:r>
            <a:r>
              <a:rPr lang="uk-UA" sz="1400" b="1" i="1" dirty="0"/>
              <a:t>стандартних витрат. </a:t>
            </a:r>
            <a:r>
              <a:rPr lang="uk-UA" sz="1400" dirty="0"/>
              <a:t>Стандартні витрати – це заплановані витрати на виробництво одиниці продукції (послуг), які враховують нормативні рівні використання основних та допоміжних матеріалів, праці, а також економічної та виробничої потужності. Вони регулярно аналізуються і, за необхідністю, переглядаються з врахуванням поточних умов. Як правило, стандартні витрати використовуються в управлінні при встановленні цін, контролі та оцінки діяльності.</a:t>
            </a:r>
            <a:endParaRPr lang="ru-RU" sz="1400" dirty="0"/>
          </a:p>
          <a:p>
            <a:pPr marL="0" indent="0" algn="just">
              <a:buNone/>
            </a:pPr>
            <a:r>
              <a:rPr lang="uk-UA" sz="1400" b="1" i="1" dirty="0" smtClean="0"/>
              <a:t>           Метод </a:t>
            </a:r>
            <a:r>
              <a:rPr lang="uk-UA" sz="1400" b="1" i="1" dirty="0"/>
              <a:t>роздрібних цін </a:t>
            </a:r>
            <a:r>
              <a:rPr lang="uk-UA" sz="1400" dirty="0"/>
              <a:t>часто застосовується у роздрібній торгівлі для оцінки великої кількості одиниць запасів, які швидко змінюються і забезпечують однакову норму прибутку та для яких неможливо використати інші методи калькулювання. При використанні даного методу собівартість запасів визначається шляхом зменшення їх вартості на відповідний відсоток, який розраховується як співвідношення собівартості та роздрібної ціни наявних запасів. При цьому враховуються запаси, які були оцінені нижче початкової ціни продажу.</a:t>
            </a:r>
            <a:endParaRPr lang="ru-RU" sz="1400" dirty="0"/>
          </a:p>
          <a:p>
            <a:pPr marL="0" indent="0" algn="just">
              <a:buNone/>
            </a:pPr>
            <a:endParaRPr lang="ru-RU" sz="1400" dirty="0"/>
          </a:p>
        </p:txBody>
      </p:sp>
      <p:sp>
        <p:nvSpPr>
          <p:cNvPr id="3" name="Заголовок 2"/>
          <p:cNvSpPr>
            <a:spLocks noGrp="1"/>
          </p:cNvSpPr>
          <p:nvPr>
            <p:ph type="title"/>
          </p:nvPr>
        </p:nvSpPr>
        <p:spPr>
          <a:xfrm>
            <a:off x="688490" y="-171400"/>
            <a:ext cx="7756263" cy="1054250"/>
          </a:xfrm>
        </p:spPr>
        <p:txBody>
          <a:bodyPr/>
          <a:lstStyle/>
          <a:p>
            <a:r>
              <a:rPr lang="ru-RU" sz="2600" b="1" dirty="0"/>
              <a:t>5.3.	</a:t>
            </a:r>
            <a:r>
              <a:rPr lang="ru-RU" sz="2600" b="1" dirty="0" err="1"/>
              <a:t>Методи</a:t>
            </a:r>
            <a:r>
              <a:rPr lang="ru-RU" sz="2600" b="1" dirty="0"/>
              <a:t> </a:t>
            </a:r>
            <a:r>
              <a:rPr lang="ru-RU" sz="2600" b="1" dirty="0" err="1"/>
              <a:t>оцінки</a:t>
            </a:r>
            <a:r>
              <a:rPr lang="ru-RU" sz="2600" b="1" dirty="0"/>
              <a:t> </a:t>
            </a:r>
            <a:r>
              <a:rPr lang="ru-RU" sz="2600" b="1" dirty="0" err="1"/>
              <a:t>запасів</a:t>
            </a:r>
            <a:r>
              <a:rPr lang="ru-RU" sz="2600" b="1" dirty="0"/>
              <a:t>, </a:t>
            </a:r>
            <a:r>
              <a:rPr lang="ru-RU" sz="2600" b="1" dirty="0" err="1"/>
              <a:t>їх</a:t>
            </a:r>
            <a:r>
              <a:rPr lang="ru-RU" sz="2600" b="1" dirty="0"/>
              <a:t> </a:t>
            </a:r>
            <a:r>
              <a:rPr lang="ru-RU" sz="2600" b="1" dirty="0" err="1"/>
              <a:t>порівняльна</a:t>
            </a:r>
            <a:r>
              <a:rPr lang="ru-RU" sz="2600" b="1" dirty="0"/>
              <a:t> характеристика і </a:t>
            </a:r>
            <a:r>
              <a:rPr lang="ru-RU" sz="2600" b="1" dirty="0" err="1"/>
              <a:t>вплив</a:t>
            </a:r>
            <a:r>
              <a:rPr lang="ru-RU" sz="2600" b="1" dirty="0"/>
              <a:t> на </a:t>
            </a:r>
            <a:r>
              <a:rPr lang="ru-RU" sz="2600" b="1" dirty="0" err="1"/>
              <a:t>фінансові</a:t>
            </a:r>
            <a:r>
              <a:rPr lang="ru-RU" sz="2600" b="1" dirty="0"/>
              <a:t> </a:t>
            </a:r>
            <a:r>
              <a:rPr lang="ru-RU" sz="2600" b="1" dirty="0" err="1"/>
              <a:t>результати</a:t>
            </a:r>
            <a:endParaRPr lang="ru-RU" sz="2600" b="1"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263" t="20040" r="53817" b="37103"/>
          <a:stretch/>
        </p:blipFill>
        <p:spPr bwMode="auto">
          <a:xfrm>
            <a:off x="2051720" y="1230017"/>
            <a:ext cx="4673600" cy="31350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0579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idx="1"/>
          </p:nvPr>
        </p:nvGraphicFramePr>
        <p:xfrm>
          <a:off x="1887537" y="4035584"/>
          <a:ext cx="5368925" cy="302895"/>
        </p:xfrm>
        <a:graphic>
          <a:graphicData uri="http://schemas.openxmlformats.org/drawingml/2006/table">
            <a:tbl>
              <a:tblPr firstRow="1" firstCol="1" lastRow="1" lastCol="1" bandRow="1" bandCol="1">
                <a:tableStyleId>{5C22544A-7EE6-4342-B048-85BDC9FD1C3A}</a:tableStyleId>
              </a:tblPr>
              <a:tblGrid>
                <a:gridCol w="537210"/>
                <a:gridCol w="3462020"/>
                <a:gridCol w="439420"/>
                <a:gridCol w="930275"/>
              </a:tblGrid>
              <a:tr h="302895">
                <a:tc>
                  <a:txBody>
                    <a:bodyPr/>
                    <a:lstStyle/>
                    <a:p>
                      <a:pPr marL="31750">
                        <a:lnSpc>
                          <a:spcPts val="1510"/>
                        </a:lnSpc>
                        <a:spcBef>
                          <a:spcPts val="775"/>
                        </a:spcBef>
                        <a:spcAft>
                          <a:spcPts val="0"/>
                        </a:spcAft>
                      </a:pPr>
                      <a:r>
                        <a:rPr lang="uk-UA" sz="1400">
                          <a:effectLst/>
                        </a:rPr>
                        <a:t>При</a:t>
                      </a:r>
                      <a:endParaRPr lang="ru-RU" sz="1100">
                        <a:effectLst/>
                        <a:latin typeface="Times New Roman"/>
                        <a:ea typeface="Times New Roman"/>
                        <a:cs typeface="Times New Roman"/>
                      </a:endParaRPr>
                    </a:p>
                  </a:txBody>
                  <a:tcPr marL="0" marR="0" marT="0" marB="0"/>
                </a:tc>
                <a:tc>
                  <a:txBody>
                    <a:bodyPr/>
                    <a:lstStyle/>
                    <a:p>
                      <a:pPr>
                        <a:lnSpc>
                          <a:spcPts val="1510"/>
                        </a:lnSpc>
                        <a:spcBef>
                          <a:spcPts val="775"/>
                        </a:spcBef>
                        <a:spcAft>
                          <a:spcPts val="0"/>
                        </a:spcAft>
                        <a:tabLst>
                          <a:tab pos="775970" algn="l"/>
                          <a:tab pos="1635125" algn="l"/>
                          <a:tab pos="2755265" algn="l"/>
                        </a:tabLst>
                      </a:pPr>
                      <a:r>
                        <a:rPr lang="uk-UA" sz="1400">
                          <a:effectLst/>
                        </a:rPr>
                        <a:t>наданні	клієнтам	комерційної	знижки,</a:t>
                      </a:r>
                      <a:endParaRPr lang="ru-RU" sz="1100">
                        <a:effectLst/>
                        <a:latin typeface="Times New Roman"/>
                        <a:ea typeface="Times New Roman"/>
                        <a:cs typeface="Times New Roman"/>
                      </a:endParaRPr>
                    </a:p>
                  </a:txBody>
                  <a:tcPr marL="0" marR="0" marT="0" marB="0"/>
                </a:tc>
                <a:tc>
                  <a:txBody>
                    <a:bodyPr/>
                    <a:lstStyle/>
                    <a:p>
                      <a:pPr marL="95885">
                        <a:lnSpc>
                          <a:spcPts val="1510"/>
                        </a:lnSpc>
                        <a:spcBef>
                          <a:spcPts val="775"/>
                        </a:spcBef>
                        <a:spcAft>
                          <a:spcPts val="0"/>
                        </a:spcAft>
                      </a:pPr>
                      <a:r>
                        <a:rPr lang="uk-UA" sz="1400">
                          <a:effectLst/>
                        </a:rPr>
                        <a:t>яка</a:t>
                      </a:r>
                      <a:endParaRPr lang="ru-RU" sz="1100">
                        <a:effectLst/>
                        <a:latin typeface="Times New Roman"/>
                        <a:ea typeface="Times New Roman"/>
                        <a:cs typeface="Times New Roman"/>
                      </a:endParaRPr>
                    </a:p>
                  </a:txBody>
                  <a:tcPr marL="0" marR="0" marT="0" marB="0"/>
                </a:tc>
                <a:tc>
                  <a:txBody>
                    <a:bodyPr/>
                    <a:lstStyle/>
                    <a:p>
                      <a:pPr marR="30480" algn="r">
                        <a:lnSpc>
                          <a:spcPts val="1510"/>
                        </a:lnSpc>
                        <a:spcBef>
                          <a:spcPts val="775"/>
                        </a:spcBef>
                        <a:spcAft>
                          <a:spcPts val="0"/>
                        </a:spcAft>
                      </a:pPr>
                      <a:r>
                        <a:rPr lang="uk-UA" sz="1400" dirty="0">
                          <a:effectLst/>
                        </a:rPr>
                        <a:t>вказується</a:t>
                      </a:r>
                      <a:endParaRPr lang="ru-RU" sz="1100" dirty="0">
                        <a:effectLst/>
                        <a:latin typeface="Times New Roman"/>
                        <a:ea typeface="Times New Roman"/>
                        <a:cs typeface="Times New Roman"/>
                      </a:endParaRPr>
                    </a:p>
                  </a:txBody>
                  <a:tcPr marL="0" marR="0" marT="0" marB="0"/>
                </a:tc>
              </a:tr>
            </a:tbl>
          </a:graphicData>
        </a:graphic>
      </p:graphicFrame>
      <p:sp>
        <p:nvSpPr>
          <p:cNvPr id="5" name="Объект 1"/>
          <p:cNvSpPr txBox="1">
            <a:spLocks/>
          </p:cNvSpPr>
          <p:nvPr/>
        </p:nvSpPr>
        <p:spPr>
          <a:xfrm>
            <a:off x="179512" y="332656"/>
            <a:ext cx="8784976" cy="6237312"/>
          </a:xfrm>
          <a:prstGeom prst="rect">
            <a:avLst/>
          </a:prstGeom>
          <a:solidFill>
            <a:srgbClr val="B9EF95"/>
          </a:solidFill>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r>
              <a:rPr lang="uk-UA" sz="1400" b="1" i="1" dirty="0"/>
              <a:t>Приклад. </a:t>
            </a:r>
            <a:r>
              <a:rPr lang="uk-UA" sz="1400" dirty="0"/>
              <a:t>Наведені дані про рух запасів фірми «Кобра» (роздрібна торгівля) у тис. </a:t>
            </a:r>
            <a:r>
              <a:rPr lang="uk-UA" sz="1400" dirty="0" smtClean="0"/>
              <a:t>$:</a:t>
            </a:r>
          </a:p>
          <a:p>
            <a:endParaRPr lang="uk-UA" sz="1400" dirty="0"/>
          </a:p>
          <a:p>
            <a:endParaRPr lang="uk-UA" sz="1400" dirty="0" smtClean="0"/>
          </a:p>
          <a:p>
            <a:endParaRPr lang="uk-UA" sz="1400" dirty="0"/>
          </a:p>
          <a:p>
            <a:endParaRPr lang="uk-UA" sz="1400" dirty="0" smtClean="0"/>
          </a:p>
          <a:p>
            <a:endParaRPr lang="uk-UA" sz="1400" dirty="0"/>
          </a:p>
          <a:p>
            <a:endParaRPr lang="uk-UA" sz="1400" dirty="0" smtClean="0"/>
          </a:p>
          <a:p>
            <a:endParaRPr lang="uk-UA" sz="1400" dirty="0"/>
          </a:p>
          <a:p>
            <a:endParaRPr lang="uk-UA" sz="1400" dirty="0" smtClean="0"/>
          </a:p>
          <a:p>
            <a:endParaRPr lang="uk-UA" sz="1400" dirty="0"/>
          </a:p>
          <a:p>
            <a:endParaRPr lang="uk-UA" sz="1400" dirty="0" smtClean="0"/>
          </a:p>
          <a:p>
            <a:endParaRPr lang="uk-UA" sz="1400" dirty="0"/>
          </a:p>
          <a:p>
            <a:endParaRPr lang="uk-UA" sz="1400" dirty="0" smtClean="0"/>
          </a:p>
          <a:p>
            <a:endParaRPr lang="uk-UA" sz="1400" dirty="0"/>
          </a:p>
          <a:p>
            <a:endParaRPr lang="uk-UA" sz="1400" dirty="0" smtClean="0"/>
          </a:p>
          <a:p>
            <a:endParaRPr lang="uk-UA" sz="1400" dirty="0"/>
          </a:p>
          <a:p>
            <a:pPr marL="0" indent="0">
              <a:buNone/>
            </a:pPr>
            <a:r>
              <a:rPr lang="uk-UA" sz="1400" dirty="0" smtClean="0"/>
              <a:t>      Згідно </a:t>
            </a:r>
            <a:r>
              <a:rPr lang="uk-UA" sz="1400" dirty="0"/>
              <a:t>з МСБО 2, метод стандартних витрат та метод роздрібних цін можуть бути використані для зручності лише в тому випадку, коли результати приблизно дорівнюють собівартості.</a:t>
            </a:r>
            <a:endParaRPr lang="ru-RU" sz="1400" dirty="0"/>
          </a:p>
          <a:p>
            <a:pPr marL="0" indent="0">
              <a:buNone/>
            </a:pPr>
            <a:r>
              <a:rPr lang="uk-UA" sz="1400" b="1" i="1" dirty="0" smtClean="0"/>
              <a:t>      Метод </a:t>
            </a:r>
            <a:r>
              <a:rPr lang="uk-UA" sz="1400" b="1" i="1" dirty="0"/>
              <a:t>конкретної ідентифікації. </a:t>
            </a:r>
            <a:r>
              <a:rPr lang="uk-UA" sz="1400" dirty="0"/>
              <a:t>Собівартість запасів, які не є взаємозамінними, а також товарів, продукції або послуг, що призначені  для конкретних проектів, слід визначати шляхом використання конкретної ідентифікації їх індивідуальної собівартості.</a:t>
            </a:r>
            <a:endParaRPr lang="ru-RU" sz="1400" dirty="0"/>
          </a:p>
          <a:p>
            <a:pPr marL="0" indent="0">
              <a:buNone/>
            </a:pPr>
            <a:r>
              <a:rPr lang="uk-UA" sz="1400" dirty="0" smtClean="0"/>
              <a:t>      Конкретна </a:t>
            </a:r>
            <a:r>
              <a:rPr lang="uk-UA" sz="1400" dirty="0"/>
              <a:t>ідентифікація означає, що облік витрат і калькуляція собівартості здійснюється окремо за кожною одиницею запасів. Даний метод використовують для визначення собівартості індивідуальних замовлень. У виробництві великої кількості продукції з використанням взаємозамінних запасів використання даного методу є неприйнятним.</a:t>
            </a:r>
            <a:endParaRPr lang="ru-RU" sz="1400" dirty="0"/>
          </a:p>
          <a:p>
            <a:endParaRPr lang="ru-RU" sz="1400"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28" t="24405" r="52590" b="25947"/>
          <a:stretch/>
        </p:blipFill>
        <p:spPr bwMode="auto">
          <a:xfrm>
            <a:off x="539552" y="692696"/>
            <a:ext cx="4824680" cy="36318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461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idx="1"/>
          </p:nvPr>
        </p:nvGraphicFramePr>
        <p:xfrm>
          <a:off x="1887537" y="4035584"/>
          <a:ext cx="5368925" cy="302895"/>
        </p:xfrm>
        <a:graphic>
          <a:graphicData uri="http://schemas.openxmlformats.org/drawingml/2006/table">
            <a:tbl>
              <a:tblPr firstRow="1" firstCol="1" lastRow="1" lastCol="1" bandRow="1" bandCol="1">
                <a:tableStyleId>{5C22544A-7EE6-4342-B048-85BDC9FD1C3A}</a:tableStyleId>
              </a:tblPr>
              <a:tblGrid>
                <a:gridCol w="537210"/>
                <a:gridCol w="3462020"/>
                <a:gridCol w="439420"/>
                <a:gridCol w="930275"/>
              </a:tblGrid>
              <a:tr h="302895">
                <a:tc>
                  <a:txBody>
                    <a:bodyPr/>
                    <a:lstStyle/>
                    <a:p>
                      <a:pPr marL="31750">
                        <a:lnSpc>
                          <a:spcPts val="1510"/>
                        </a:lnSpc>
                        <a:spcBef>
                          <a:spcPts val="775"/>
                        </a:spcBef>
                        <a:spcAft>
                          <a:spcPts val="0"/>
                        </a:spcAft>
                      </a:pPr>
                      <a:r>
                        <a:rPr lang="uk-UA" sz="1400">
                          <a:effectLst/>
                        </a:rPr>
                        <a:t>При</a:t>
                      </a:r>
                      <a:endParaRPr lang="ru-RU" sz="1100">
                        <a:effectLst/>
                        <a:latin typeface="Times New Roman"/>
                        <a:ea typeface="Times New Roman"/>
                        <a:cs typeface="Times New Roman"/>
                      </a:endParaRPr>
                    </a:p>
                  </a:txBody>
                  <a:tcPr marL="0" marR="0" marT="0" marB="0"/>
                </a:tc>
                <a:tc>
                  <a:txBody>
                    <a:bodyPr/>
                    <a:lstStyle/>
                    <a:p>
                      <a:pPr>
                        <a:lnSpc>
                          <a:spcPts val="1510"/>
                        </a:lnSpc>
                        <a:spcBef>
                          <a:spcPts val="775"/>
                        </a:spcBef>
                        <a:spcAft>
                          <a:spcPts val="0"/>
                        </a:spcAft>
                        <a:tabLst>
                          <a:tab pos="775970" algn="l"/>
                          <a:tab pos="1635125" algn="l"/>
                          <a:tab pos="2755265" algn="l"/>
                        </a:tabLst>
                      </a:pPr>
                      <a:r>
                        <a:rPr lang="uk-UA" sz="1400">
                          <a:effectLst/>
                        </a:rPr>
                        <a:t>наданні	клієнтам	комерційної	знижки,</a:t>
                      </a:r>
                      <a:endParaRPr lang="ru-RU" sz="1100">
                        <a:effectLst/>
                        <a:latin typeface="Times New Roman"/>
                        <a:ea typeface="Times New Roman"/>
                        <a:cs typeface="Times New Roman"/>
                      </a:endParaRPr>
                    </a:p>
                  </a:txBody>
                  <a:tcPr marL="0" marR="0" marT="0" marB="0"/>
                </a:tc>
                <a:tc>
                  <a:txBody>
                    <a:bodyPr/>
                    <a:lstStyle/>
                    <a:p>
                      <a:pPr marL="95885">
                        <a:lnSpc>
                          <a:spcPts val="1510"/>
                        </a:lnSpc>
                        <a:spcBef>
                          <a:spcPts val="775"/>
                        </a:spcBef>
                        <a:spcAft>
                          <a:spcPts val="0"/>
                        </a:spcAft>
                      </a:pPr>
                      <a:r>
                        <a:rPr lang="uk-UA" sz="1400">
                          <a:effectLst/>
                        </a:rPr>
                        <a:t>яка</a:t>
                      </a:r>
                      <a:endParaRPr lang="ru-RU" sz="1100">
                        <a:effectLst/>
                        <a:latin typeface="Times New Roman"/>
                        <a:ea typeface="Times New Roman"/>
                        <a:cs typeface="Times New Roman"/>
                      </a:endParaRPr>
                    </a:p>
                  </a:txBody>
                  <a:tcPr marL="0" marR="0" marT="0" marB="0"/>
                </a:tc>
                <a:tc>
                  <a:txBody>
                    <a:bodyPr/>
                    <a:lstStyle/>
                    <a:p>
                      <a:pPr marR="30480" algn="r">
                        <a:lnSpc>
                          <a:spcPts val="1510"/>
                        </a:lnSpc>
                        <a:spcBef>
                          <a:spcPts val="775"/>
                        </a:spcBef>
                        <a:spcAft>
                          <a:spcPts val="0"/>
                        </a:spcAft>
                      </a:pPr>
                      <a:r>
                        <a:rPr lang="uk-UA" sz="1400" dirty="0">
                          <a:effectLst/>
                        </a:rPr>
                        <a:t>вказується</a:t>
                      </a:r>
                      <a:endParaRPr lang="ru-RU" sz="1100" dirty="0">
                        <a:effectLst/>
                        <a:latin typeface="Times New Roman"/>
                        <a:ea typeface="Times New Roman"/>
                        <a:cs typeface="Times New Roman"/>
                      </a:endParaRPr>
                    </a:p>
                  </a:txBody>
                  <a:tcPr marL="0" marR="0" marT="0" marB="0"/>
                </a:tc>
              </a:tr>
            </a:tbl>
          </a:graphicData>
        </a:graphic>
      </p:graphicFrame>
      <p:sp>
        <p:nvSpPr>
          <p:cNvPr id="5" name="Объект 1"/>
          <p:cNvSpPr txBox="1">
            <a:spLocks/>
          </p:cNvSpPr>
          <p:nvPr/>
        </p:nvSpPr>
        <p:spPr>
          <a:xfrm>
            <a:off x="179512" y="620688"/>
            <a:ext cx="8784976" cy="5544616"/>
          </a:xfrm>
          <a:prstGeom prst="rect">
            <a:avLst/>
          </a:prstGeom>
          <a:solidFill>
            <a:srgbClr val="B9EF95"/>
          </a:solidFill>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r>
              <a:rPr lang="uk-UA" sz="1400" b="1" i="1" dirty="0" smtClean="0"/>
              <a:t>       Формула </a:t>
            </a:r>
            <a:r>
              <a:rPr lang="uk-UA" sz="1400" b="1" i="1" dirty="0"/>
              <a:t>«перше надходження – перший видаток» (FIFO) </a:t>
            </a:r>
            <a:r>
              <a:rPr lang="uk-UA" sz="1400" dirty="0"/>
              <a:t>припускає, що одиниці запасів, які були придбані або вироблені першими, продаються першими, і, отже, одиниці, які залишаються в запасах на кінець періоду, є тими, що були придбаними або виробленими найостаннішими.</a:t>
            </a:r>
            <a:endParaRPr lang="ru-RU" sz="1400" dirty="0"/>
          </a:p>
          <a:p>
            <a:pPr marL="0" indent="0">
              <a:buNone/>
            </a:pPr>
            <a:r>
              <a:rPr lang="uk-UA" sz="1400" b="1" i="1" dirty="0" smtClean="0"/>
              <a:t>        Формула </a:t>
            </a:r>
            <a:r>
              <a:rPr lang="uk-UA" sz="1400" b="1" i="1" dirty="0"/>
              <a:t>середньозваженої собівартості. </a:t>
            </a:r>
            <a:r>
              <a:rPr lang="uk-UA" sz="1400" dirty="0"/>
              <a:t>Собівартість кожної одиниці визначається із середньозваженої собівартості подібних </a:t>
            </a:r>
            <a:r>
              <a:rPr lang="uk-UA" sz="1400" dirty="0" smtClean="0"/>
              <a:t>одиниць</a:t>
            </a:r>
            <a:r>
              <a:rPr lang="ru-RU" sz="1400" dirty="0"/>
              <a:t> </a:t>
            </a:r>
            <a:r>
              <a:rPr lang="uk-UA" sz="1400" dirty="0" smtClean="0"/>
              <a:t>на </a:t>
            </a:r>
            <a:r>
              <a:rPr lang="uk-UA" sz="1400" dirty="0"/>
              <a:t>початок періоду та собівартості подібних одиниць, що були придбані або вироблені протягом періоду.</a:t>
            </a:r>
            <a:endParaRPr lang="ru-RU" sz="1400" dirty="0"/>
          </a:p>
          <a:p>
            <a:pPr marL="0" indent="0">
              <a:buNone/>
            </a:pPr>
            <a:r>
              <a:rPr lang="uk-UA" sz="1400" dirty="0" smtClean="0"/>
              <a:t>        При використанні періодичної системи</a:t>
            </a:r>
            <a:r>
              <a:rPr lang="uk-UA" sz="1400" dirty="0"/>
              <a:t> </a:t>
            </a:r>
            <a:r>
              <a:rPr lang="uk-UA" sz="1400" dirty="0" smtClean="0"/>
              <a:t>обліку запасів </a:t>
            </a:r>
            <a:r>
              <a:rPr lang="uk-UA" sz="1400" dirty="0"/>
              <a:t>середньозважена собівартість одиниці визначається за формулою:</a:t>
            </a:r>
            <a:endParaRPr lang="ru-RU" sz="1400" dirty="0"/>
          </a:p>
          <a:p>
            <a:pPr marL="0" indent="0">
              <a:buNone/>
            </a:pPr>
            <a:r>
              <a:rPr lang="uk-UA" sz="1400" dirty="0"/>
              <a:t> </a:t>
            </a:r>
            <a:endParaRPr lang="ru-RU" sz="1400" dirty="0"/>
          </a:p>
          <a:p>
            <a:pPr marL="0" indent="0">
              <a:buNone/>
            </a:pPr>
            <a:endParaRPr lang="ru-RU" sz="1400" dirty="0"/>
          </a:p>
          <a:p>
            <a:pPr marL="0" indent="0">
              <a:buNone/>
            </a:pPr>
            <a:endParaRPr lang="ru-RU" sz="1400" dirty="0"/>
          </a:p>
          <a:p>
            <a:pPr marL="0" indent="0">
              <a:buNone/>
            </a:pPr>
            <a:r>
              <a:rPr lang="uk-UA" sz="1400" dirty="0" smtClean="0"/>
              <a:t>де </a:t>
            </a:r>
            <a:r>
              <a:rPr lang="ru-RU" sz="1400" dirty="0" smtClean="0"/>
              <a:t> </a:t>
            </a:r>
            <a:r>
              <a:rPr lang="uk-UA" sz="1400" dirty="0"/>
              <a:t>– </a:t>
            </a:r>
            <a:r>
              <a:rPr lang="uk-UA" sz="1400" dirty="0" smtClean="0"/>
              <a:t>          середньозважена </a:t>
            </a:r>
            <a:r>
              <a:rPr lang="uk-UA" sz="1400" dirty="0"/>
              <a:t>собівартість;</a:t>
            </a:r>
            <a:endParaRPr lang="ru-RU" sz="1400" dirty="0"/>
          </a:p>
          <a:p>
            <a:r>
              <a:rPr lang="uk-UA" sz="1400" dirty="0"/>
              <a:t>,	- відповідно собівартість та кількість запасів на початок</a:t>
            </a:r>
            <a:endParaRPr lang="ru-RU" sz="1400" dirty="0"/>
          </a:p>
          <a:p>
            <a:r>
              <a:rPr lang="uk-UA" sz="1400" dirty="0"/>
              <a:t>періоду;</a:t>
            </a:r>
            <a:endParaRPr lang="ru-RU" sz="1400" dirty="0"/>
          </a:p>
          <a:p>
            <a:r>
              <a:rPr lang="uk-UA" sz="1400" dirty="0"/>
              <a:t>,	- відповідно собівартість та кількість запасів, </a:t>
            </a:r>
            <a:r>
              <a:rPr lang="uk-UA" sz="1400" dirty="0" smtClean="0"/>
              <a:t>придбаних</a:t>
            </a:r>
            <a:r>
              <a:rPr lang="ru-RU" sz="1400" dirty="0"/>
              <a:t> </a:t>
            </a:r>
            <a:r>
              <a:rPr lang="uk-UA" sz="1400" dirty="0" smtClean="0"/>
              <a:t>протягом періоду.</a:t>
            </a:r>
            <a:endParaRPr lang="ru-RU" sz="1400" dirty="0" smtClean="0"/>
          </a:p>
          <a:p>
            <a:pPr marL="0" indent="0">
              <a:buNone/>
            </a:pPr>
            <a:r>
              <a:rPr lang="uk-UA" sz="1400" dirty="0" smtClean="0"/>
              <a:t>        При </a:t>
            </a:r>
            <a:r>
              <a:rPr lang="uk-UA" sz="1400" dirty="0"/>
              <a:t>використанні системи постійного обліку запасів протягом звітного періоду застосовується змінна середньо зважена собівартість запасів. Тобто, вищенаведена формула застосовується для кожного  видатку запасів, а періодом є проміжок часу між попереднім та поточним видатком запасів</a:t>
            </a:r>
            <a:r>
              <a:rPr lang="uk-UA" sz="1400" dirty="0" smtClean="0"/>
              <a:t>.</a:t>
            </a:r>
          </a:p>
          <a:p>
            <a:pPr marL="0" indent="0">
              <a:buNone/>
            </a:pPr>
            <a:endParaRPr lang="ru-RU" sz="1400" dirty="0"/>
          </a:p>
          <a:p>
            <a:pPr marL="0" indent="0">
              <a:buNone/>
            </a:pPr>
            <a:r>
              <a:rPr lang="uk-UA" sz="1400" b="1" i="1" dirty="0" smtClean="0"/>
              <a:t>         Формула </a:t>
            </a:r>
            <a:r>
              <a:rPr lang="uk-UA" sz="1400" b="1" i="1" dirty="0"/>
              <a:t>«останнє надходження – перший видаток» (LIFO) </a:t>
            </a:r>
            <a:r>
              <a:rPr lang="uk-UA" sz="1400" dirty="0"/>
              <a:t>припускає, що одиниці запасів, які придбані або вироблені останніми, відпускаються або продаються першими. До 2005 р. МСБО 2 дозволяло використання даної формули як альтернативної. На даний час використання даного методу можливо в управлінському обліку.</a:t>
            </a:r>
            <a:endParaRPr lang="ru-RU" sz="1400" dirty="0"/>
          </a:p>
          <a:p>
            <a:pPr marL="0" indent="0">
              <a:buNone/>
            </a:pPr>
            <a:endParaRPr lang="ru-RU" sz="1400" dirty="0"/>
          </a:p>
        </p:txBody>
      </p:sp>
      <p:pic>
        <p:nvPicPr>
          <p:cNvPr id="6" name="image14.png"/>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971600" y="2636912"/>
            <a:ext cx="1146423" cy="504056"/>
          </a:xfrm>
          <a:prstGeom prst="rect">
            <a:avLst/>
          </a:prstGeom>
        </p:spPr>
      </p:pic>
      <p:pic>
        <p:nvPicPr>
          <p:cNvPr id="7" name="image15.png"/>
          <p:cNvPicPr/>
          <p:nvPr/>
        </p:nvPicPr>
        <p:blipFill>
          <a:blip r:embed="rId4" cstate="print"/>
          <a:stretch>
            <a:fillRect/>
          </a:stretch>
        </p:blipFill>
        <p:spPr>
          <a:xfrm>
            <a:off x="801232" y="3280506"/>
            <a:ext cx="170368" cy="148494"/>
          </a:xfrm>
          <a:prstGeom prst="rect">
            <a:avLst/>
          </a:prstGeom>
        </p:spPr>
      </p:pic>
      <p:pic>
        <p:nvPicPr>
          <p:cNvPr id="8" name="image17.png"/>
          <p:cNvPicPr/>
          <p:nvPr/>
        </p:nvPicPr>
        <p:blipFill>
          <a:blip r:embed="rId5" cstate="print"/>
          <a:stretch>
            <a:fillRect/>
          </a:stretch>
        </p:blipFill>
        <p:spPr>
          <a:xfrm>
            <a:off x="886416" y="3645024"/>
            <a:ext cx="190500" cy="152400"/>
          </a:xfrm>
          <a:prstGeom prst="rect">
            <a:avLst/>
          </a:prstGeom>
        </p:spPr>
      </p:pic>
      <p:pic>
        <p:nvPicPr>
          <p:cNvPr id="9" name="image16.png"/>
          <p:cNvPicPr/>
          <p:nvPr/>
        </p:nvPicPr>
        <p:blipFill>
          <a:blip r:embed="rId6" cstate="print"/>
          <a:stretch>
            <a:fillRect/>
          </a:stretch>
        </p:blipFill>
        <p:spPr>
          <a:xfrm>
            <a:off x="561931" y="3635499"/>
            <a:ext cx="171450" cy="161925"/>
          </a:xfrm>
          <a:prstGeom prst="rect">
            <a:avLst/>
          </a:prstGeom>
        </p:spPr>
      </p:pic>
      <p:pic>
        <p:nvPicPr>
          <p:cNvPr id="10" name="image18.png"/>
          <p:cNvPicPr/>
          <p:nvPr/>
        </p:nvPicPr>
        <p:blipFill>
          <a:blip r:embed="rId7" cstate="print"/>
          <a:stretch>
            <a:fillRect/>
          </a:stretch>
        </p:blipFill>
        <p:spPr>
          <a:xfrm>
            <a:off x="647965" y="4077072"/>
            <a:ext cx="180975" cy="161290"/>
          </a:xfrm>
          <a:prstGeom prst="rect">
            <a:avLst/>
          </a:prstGeom>
        </p:spPr>
      </p:pic>
      <p:pic>
        <p:nvPicPr>
          <p:cNvPr id="11" name="image17.png"/>
          <p:cNvPicPr/>
          <p:nvPr/>
        </p:nvPicPr>
        <p:blipFill>
          <a:blip r:embed="rId5" cstate="print"/>
          <a:stretch>
            <a:fillRect/>
          </a:stretch>
        </p:blipFill>
        <p:spPr>
          <a:xfrm>
            <a:off x="898264" y="4085962"/>
            <a:ext cx="190500" cy="152400"/>
          </a:xfrm>
          <a:prstGeom prst="rect">
            <a:avLst/>
          </a:prstGeom>
        </p:spPr>
      </p:pic>
    </p:spTree>
    <p:extLst>
      <p:ext uri="{BB962C8B-B14F-4D97-AF65-F5344CB8AC3E}">
        <p14:creationId xmlns:p14="http://schemas.microsoft.com/office/powerpoint/2010/main" val="3444947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idx="1"/>
          </p:nvPr>
        </p:nvGraphicFramePr>
        <p:xfrm>
          <a:off x="1887537" y="4035584"/>
          <a:ext cx="5368925" cy="302895"/>
        </p:xfrm>
        <a:graphic>
          <a:graphicData uri="http://schemas.openxmlformats.org/drawingml/2006/table">
            <a:tbl>
              <a:tblPr firstRow="1" firstCol="1" lastRow="1" lastCol="1" bandRow="1" bandCol="1">
                <a:tableStyleId>{5C22544A-7EE6-4342-B048-85BDC9FD1C3A}</a:tableStyleId>
              </a:tblPr>
              <a:tblGrid>
                <a:gridCol w="537210"/>
                <a:gridCol w="3462020"/>
                <a:gridCol w="439420"/>
                <a:gridCol w="930275"/>
              </a:tblGrid>
              <a:tr h="302895">
                <a:tc>
                  <a:txBody>
                    <a:bodyPr/>
                    <a:lstStyle/>
                    <a:p>
                      <a:pPr marL="31750">
                        <a:lnSpc>
                          <a:spcPts val="1510"/>
                        </a:lnSpc>
                        <a:spcBef>
                          <a:spcPts val="775"/>
                        </a:spcBef>
                        <a:spcAft>
                          <a:spcPts val="0"/>
                        </a:spcAft>
                      </a:pPr>
                      <a:r>
                        <a:rPr lang="uk-UA" sz="1400">
                          <a:effectLst/>
                        </a:rPr>
                        <a:t>При</a:t>
                      </a:r>
                      <a:endParaRPr lang="ru-RU" sz="1100">
                        <a:effectLst/>
                        <a:latin typeface="Times New Roman"/>
                        <a:ea typeface="Times New Roman"/>
                        <a:cs typeface="Times New Roman"/>
                      </a:endParaRPr>
                    </a:p>
                  </a:txBody>
                  <a:tcPr marL="0" marR="0" marT="0" marB="0"/>
                </a:tc>
                <a:tc>
                  <a:txBody>
                    <a:bodyPr/>
                    <a:lstStyle/>
                    <a:p>
                      <a:pPr>
                        <a:lnSpc>
                          <a:spcPts val="1510"/>
                        </a:lnSpc>
                        <a:spcBef>
                          <a:spcPts val="775"/>
                        </a:spcBef>
                        <a:spcAft>
                          <a:spcPts val="0"/>
                        </a:spcAft>
                        <a:tabLst>
                          <a:tab pos="775970" algn="l"/>
                          <a:tab pos="1635125" algn="l"/>
                          <a:tab pos="2755265" algn="l"/>
                        </a:tabLst>
                      </a:pPr>
                      <a:r>
                        <a:rPr lang="uk-UA" sz="1400">
                          <a:effectLst/>
                        </a:rPr>
                        <a:t>наданні	клієнтам	комерційної	знижки,</a:t>
                      </a:r>
                      <a:endParaRPr lang="ru-RU" sz="1100">
                        <a:effectLst/>
                        <a:latin typeface="Times New Roman"/>
                        <a:ea typeface="Times New Roman"/>
                        <a:cs typeface="Times New Roman"/>
                      </a:endParaRPr>
                    </a:p>
                  </a:txBody>
                  <a:tcPr marL="0" marR="0" marT="0" marB="0"/>
                </a:tc>
                <a:tc>
                  <a:txBody>
                    <a:bodyPr/>
                    <a:lstStyle/>
                    <a:p>
                      <a:pPr marL="95885">
                        <a:lnSpc>
                          <a:spcPts val="1510"/>
                        </a:lnSpc>
                        <a:spcBef>
                          <a:spcPts val="775"/>
                        </a:spcBef>
                        <a:spcAft>
                          <a:spcPts val="0"/>
                        </a:spcAft>
                      </a:pPr>
                      <a:r>
                        <a:rPr lang="uk-UA" sz="1400">
                          <a:effectLst/>
                        </a:rPr>
                        <a:t>яка</a:t>
                      </a:r>
                      <a:endParaRPr lang="ru-RU" sz="1100">
                        <a:effectLst/>
                        <a:latin typeface="Times New Roman"/>
                        <a:ea typeface="Times New Roman"/>
                        <a:cs typeface="Times New Roman"/>
                      </a:endParaRPr>
                    </a:p>
                  </a:txBody>
                  <a:tcPr marL="0" marR="0" marT="0" marB="0"/>
                </a:tc>
                <a:tc>
                  <a:txBody>
                    <a:bodyPr/>
                    <a:lstStyle/>
                    <a:p>
                      <a:pPr marR="30480" algn="r">
                        <a:lnSpc>
                          <a:spcPts val="1510"/>
                        </a:lnSpc>
                        <a:spcBef>
                          <a:spcPts val="775"/>
                        </a:spcBef>
                        <a:spcAft>
                          <a:spcPts val="0"/>
                        </a:spcAft>
                      </a:pPr>
                      <a:r>
                        <a:rPr lang="uk-UA" sz="1400" dirty="0">
                          <a:effectLst/>
                        </a:rPr>
                        <a:t>вказується</a:t>
                      </a:r>
                      <a:endParaRPr lang="ru-RU" sz="1100" dirty="0">
                        <a:effectLst/>
                        <a:latin typeface="Times New Roman"/>
                        <a:ea typeface="Times New Roman"/>
                        <a:cs typeface="Times New Roman"/>
                      </a:endParaRPr>
                    </a:p>
                  </a:txBody>
                  <a:tcPr marL="0" marR="0" marT="0" marB="0"/>
                </a:tc>
              </a:tr>
            </a:tbl>
          </a:graphicData>
        </a:graphic>
      </p:graphicFrame>
      <p:sp>
        <p:nvSpPr>
          <p:cNvPr id="5" name="Объект 1"/>
          <p:cNvSpPr txBox="1">
            <a:spLocks/>
          </p:cNvSpPr>
          <p:nvPr/>
        </p:nvSpPr>
        <p:spPr>
          <a:xfrm>
            <a:off x="179512" y="620688"/>
            <a:ext cx="8784976" cy="5544616"/>
          </a:xfrm>
          <a:prstGeom prst="rect">
            <a:avLst/>
          </a:prstGeom>
          <a:solidFill>
            <a:srgbClr val="B9EF95"/>
          </a:solidFill>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endParaRPr lang="ru-RU" sz="1400"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12" t="21211" r="53608" b="39205"/>
          <a:stretch/>
        </p:blipFill>
        <p:spPr bwMode="auto">
          <a:xfrm>
            <a:off x="1946501" y="260648"/>
            <a:ext cx="3575249" cy="22425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399" t="17411" r="51673" b="12594"/>
          <a:stretch/>
        </p:blipFill>
        <p:spPr bwMode="auto">
          <a:xfrm>
            <a:off x="1946501" y="2482558"/>
            <a:ext cx="3549384" cy="36827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2671" t="17659" r="52590" b="45146"/>
          <a:stretch/>
        </p:blipFill>
        <p:spPr bwMode="auto">
          <a:xfrm>
            <a:off x="5318721" y="4283034"/>
            <a:ext cx="3625551" cy="21825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8207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idx="1"/>
          </p:nvPr>
        </p:nvGraphicFramePr>
        <p:xfrm>
          <a:off x="1887537" y="4035584"/>
          <a:ext cx="5368925" cy="302895"/>
        </p:xfrm>
        <a:graphic>
          <a:graphicData uri="http://schemas.openxmlformats.org/drawingml/2006/table">
            <a:tbl>
              <a:tblPr firstRow="1" firstCol="1" lastRow="1" lastCol="1" bandRow="1" bandCol="1">
                <a:tableStyleId>{5C22544A-7EE6-4342-B048-85BDC9FD1C3A}</a:tableStyleId>
              </a:tblPr>
              <a:tblGrid>
                <a:gridCol w="537210"/>
                <a:gridCol w="3462020"/>
                <a:gridCol w="439420"/>
                <a:gridCol w="930275"/>
              </a:tblGrid>
              <a:tr h="302895">
                <a:tc>
                  <a:txBody>
                    <a:bodyPr/>
                    <a:lstStyle/>
                    <a:p>
                      <a:pPr marL="31750">
                        <a:lnSpc>
                          <a:spcPts val="1510"/>
                        </a:lnSpc>
                        <a:spcBef>
                          <a:spcPts val="775"/>
                        </a:spcBef>
                        <a:spcAft>
                          <a:spcPts val="0"/>
                        </a:spcAft>
                      </a:pPr>
                      <a:r>
                        <a:rPr lang="uk-UA" sz="1400">
                          <a:effectLst/>
                        </a:rPr>
                        <a:t>При</a:t>
                      </a:r>
                      <a:endParaRPr lang="ru-RU" sz="1100">
                        <a:effectLst/>
                        <a:latin typeface="Times New Roman"/>
                        <a:ea typeface="Times New Roman"/>
                        <a:cs typeface="Times New Roman"/>
                      </a:endParaRPr>
                    </a:p>
                  </a:txBody>
                  <a:tcPr marL="0" marR="0" marT="0" marB="0"/>
                </a:tc>
                <a:tc>
                  <a:txBody>
                    <a:bodyPr/>
                    <a:lstStyle/>
                    <a:p>
                      <a:pPr>
                        <a:lnSpc>
                          <a:spcPts val="1510"/>
                        </a:lnSpc>
                        <a:spcBef>
                          <a:spcPts val="775"/>
                        </a:spcBef>
                        <a:spcAft>
                          <a:spcPts val="0"/>
                        </a:spcAft>
                        <a:tabLst>
                          <a:tab pos="775970" algn="l"/>
                          <a:tab pos="1635125" algn="l"/>
                          <a:tab pos="2755265" algn="l"/>
                        </a:tabLst>
                      </a:pPr>
                      <a:r>
                        <a:rPr lang="uk-UA" sz="1400">
                          <a:effectLst/>
                        </a:rPr>
                        <a:t>наданні	клієнтам	комерційної	знижки,</a:t>
                      </a:r>
                      <a:endParaRPr lang="ru-RU" sz="1100">
                        <a:effectLst/>
                        <a:latin typeface="Times New Roman"/>
                        <a:ea typeface="Times New Roman"/>
                        <a:cs typeface="Times New Roman"/>
                      </a:endParaRPr>
                    </a:p>
                  </a:txBody>
                  <a:tcPr marL="0" marR="0" marT="0" marB="0"/>
                </a:tc>
                <a:tc>
                  <a:txBody>
                    <a:bodyPr/>
                    <a:lstStyle/>
                    <a:p>
                      <a:pPr marL="95885">
                        <a:lnSpc>
                          <a:spcPts val="1510"/>
                        </a:lnSpc>
                        <a:spcBef>
                          <a:spcPts val="775"/>
                        </a:spcBef>
                        <a:spcAft>
                          <a:spcPts val="0"/>
                        </a:spcAft>
                      </a:pPr>
                      <a:r>
                        <a:rPr lang="uk-UA" sz="1400">
                          <a:effectLst/>
                        </a:rPr>
                        <a:t>яка</a:t>
                      </a:r>
                      <a:endParaRPr lang="ru-RU" sz="1100">
                        <a:effectLst/>
                        <a:latin typeface="Times New Roman"/>
                        <a:ea typeface="Times New Roman"/>
                        <a:cs typeface="Times New Roman"/>
                      </a:endParaRPr>
                    </a:p>
                  </a:txBody>
                  <a:tcPr marL="0" marR="0" marT="0" marB="0"/>
                </a:tc>
                <a:tc>
                  <a:txBody>
                    <a:bodyPr/>
                    <a:lstStyle/>
                    <a:p>
                      <a:pPr marR="30480" algn="r">
                        <a:lnSpc>
                          <a:spcPts val="1510"/>
                        </a:lnSpc>
                        <a:spcBef>
                          <a:spcPts val="775"/>
                        </a:spcBef>
                        <a:spcAft>
                          <a:spcPts val="0"/>
                        </a:spcAft>
                      </a:pPr>
                      <a:r>
                        <a:rPr lang="uk-UA" sz="1400" dirty="0">
                          <a:effectLst/>
                        </a:rPr>
                        <a:t>вказується</a:t>
                      </a:r>
                      <a:endParaRPr lang="ru-RU" sz="1100" dirty="0">
                        <a:effectLst/>
                        <a:latin typeface="Times New Roman"/>
                        <a:ea typeface="Times New Roman"/>
                        <a:cs typeface="Times New Roman"/>
                      </a:endParaRPr>
                    </a:p>
                  </a:txBody>
                  <a:tcPr marL="0" marR="0" marT="0" marB="0"/>
                </a:tc>
              </a:tr>
            </a:tbl>
          </a:graphicData>
        </a:graphic>
      </p:graphicFrame>
      <p:sp>
        <p:nvSpPr>
          <p:cNvPr id="5" name="Объект 1"/>
          <p:cNvSpPr txBox="1">
            <a:spLocks/>
          </p:cNvSpPr>
          <p:nvPr/>
        </p:nvSpPr>
        <p:spPr>
          <a:xfrm>
            <a:off x="179512" y="620688"/>
            <a:ext cx="8784976" cy="5544616"/>
          </a:xfrm>
          <a:prstGeom prst="rect">
            <a:avLst/>
          </a:prstGeom>
          <a:solidFill>
            <a:srgbClr val="B9EF95"/>
          </a:solidFill>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just">
              <a:buNone/>
            </a:pPr>
            <a:r>
              <a:rPr lang="uk-UA" sz="1400" dirty="0" smtClean="0"/>
              <a:t>       Використовуючи </a:t>
            </a:r>
            <a:r>
              <a:rPr lang="uk-UA" sz="1400" dirty="0"/>
              <a:t>різні методи оцінки запасів, підприємства отримують різні значення витрат, а відповідно – різний фінансовий результат (у Звіті про прибутки та збитки). Так само вони будуть мати різні суми залишку запасів, що відображаються у Балансі (табл. 5.3).</a:t>
            </a:r>
            <a:endParaRPr lang="ru-RU" sz="1400"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366" t="31150" r="52144" b="29961"/>
          <a:stretch/>
        </p:blipFill>
        <p:spPr bwMode="auto">
          <a:xfrm>
            <a:off x="467544" y="1844824"/>
            <a:ext cx="5328592" cy="29502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9817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124744"/>
            <a:ext cx="8784976" cy="5544616"/>
          </a:xfrm>
          <a:solidFill>
            <a:srgbClr val="B9EF95"/>
          </a:solidFill>
        </p:spPr>
        <p:txBody>
          <a:bodyPr>
            <a:noAutofit/>
          </a:bodyPr>
          <a:lstStyle/>
          <a:p>
            <a:pPr marL="0" indent="0" algn="just">
              <a:buNone/>
            </a:pPr>
            <a:r>
              <a:rPr lang="uk-UA" sz="1400" dirty="0" smtClean="0"/>
              <a:t>        У </a:t>
            </a:r>
            <a:r>
              <a:rPr lang="uk-UA" sz="1400" dirty="0"/>
              <a:t>Балансі товарно-матеріальні запаси відповідно до загальноприйнятих принципів бухгалтерського обліку повинні відображатися за нижчою оцінкою: собівартістю або чистою вартістю реалізації. Якщо чиста реалізаційна вартість досягає значення, меншого вартості придбання запасів, різниця (збиток) може показуватися двома методами:</a:t>
            </a:r>
            <a:endParaRPr lang="ru-RU" sz="1400" dirty="0"/>
          </a:p>
          <a:p>
            <a:pPr lvl="1" algn="just"/>
            <a:r>
              <a:rPr lang="uk-UA" sz="1400" b="1" i="1" dirty="0"/>
              <a:t>прямим </a:t>
            </a:r>
            <a:r>
              <a:rPr lang="uk-UA" sz="1400" dirty="0"/>
              <a:t>– ринкова вартість запасів просто заміщує їх собівартість і різниця прямо списується на собівартість реалізованих товарів.</a:t>
            </a:r>
            <a:endParaRPr lang="ru-RU" sz="1400" dirty="0"/>
          </a:p>
          <a:p>
            <a:pPr lvl="1" algn="just"/>
            <a:r>
              <a:rPr lang="uk-UA" sz="1400" b="1" i="1" dirty="0"/>
              <a:t>непрямим </a:t>
            </a:r>
            <a:r>
              <a:rPr lang="uk-UA" sz="1400" dirty="0"/>
              <a:t>– створюється контрактивний </a:t>
            </a:r>
            <a:r>
              <a:rPr lang="uk-UA" sz="1400" dirty="0" err="1"/>
              <a:t>коригуючий</a:t>
            </a:r>
            <a:r>
              <a:rPr lang="uk-UA" sz="1400" dirty="0"/>
              <a:t> </a:t>
            </a:r>
            <a:r>
              <a:rPr lang="uk-UA" sz="1400" dirty="0" smtClean="0"/>
              <a:t>рахунок</a:t>
            </a:r>
            <a:r>
              <a:rPr lang="ru-RU" sz="1400" dirty="0"/>
              <a:t> </a:t>
            </a:r>
            <a:r>
              <a:rPr lang="uk-UA" sz="1400" dirty="0" smtClean="0"/>
              <a:t>«Знижки </a:t>
            </a:r>
            <a:r>
              <a:rPr lang="uk-UA" sz="1400" dirty="0"/>
              <a:t>від зниження ринкової вартості запасів», а також </a:t>
            </a:r>
            <a:r>
              <a:rPr lang="uk-UA" sz="1400" dirty="0" smtClean="0"/>
              <a:t>рахунок «Збиток </a:t>
            </a:r>
            <a:r>
              <a:rPr lang="uk-UA" sz="1400" dirty="0"/>
              <a:t>від зниження ринкової вартості запасів».</a:t>
            </a:r>
            <a:endParaRPr lang="ru-RU" sz="1400" dirty="0"/>
          </a:p>
          <a:p>
            <a:pPr marL="0" indent="0" algn="just">
              <a:buNone/>
            </a:pPr>
            <a:r>
              <a:rPr lang="uk-UA" sz="1400" dirty="0" smtClean="0"/>
              <a:t>        Прямий </a:t>
            </a:r>
            <a:r>
              <a:rPr lang="uk-UA" sz="1400" dirty="0"/>
              <a:t>метод набув більшого поширення, а непрямий використовується при значній сумі збитку.</a:t>
            </a:r>
            <a:endParaRPr lang="ru-RU" sz="1400" dirty="0"/>
          </a:p>
          <a:p>
            <a:pPr marL="0" indent="0" algn="just">
              <a:buNone/>
            </a:pPr>
            <a:r>
              <a:rPr lang="uk-UA" sz="1400" dirty="0" smtClean="0"/>
              <a:t>        Існує </a:t>
            </a:r>
            <a:r>
              <a:rPr lang="uk-UA" sz="1400" dirty="0"/>
              <a:t>три основних методи застосування правила нижчої вартості:</a:t>
            </a:r>
            <a:endParaRPr lang="ru-RU" sz="1400" dirty="0"/>
          </a:p>
          <a:p>
            <a:pPr lvl="0" algn="just"/>
            <a:r>
              <a:rPr lang="uk-UA" sz="1400" dirty="0"/>
              <a:t>за видами запасів (постатейний метод) — собівартість і ринкова вартість порівнюються по кожному виду або одиниці запасів, знаходиться менша величина, і ці одиниці додаються;</a:t>
            </a:r>
            <a:endParaRPr lang="ru-RU" sz="1400" dirty="0"/>
          </a:p>
          <a:p>
            <a:pPr lvl="0" algn="just"/>
            <a:r>
              <a:rPr lang="uk-UA" sz="1400" dirty="0"/>
              <a:t>за основними товарними групами — найменша вартість визначається за товарними групами;</a:t>
            </a:r>
            <a:endParaRPr lang="ru-RU" sz="1400" dirty="0"/>
          </a:p>
          <a:p>
            <a:pPr lvl="0" algn="just"/>
            <a:r>
              <a:rPr lang="uk-UA" sz="1400" dirty="0"/>
              <a:t>за загальною величиною запасів — менша величина, яка використовується для оцінки запасів, визначається шляхом порівняння собівартості та ринкової вартості всіх запасів.</a:t>
            </a:r>
            <a:endParaRPr lang="ru-RU" sz="1400" dirty="0"/>
          </a:p>
          <a:p>
            <a:pPr marL="0" indent="0" algn="just">
              <a:buNone/>
            </a:pPr>
            <a:r>
              <a:rPr lang="uk-UA" sz="1400" dirty="0" smtClean="0"/>
              <a:t>        Згідно </a:t>
            </a:r>
            <a:r>
              <a:rPr lang="uk-UA" sz="1400" dirty="0"/>
              <a:t>з МСБО 2, у фінансовій звітності стосовно </a:t>
            </a:r>
            <a:r>
              <a:rPr lang="uk-UA" sz="1400" dirty="0" err="1"/>
              <a:t>товарно-</a:t>
            </a:r>
            <a:r>
              <a:rPr lang="uk-UA" sz="1400" dirty="0"/>
              <a:t> матеріальних запасів має розкриватись:</a:t>
            </a:r>
            <a:endParaRPr lang="ru-RU" sz="1400" dirty="0"/>
          </a:p>
          <a:p>
            <a:pPr lvl="0" algn="just"/>
            <a:r>
              <a:rPr lang="uk-UA" sz="1400" dirty="0"/>
              <a:t>облікова політика, прийнята підприємством для оцінки запасів;</a:t>
            </a:r>
            <a:endParaRPr lang="ru-RU" sz="1400" dirty="0"/>
          </a:p>
          <a:p>
            <a:pPr lvl="0" algn="just"/>
            <a:r>
              <a:rPr lang="uk-UA" sz="1400" dirty="0"/>
              <a:t>загальна балансова вартість товарно-матеріальних запасів;</a:t>
            </a:r>
            <a:endParaRPr lang="ru-RU" sz="1400" dirty="0"/>
          </a:p>
          <a:p>
            <a:pPr lvl="0" algn="just"/>
            <a:r>
              <a:rPr lang="uk-UA" sz="1400" dirty="0"/>
              <a:t>балансова вартість запасів, відображених за чистою реалізаційною вартістю;</a:t>
            </a:r>
            <a:endParaRPr lang="ru-RU" sz="1400" dirty="0"/>
          </a:p>
          <a:p>
            <a:pPr lvl="0" algn="just"/>
            <a:r>
              <a:rPr lang="uk-UA" sz="1400" dirty="0"/>
              <a:t>сума сторнування будь-якого часткового списання, що визнається як дохід;</a:t>
            </a:r>
            <a:endParaRPr lang="ru-RU" sz="1400" dirty="0"/>
          </a:p>
          <a:p>
            <a:pPr lvl="0" algn="just"/>
            <a:r>
              <a:rPr lang="uk-UA" sz="1400" dirty="0"/>
              <a:t>балансова вартість запасів, переданих як застава для забезпечення зобов’язань.</a:t>
            </a:r>
            <a:endParaRPr lang="ru-RU" sz="1400" dirty="0"/>
          </a:p>
          <a:p>
            <a:pPr marL="0" indent="0" algn="just">
              <a:buNone/>
            </a:pPr>
            <a:r>
              <a:rPr lang="uk-UA" sz="1400" dirty="0"/>
              <a:t> </a:t>
            </a:r>
            <a:endParaRPr lang="ru-RU" sz="1400" dirty="0"/>
          </a:p>
          <a:p>
            <a:pPr marL="0" indent="0" algn="just">
              <a:buNone/>
            </a:pPr>
            <a:endParaRPr lang="ru-RU" sz="1400" dirty="0"/>
          </a:p>
        </p:txBody>
      </p:sp>
      <p:sp>
        <p:nvSpPr>
          <p:cNvPr id="3" name="Заголовок 2"/>
          <p:cNvSpPr>
            <a:spLocks noGrp="1"/>
          </p:cNvSpPr>
          <p:nvPr>
            <p:ph type="title"/>
          </p:nvPr>
        </p:nvSpPr>
        <p:spPr>
          <a:xfrm>
            <a:off x="688490" y="-99392"/>
            <a:ext cx="7756263" cy="1054250"/>
          </a:xfrm>
        </p:spPr>
        <p:txBody>
          <a:bodyPr/>
          <a:lstStyle/>
          <a:p>
            <a:r>
              <a:rPr lang="ru-RU" sz="2800" b="1" dirty="0" smtClean="0"/>
              <a:t>5.4</a:t>
            </a:r>
            <a:r>
              <a:rPr lang="ru-RU" sz="2800" b="1" dirty="0"/>
              <a:t>.	</a:t>
            </a:r>
            <a:r>
              <a:rPr lang="ru-RU" sz="2800" b="1" dirty="0" err="1"/>
              <a:t>Відображення</a:t>
            </a:r>
            <a:r>
              <a:rPr lang="ru-RU" sz="2800" b="1" dirty="0"/>
              <a:t> товарно-</a:t>
            </a:r>
            <a:r>
              <a:rPr lang="ru-RU" sz="2800" b="1" dirty="0" err="1"/>
              <a:t>матеріальних</a:t>
            </a:r>
            <a:r>
              <a:rPr lang="ru-RU" sz="2800" b="1" dirty="0"/>
              <a:t> </a:t>
            </a:r>
            <a:r>
              <a:rPr lang="ru-RU" sz="2800" b="1" dirty="0" err="1"/>
              <a:t>запасів</a:t>
            </a:r>
            <a:r>
              <a:rPr lang="ru-RU" sz="2800" b="1" dirty="0"/>
              <a:t> у </a:t>
            </a:r>
            <a:r>
              <a:rPr lang="ru-RU" sz="2800" b="1" dirty="0" err="1"/>
              <a:t>фінансовій</a:t>
            </a:r>
            <a:r>
              <a:rPr lang="ru-RU" sz="2800" b="1" dirty="0"/>
              <a:t> </a:t>
            </a:r>
            <a:r>
              <a:rPr lang="ru-RU" sz="2800" b="1" dirty="0" err="1"/>
              <a:t>звітностірезультати</a:t>
            </a:r>
            <a:endParaRPr lang="ru-RU" sz="2800" b="1" dirty="0"/>
          </a:p>
        </p:txBody>
      </p:sp>
    </p:spTree>
    <p:extLst>
      <p:ext uri="{BB962C8B-B14F-4D97-AF65-F5344CB8AC3E}">
        <p14:creationId xmlns:p14="http://schemas.microsoft.com/office/powerpoint/2010/main" val="3476417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lvl="1" algn="just"/>
            <a:r>
              <a:rPr lang="ru-RU" sz="2400" b="1" i="1" dirty="0" smtClean="0"/>
              <a:t>5.1 </a:t>
            </a:r>
            <a:r>
              <a:rPr lang="ru-RU" sz="2400" b="1" i="1" dirty="0" err="1" smtClean="0"/>
              <a:t>Поняття</a:t>
            </a:r>
            <a:r>
              <a:rPr lang="ru-RU" sz="2400" b="1" i="1" dirty="0" smtClean="0"/>
              <a:t> </a:t>
            </a:r>
            <a:r>
              <a:rPr lang="ru-RU" sz="2400" b="1" i="1" dirty="0"/>
              <a:t>та склад товарно-</a:t>
            </a:r>
            <a:r>
              <a:rPr lang="ru-RU" sz="2400" b="1" i="1" dirty="0" err="1"/>
              <a:t>матеріальних</a:t>
            </a:r>
            <a:r>
              <a:rPr lang="ru-RU" sz="2400" b="1" i="1" dirty="0"/>
              <a:t> </a:t>
            </a:r>
            <a:r>
              <a:rPr lang="ru-RU" sz="2400" b="1" i="1" dirty="0" err="1"/>
              <a:t>запасів</a:t>
            </a:r>
            <a:r>
              <a:rPr lang="ru-RU" sz="2400" b="1" i="1" dirty="0"/>
              <a:t>.</a:t>
            </a:r>
          </a:p>
          <a:p>
            <a:pPr lvl="1" algn="just"/>
            <a:r>
              <a:rPr lang="ru-RU" sz="2400" b="1" i="1" dirty="0" smtClean="0"/>
              <a:t>5.2 </a:t>
            </a:r>
            <a:r>
              <a:rPr lang="ru-RU" sz="2400" b="1" i="1" dirty="0" err="1" smtClean="0"/>
              <a:t>Системи</a:t>
            </a:r>
            <a:r>
              <a:rPr lang="ru-RU" sz="2400" b="1" i="1" dirty="0" smtClean="0"/>
              <a:t> </a:t>
            </a:r>
            <a:r>
              <a:rPr lang="ru-RU" sz="2400" b="1" i="1" dirty="0" err="1"/>
              <a:t>обліку</a:t>
            </a:r>
            <a:r>
              <a:rPr lang="ru-RU" sz="2400" b="1" i="1" dirty="0"/>
              <a:t> товарно-</a:t>
            </a:r>
            <a:r>
              <a:rPr lang="ru-RU" sz="2400" b="1" i="1" dirty="0" err="1"/>
              <a:t>матеріальних</a:t>
            </a:r>
            <a:r>
              <a:rPr lang="ru-RU" sz="2400" b="1" i="1" dirty="0"/>
              <a:t> </a:t>
            </a:r>
            <a:r>
              <a:rPr lang="ru-RU" sz="2400" b="1" i="1" dirty="0" err="1"/>
              <a:t>запасів</a:t>
            </a:r>
            <a:r>
              <a:rPr lang="ru-RU" sz="2400" b="1" i="1" dirty="0"/>
              <a:t>.</a:t>
            </a:r>
          </a:p>
          <a:p>
            <a:pPr lvl="1" algn="just"/>
            <a:r>
              <a:rPr lang="ru-RU" sz="2400" b="1" i="1" dirty="0" smtClean="0"/>
              <a:t>5.3 </a:t>
            </a:r>
            <a:r>
              <a:rPr lang="ru-RU" sz="2400" b="1" i="1" dirty="0" err="1"/>
              <a:t>Методи</a:t>
            </a:r>
            <a:r>
              <a:rPr lang="ru-RU" sz="2400" b="1" i="1" dirty="0"/>
              <a:t> </a:t>
            </a:r>
            <a:r>
              <a:rPr lang="ru-RU" sz="2400" b="1" i="1" dirty="0" err="1"/>
              <a:t>оцінки</a:t>
            </a:r>
            <a:r>
              <a:rPr lang="ru-RU" sz="2400" b="1" i="1" dirty="0"/>
              <a:t> </a:t>
            </a:r>
            <a:r>
              <a:rPr lang="ru-RU" sz="2400" b="1" i="1" dirty="0" err="1"/>
              <a:t>запасів</a:t>
            </a:r>
            <a:r>
              <a:rPr lang="ru-RU" sz="2400" b="1" i="1" dirty="0"/>
              <a:t>, </a:t>
            </a:r>
            <a:r>
              <a:rPr lang="ru-RU" sz="2400" b="1" i="1" dirty="0" err="1"/>
              <a:t>їх</a:t>
            </a:r>
            <a:r>
              <a:rPr lang="ru-RU" sz="2400" b="1" i="1" dirty="0"/>
              <a:t> </a:t>
            </a:r>
            <a:r>
              <a:rPr lang="ru-RU" sz="2400" b="1" i="1" dirty="0" err="1"/>
              <a:t>порівняльна</a:t>
            </a:r>
            <a:r>
              <a:rPr lang="ru-RU" sz="2400" b="1" i="1" dirty="0"/>
              <a:t> характеристика і </a:t>
            </a:r>
            <a:r>
              <a:rPr lang="ru-RU" sz="2400" b="1" i="1" dirty="0" err="1"/>
              <a:t>вплив</a:t>
            </a:r>
            <a:r>
              <a:rPr lang="ru-RU" sz="2400" b="1" i="1" dirty="0"/>
              <a:t> на </a:t>
            </a:r>
            <a:r>
              <a:rPr lang="ru-RU" sz="2400" b="1" i="1" dirty="0" err="1"/>
              <a:t>фінансові</a:t>
            </a:r>
            <a:r>
              <a:rPr lang="ru-RU" sz="2400" b="1" i="1" dirty="0"/>
              <a:t> </a:t>
            </a:r>
            <a:r>
              <a:rPr lang="ru-RU" sz="2400" b="1" i="1" dirty="0" err="1"/>
              <a:t>результати</a:t>
            </a:r>
            <a:r>
              <a:rPr lang="ru-RU" sz="2400" b="1" i="1" dirty="0"/>
              <a:t>.</a:t>
            </a:r>
          </a:p>
          <a:p>
            <a:pPr lvl="1" algn="just"/>
            <a:r>
              <a:rPr lang="ru-RU" sz="2400" b="1" i="1" dirty="0" smtClean="0"/>
              <a:t>5.4  </a:t>
            </a:r>
            <a:r>
              <a:rPr lang="ru-RU" sz="2400" b="1" i="1" dirty="0" err="1" smtClean="0"/>
              <a:t>Відображення</a:t>
            </a:r>
            <a:r>
              <a:rPr lang="ru-RU" sz="2400" b="1" i="1" dirty="0" smtClean="0"/>
              <a:t> </a:t>
            </a:r>
            <a:r>
              <a:rPr lang="ru-RU" sz="2400" b="1" i="1" dirty="0"/>
              <a:t>товарно-</a:t>
            </a:r>
            <a:r>
              <a:rPr lang="ru-RU" sz="2400" b="1" i="1" dirty="0" err="1"/>
              <a:t>матеріальних</a:t>
            </a:r>
            <a:r>
              <a:rPr lang="ru-RU" sz="2400" b="1" i="1" dirty="0"/>
              <a:t> </a:t>
            </a:r>
            <a:r>
              <a:rPr lang="ru-RU" sz="2400" b="1" i="1" dirty="0" err="1"/>
              <a:t>запасів</a:t>
            </a:r>
            <a:r>
              <a:rPr lang="ru-RU" sz="2400" b="1" i="1" dirty="0"/>
              <a:t> у </a:t>
            </a:r>
            <a:r>
              <a:rPr lang="ru-RU" sz="2400" b="1" i="1" dirty="0" err="1"/>
              <a:t>фінансовій</a:t>
            </a:r>
            <a:r>
              <a:rPr lang="ru-RU" sz="2400" b="1" i="1" dirty="0"/>
              <a:t> </a:t>
            </a:r>
            <a:r>
              <a:rPr lang="ru-RU" sz="2400" b="1" i="1" dirty="0" err="1"/>
              <a:t>звітності</a:t>
            </a:r>
            <a:endParaRPr lang="ru-RU" sz="2400" b="1" i="1" dirty="0"/>
          </a:p>
        </p:txBody>
      </p:sp>
      <p:sp>
        <p:nvSpPr>
          <p:cNvPr id="3" name="Заголовок 2"/>
          <p:cNvSpPr>
            <a:spLocks noGrp="1"/>
          </p:cNvSpPr>
          <p:nvPr>
            <p:ph type="title"/>
          </p:nvPr>
        </p:nvSpPr>
        <p:spPr>
          <a:xfrm>
            <a:off x="688490" y="476672"/>
            <a:ext cx="7756263" cy="1054250"/>
          </a:xfrm>
        </p:spPr>
        <p:txBody>
          <a:bodyPr/>
          <a:lstStyle/>
          <a:p>
            <a:r>
              <a:rPr lang="ru-RU" dirty="0" smtClean="0"/>
              <a:t>План</a:t>
            </a:r>
            <a:endParaRPr lang="ru-RU" dirty="0"/>
          </a:p>
        </p:txBody>
      </p:sp>
    </p:spTree>
    <p:extLst>
      <p:ext uri="{BB962C8B-B14F-4D97-AF65-F5344CB8AC3E}">
        <p14:creationId xmlns:p14="http://schemas.microsoft.com/office/powerpoint/2010/main" val="1046192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124744"/>
            <a:ext cx="8784976" cy="5544616"/>
          </a:xfrm>
          <a:solidFill>
            <a:srgbClr val="B9EF95"/>
          </a:solidFill>
        </p:spPr>
        <p:txBody>
          <a:bodyPr>
            <a:noAutofit/>
          </a:bodyPr>
          <a:lstStyle/>
          <a:p>
            <a:pPr marL="0" indent="0" algn="just">
              <a:buNone/>
            </a:pPr>
            <a:r>
              <a:rPr lang="uk-UA" sz="1400" b="1" i="1" dirty="0"/>
              <a:t> </a:t>
            </a:r>
            <a:r>
              <a:rPr lang="uk-UA" sz="1400" b="1" i="1" dirty="0" smtClean="0"/>
              <a:t>     </a:t>
            </a:r>
            <a:r>
              <a:rPr lang="uk-UA" sz="1400" b="1" i="1" dirty="0" smtClean="0"/>
              <a:t> </a:t>
            </a:r>
            <a:r>
              <a:rPr lang="uk-UA" sz="1400" dirty="0"/>
              <a:t>Загальний підхід до обліку запасів та вимоги щодо розкриття інформації про них у фінансовій звітності наведено у МСБО 2 «Запаси». Відповідно до МСБО 2, </a:t>
            </a:r>
            <a:r>
              <a:rPr lang="uk-UA" sz="1400" b="1" dirty="0"/>
              <a:t>запаси - </a:t>
            </a:r>
            <a:r>
              <a:rPr lang="uk-UA" sz="1400" dirty="0"/>
              <a:t>це активи, які:</a:t>
            </a:r>
            <a:endParaRPr lang="ru-RU" sz="1400" dirty="0"/>
          </a:p>
          <a:p>
            <a:pPr algn="just"/>
            <a:r>
              <a:rPr lang="uk-UA" sz="1400" dirty="0"/>
              <a:t>а) утримуються для продажу в звичайному ході бізнесу;</a:t>
            </a:r>
            <a:endParaRPr lang="ru-RU" sz="1400" dirty="0"/>
          </a:p>
          <a:p>
            <a:pPr algn="just"/>
            <a:r>
              <a:rPr lang="uk-UA" sz="1400" dirty="0"/>
              <a:t>б) перебувають у процесі виробництва продукції (послуг) з метою продажу;</a:t>
            </a:r>
            <a:endParaRPr lang="ru-RU" sz="1400" dirty="0"/>
          </a:p>
          <a:p>
            <a:pPr algn="just"/>
            <a:r>
              <a:rPr lang="uk-UA" sz="1400" dirty="0"/>
              <a:t>в) існують у формі основних або допоміжних матеріалів, призначених для споживання у виробничому процесі або при наданні послуг.</a:t>
            </a:r>
            <a:endParaRPr lang="ru-RU" sz="1400" dirty="0"/>
          </a:p>
          <a:p>
            <a:pPr marL="0" indent="0" algn="just">
              <a:buNone/>
            </a:pPr>
            <a:r>
              <a:rPr lang="uk-UA" sz="1400" dirty="0" smtClean="0"/>
              <a:t>       Основний </a:t>
            </a:r>
            <a:r>
              <a:rPr lang="uk-UA" sz="1400" dirty="0"/>
              <a:t>критерій віднесення активів до запасів – це мета, з якою вони утримуються. Тому будь які основні засоби (земля, будівля, обладнання, устаткування), які утримуються для продажу, також вважаються запасами. У різних країнах до категорії запасів відносять різні елементи (табл. 5.1)</a:t>
            </a:r>
            <a:endParaRPr lang="ru-RU" sz="1400" dirty="0"/>
          </a:p>
          <a:p>
            <a:pPr marL="0" indent="0" algn="just">
              <a:buNone/>
            </a:pPr>
            <a:endParaRPr lang="ru-RU" sz="1400" dirty="0"/>
          </a:p>
          <a:p>
            <a:pPr marL="0" indent="0" algn="just">
              <a:buNone/>
            </a:pPr>
            <a:endParaRPr lang="ru-RU" sz="1400" dirty="0"/>
          </a:p>
        </p:txBody>
      </p:sp>
      <p:sp>
        <p:nvSpPr>
          <p:cNvPr id="3" name="Заголовок 2"/>
          <p:cNvSpPr>
            <a:spLocks noGrp="1"/>
          </p:cNvSpPr>
          <p:nvPr>
            <p:ph type="title"/>
          </p:nvPr>
        </p:nvSpPr>
        <p:spPr>
          <a:xfrm>
            <a:off x="688490" y="-1514"/>
            <a:ext cx="7756263" cy="1054250"/>
          </a:xfrm>
        </p:spPr>
        <p:txBody>
          <a:bodyPr/>
          <a:lstStyle/>
          <a:p>
            <a:r>
              <a:rPr lang="ru-RU" sz="2800" b="1" dirty="0"/>
              <a:t>5.1.	</a:t>
            </a:r>
            <a:r>
              <a:rPr lang="ru-RU" sz="2800" b="1" dirty="0" err="1"/>
              <a:t>Поняття</a:t>
            </a:r>
            <a:r>
              <a:rPr lang="ru-RU" sz="2800" b="1" dirty="0"/>
              <a:t> та склад товарно-</a:t>
            </a:r>
            <a:r>
              <a:rPr lang="ru-RU" sz="2800" b="1" dirty="0" err="1"/>
              <a:t>матеріальних</a:t>
            </a:r>
            <a:r>
              <a:rPr lang="ru-RU" sz="2800" b="1" dirty="0"/>
              <a:t> </a:t>
            </a:r>
            <a:r>
              <a:rPr lang="ru-RU" sz="2800" b="1" dirty="0" err="1"/>
              <a:t>запасів</a:t>
            </a:r>
            <a:endParaRPr lang="ru-RU" sz="2800" b="1"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708" t="29167" r="52480" b="40079"/>
          <a:stretch/>
        </p:blipFill>
        <p:spPr bwMode="auto">
          <a:xfrm>
            <a:off x="1220142" y="3356992"/>
            <a:ext cx="6592218" cy="30963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788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5" name="Объект 1"/>
          <p:cNvSpPr txBox="1">
            <a:spLocks/>
          </p:cNvSpPr>
          <p:nvPr/>
        </p:nvSpPr>
        <p:spPr>
          <a:xfrm>
            <a:off x="179512" y="404664"/>
            <a:ext cx="8784976" cy="6237312"/>
          </a:xfrm>
          <a:prstGeom prst="rect">
            <a:avLst/>
          </a:prstGeom>
          <a:solidFill>
            <a:srgbClr val="B9EF95"/>
          </a:solidFill>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just">
              <a:buNone/>
            </a:pPr>
            <a:r>
              <a:rPr lang="uk-UA" sz="1400" dirty="0" smtClean="0"/>
              <a:t>       Згідно </a:t>
            </a:r>
            <a:r>
              <a:rPr lang="uk-UA" sz="1400" dirty="0"/>
              <a:t>з МСБО 2, запаси мають вимірюватися та відображатися в обліку і звітності за найменшим із двох показників: собівартістю або чистою вартістю реалізації.</a:t>
            </a:r>
            <a:endParaRPr lang="ru-RU" sz="1400" dirty="0"/>
          </a:p>
          <a:p>
            <a:pPr marL="0" indent="0" algn="just">
              <a:buFont typeface="Wingdings" pitchFamily="2" charset="2"/>
              <a:buNone/>
            </a:pPr>
            <a:endParaRPr lang="ru-RU" sz="1400"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458" t="24603" r="55044" b="23295"/>
          <a:stretch/>
        </p:blipFill>
        <p:spPr bwMode="auto">
          <a:xfrm>
            <a:off x="1619672" y="1124744"/>
            <a:ext cx="5976664" cy="5387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401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idx="1"/>
          </p:nvPr>
        </p:nvGraphicFramePr>
        <p:xfrm>
          <a:off x="1887537" y="4035584"/>
          <a:ext cx="5368925" cy="302895"/>
        </p:xfrm>
        <a:graphic>
          <a:graphicData uri="http://schemas.openxmlformats.org/drawingml/2006/table">
            <a:tbl>
              <a:tblPr firstRow="1" firstCol="1" lastRow="1" lastCol="1" bandRow="1" bandCol="1">
                <a:tableStyleId>{5C22544A-7EE6-4342-B048-85BDC9FD1C3A}</a:tableStyleId>
              </a:tblPr>
              <a:tblGrid>
                <a:gridCol w="537210"/>
                <a:gridCol w="3462020"/>
                <a:gridCol w="439420"/>
                <a:gridCol w="930275"/>
              </a:tblGrid>
              <a:tr h="302895">
                <a:tc>
                  <a:txBody>
                    <a:bodyPr/>
                    <a:lstStyle/>
                    <a:p>
                      <a:pPr marL="31750">
                        <a:lnSpc>
                          <a:spcPts val="1510"/>
                        </a:lnSpc>
                        <a:spcBef>
                          <a:spcPts val="775"/>
                        </a:spcBef>
                        <a:spcAft>
                          <a:spcPts val="0"/>
                        </a:spcAft>
                      </a:pPr>
                      <a:r>
                        <a:rPr lang="uk-UA" sz="1400">
                          <a:effectLst/>
                        </a:rPr>
                        <a:t>При</a:t>
                      </a:r>
                      <a:endParaRPr lang="ru-RU" sz="1100">
                        <a:effectLst/>
                        <a:latin typeface="Times New Roman"/>
                        <a:ea typeface="Times New Roman"/>
                        <a:cs typeface="Times New Roman"/>
                      </a:endParaRPr>
                    </a:p>
                  </a:txBody>
                  <a:tcPr marL="0" marR="0" marT="0" marB="0"/>
                </a:tc>
                <a:tc>
                  <a:txBody>
                    <a:bodyPr/>
                    <a:lstStyle/>
                    <a:p>
                      <a:pPr>
                        <a:lnSpc>
                          <a:spcPts val="1510"/>
                        </a:lnSpc>
                        <a:spcBef>
                          <a:spcPts val="775"/>
                        </a:spcBef>
                        <a:spcAft>
                          <a:spcPts val="0"/>
                        </a:spcAft>
                        <a:tabLst>
                          <a:tab pos="775970" algn="l"/>
                          <a:tab pos="1635125" algn="l"/>
                          <a:tab pos="2755265" algn="l"/>
                        </a:tabLst>
                      </a:pPr>
                      <a:r>
                        <a:rPr lang="uk-UA" sz="1400">
                          <a:effectLst/>
                        </a:rPr>
                        <a:t>наданні	клієнтам	комерційної	знижки,</a:t>
                      </a:r>
                      <a:endParaRPr lang="ru-RU" sz="1100">
                        <a:effectLst/>
                        <a:latin typeface="Times New Roman"/>
                        <a:ea typeface="Times New Roman"/>
                        <a:cs typeface="Times New Roman"/>
                      </a:endParaRPr>
                    </a:p>
                  </a:txBody>
                  <a:tcPr marL="0" marR="0" marT="0" marB="0"/>
                </a:tc>
                <a:tc>
                  <a:txBody>
                    <a:bodyPr/>
                    <a:lstStyle/>
                    <a:p>
                      <a:pPr marL="95885">
                        <a:lnSpc>
                          <a:spcPts val="1510"/>
                        </a:lnSpc>
                        <a:spcBef>
                          <a:spcPts val="775"/>
                        </a:spcBef>
                        <a:spcAft>
                          <a:spcPts val="0"/>
                        </a:spcAft>
                      </a:pPr>
                      <a:r>
                        <a:rPr lang="uk-UA" sz="1400">
                          <a:effectLst/>
                        </a:rPr>
                        <a:t>яка</a:t>
                      </a:r>
                      <a:endParaRPr lang="ru-RU" sz="1100">
                        <a:effectLst/>
                        <a:latin typeface="Times New Roman"/>
                        <a:ea typeface="Times New Roman"/>
                        <a:cs typeface="Times New Roman"/>
                      </a:endParaRPr>
                    </a:p>
                  </a:txBody>
                  <a:tcPr marL="0" marR="0" marT="0" marB="0"/>
                </a:tc>
                <a:tc>
                  <a:txBody>
                    <a:bodyPr/>
                    <a:lstStyle/>
                    <a:p>
                      <a:pPr marR="30480" algn="r">
                        <a:lnSpc>
                          <a:spcPts val="1510"/>
                        </a:lnSpc>
                        <a:spcBef>
                          <a:spcPts val="775"/>
                        </a:spcBef>
                        <a:spcAft>
                          <a:spcPts val="0"/>
                        </a:spcAft>
                      </a:pPr>
                      <a:r>
                        <a:rPr lang="uk-UA" sz="1400" dirty="0">
                          <a:effectLst/>
                        </a:rPr>
                        <a:t>вказується</a:t>
                      </a:r>
                      <a:endParaRPr lang="ru-RU" sz="1100" dirty="0">
                        <a:effectLst/>
                        <a:latin typeface="Times New Roman"/>
                        <a:ea typeface="Times New Roman"/>
                        <a:cs typeface="Times New Roman"/>
                      </a:endParaRPr>
                    </a:p>
                  </a:txBody>
                  <a:tcPr marL="0" marR="0" marT="0" marB="0"/>
                </a:tc>
              </a:tr>
            </a:tbl>
          </a:graphicData>
        </a:graphic>
      </p:graphicFrame>
      <p:sp>
        <p:nvSpPr>
          <p:cNvPr id="5" name="Объект 1"/>
          <p:cNvSpPr txBox="1">
            <a:spLocks/>
          </p:cNvSpPr>
          <p:nvPr/>
        </p:nvSpPr>
        <p:spPr>
          <a:xfrm>
            <a:off x="179512" y="620688"/>
            <a:ext cx="8784976" cy="5544616"/>
          </a:xfrm>
          <a:prstGeom prst="rect">
            <a:avLst/>
          </a:prstGeom>
          <a:solidFill>
            <a:srgbClr val="B9EF95"/>
          </a:solidFill>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just">
              <a:buNone/>
            </a:pPr>
            <a:r>
              <a:rPr lang="uk-UA" sz="1400" dirty="0" smtClean="0"/>
              <a:t>       У </a:t>
            </a:r>
            <a:r>
              <a:rPr lang="uk-UA" sz="1400" dirty="0"/>
              <a:t>випадку, коли запаси виявилися пошкодженими, частково чи повністю застарілими або ціна їх реалізації знизилася – застосовується практика відображення запасів за чистою вартістю реалізації, оскільки балансова вартість активу не повинна перевищувати суму, яка очікується від їх продажу або використання. </a:t>
            </a:r>
            <a:endParaRPr lang="uk-UA" sz="1400" dirty="0" smtClean="0"/>
          </a:p>
          <a:p>
            <a:pPr marL="0" indent="0" algn="just">
              <a:buNone/>
            </a:pPr>
            <a:endParaRPr lang="uk-UA" sz="1400" b="1" i="1" dirty="0"/>
          </a:p>
          <a:p>
            <a:pPr marL="0" indent="0" algn="just">
              <a:buNone/>
            </a:pPr>
            <a:r>
              <a:rPr lang="uk-UA" sz="1400" b="1" i="1" dirty="0" smtClean="0"/>
              <a:t>      Чиста </a:t>
            </a:r>
            <a:r>
              <a:rPr lang="uk-UA" sz="1400" b="1" i="1" dirty="0"/>
              <a:t>вартість реалізації </a:t>
            </a:r>
            <a:r>
              <a:rPr lang="uk-UA" sz="1400" dirty="0"/>
              <a:t>– це розрахункова ціна продажу, зменшена на попередньо оцінені витрати, пов’язані із завершенням виробництва чи здійсненням продажу.</a:t>
            </a:r>
            <a:endParaRPr lang="ru-RU" sz="1400" dirty="0"/>
          </a:p>
          <a:p>
            <a:pPr marL="0" indent="0" algn="just">
              <a:buNone/>
            </a:pPr>
            <a:endParaRPr lang="uk-UA" sz="1400" dirty="0" smtClean="0"/>
          </a:p>
          <a:p>
            <a:pPr marL="0" indent="0" algn="just">
              <a:buNone/>
            </a:pPr>
            <a:r>
              <a:rPr lang="uk-UA" sz="1400" dirty="0"/>
              <a:t> </a:t>
            </a:r>
            <a:r>
              <a:rPr lang="uk-UA" sz="1400" dirty="0" smtClean="0"/>
              <a:t>     Відповідно </a:t>
            </a:r>
            <a:r>
              <a:rPr lang="uk-UA" sz="1400" dirty="0"/>
              <a:t>до принципу обачності (консерватизму), запаси оцінюються та відображаються в обліку за найменшою з можливих вартостей – собівартістю або чистою вартістю реалізації.</a:t>
            </a:r>
            <a:endParaRPr lang="ru-RU" sz="1400" dirty="0"/>
          </a:p>
          <a:p>
            <a:pPr marL="0" indent="0" algn="just">
              <a:buNone/>
            </a:pPr>
            <a:endParaRPr lang="uk-UA" sz="1400" dirty="0" smtClean="0"/>
          </a:p>
          <a:p>
            <a:pPr marL="0" indent="0" algn="just">
              <a:buNone/>
            </a:pPr>
            <a:r>
              <a:rPr lang="uk-UA" sz="1400" dirty="0"/>
              <a:t> </a:t>
            </a:r>
            <a:r>
              <a:rPr lang="uk-UA" sz="1400" dirty="0" smtClean="0"/>
              <a:t>      В </a:t>
            </a:r>
            <a:r>
              <a:rPr lang="uk-UA" sz="1400" dirty="0"/>
              <a:t>оцінці запасів застосовується ще поняття </a:t>
            </a:r>
            <a:r>
              <a:rPr lang="uk-UA" sz="1400" b="1" i="1" dirty="0"/>
              <a:t>справедливої вартості </a:t>
            </a:r>
            <a:r>
              <a:rPr lang="uk-UA" sz="1400" dirty="0"/>
              <a:t>– суми, за якою можна обміняти актив або погасити заборгованість в операції між обізнаними, зацікавленими та незалежними сторонами.</a:t>
            </a:r>
            <a:endParaRPr lang="ru-RU" sz="1400" dirty="0"/>
          </a:p>
        </p:txBody>
      </p:sp>
    </p:spTree>
    <p:extLst>
      <p:ext uri="{BB962C8B-B14F-4D97-AF65-F5344CB8AC3E}">
        <p14:creationId xmlns:p14="http://schemas.microsoft.com/office/powerpoint/2010/main" val="2216836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692696"/>
            <a:ext cx="8892480" cy="5976664"/>
          </a:xfrm>
          <a:solidFill>
            <a:srgbClr val="B9EF95"/>
          </a:solidFill>
        </p:spPr>
        <p:txBody>
          <a:bodyPr>
            <a:noAutofit/>
          </a:bodyPr>
          <a:lstStyle/>
          <a:p>
            <a:pPr marL="0" indent="0" algn="just">
              <a:buNone/>
            </a:pPr>
            <a:r>
              <a:rPr lang="uk-UA" sz="1400" dirty="0" smtClean="0"/>
              <a:t>       У </a:t>
            </a:r>
            <a:r>
              <a:rPr lang="uk-UA" sz="1400" dirty="0"/>
              <a:t>зарубіжних країнах існує дві системи обліку товарно-матеріальних запасів:</a:t>
            </a:r>
            <a:endParaRPr lang="ru-RU" sz="1400" dirty="0"/>
          </a:p>
          <a:p>
            <a:pPr lvl="1" algn="just"/>
            <a:r>
              <a:rPr lang="uk-UA" sz="1400" dirty="0"/>
              <a:t>постійного обліку;</a:t>
            </a:r>
            <a:endParaRPr lang="ru-RU" sz="1400" dirty="0"/>
          </a:p>
          <a:p>
            <a:pPr lvl="1" algn="just"/>
            <a:r>
              <a:rPr lang="uk-UA" sz="1400" dirty="0"/>
              <a:t>періодичного обліку.</a:t>
            </a:r>
            <a:endParaRPr lang="ru-RU" sz="1400" dirty="0"/>
          </a:p>
          <a:p>
            <a:pPr marL="0" indent="0" algn="just">
              <a:buNone/>
            </a:pPr>
            <a:r>
              <a:rPr lang="uk-UA" sz="1400" dirty="0" smtClean="0"/>
              <a:t>       При </a:t>
            </a:r>
            <a:r>
              <a:rPr lang="uk-UA" sz="1400" b="1" dirty="0"/>
              <a:t>системі постійного обліку </a:t>
            </a:r>
            <a:r>
              <a:rPr lang="uk-UA" sz="1400" dirty="0"/>
              <a:t>надходження та видаток запасів протягом звітного періоду відображають на відповідних рахунках запасів («Товари», «Сировина і матеріали», «Незавершене виробництво», «Готова продукція»). Дана система обліку забезпечую даним про стан кожного виду запасів на кожен день. Собівартість продажу визначають як добуток кількості реалізованих запасів та собівартості одиниці запасів:</a:t>
            </a:r>
            <a:endParaRPr lang="ru-RU" sz="1400" dirty="0"/>
          </a:p>
          <a:p>
            <a:pPr marL="0" indent="0" algn="just">
              <a:buNone/>
            </a:pPr>
            <a:r>
              <a:rPr lang="uk-UA" sz="1400" b="1" i="1" dirty="0" smtClean="0"/>
              <a:t>         СР </a:t>
            </a:r>
            <a:r>
              <a:rPr lang="uk-UA" sz="1400" b="1" i="1" dirty="0"/>
              <a:t>= С</a:t>
            </a:r>
            <a:r>
              <a:rPr lang="uk-UA" sz="1400" b="1" i="1" baseline="-25000" dirty="0"/>
              <a:t>і</a:t>
            </a:r>
            <a:r>
              <a:rPr lang="uk-UA" sz="1400" b="1" i="1" dirty="0"/>
              <a:t> × </a:t>
            </a:r>
            <a:r>
              <a:rPr lang="uk-UA" sz="1400" b="1" i="1" dirty="0" err="1"/>
              <a:t>К</a:t>
            </a:r>
            <a:r>
              <a:rPr lang="uk-UA" sz="1400" b="1" i="1" baseline="-25000" dirty="0" err="1"/>
              <a:t>і</a:t>
            </a:r>
            <a:r>
              <a:rPr lang="uk-UA" sz="1400" b="1" i="1" dirty="0" smtClean="0"/>
              <a:t>,</a:t>
            </a:r>
            <a:endParaRPr lang="ru-RU" sz="1400" b="1" dirty="0"/>
          </a:p>
          <a:p>
            <a:pPr marL="0" indent="0" algn="just">
              <a:buNone/>
            </a:pPr>
            <a:r>
              <a:rPr lang="uk-UA" sz="1400" dirty="0" smtClean="0"/>
              <a:t> де </a:t>
            </a:r>
            <a:r>
              <a:rPr lang="uk-UA" sz="1400" i="1" dirty="0"/>
              <a:t>СР – </a:t>
            </a:r>
            <a:r>
              <a:rPr lang="uk-UA" sz="1400" dirty="0"/>
              <a:t>собівартість реалізованих запасів;</a:t>
            </a:r>
            <a:endParaRPr lang="ru-RU" sz="1400" dirty="0"/>
          </a:p>
          <a:p>
            <a:pPr marL="0" indent="0" algn="just">
              <a:buNone/>
            </a:pPr>
            <a:r>
              <a:rPr lang="uk-UA" sz="1400" i="1" dirty="0" smtClean="0"/>
              <a:t> С</a:t>
            </a:r>
            <a:r>
              <a:rPr lang="uk-UA" sz="1400" i="1" baseline="-25000" dirty="0" smtClean="0"/>
              <a:t>і</a:t>
            </a:r>
            <a:r>
              <a:rPr lang="uk-UA" sz="1400" i="1" dirty="0" smtClean="0"/>
              <a:t> </a:t>
            </a:r>
            <a:r>
              <a:rPr lang="uk-UA" sz="1400" i="1" dirty="0"/>
              <a:t>– </a:t>
            </a:r>
            <a:r>
              <a:rPr lang="uk-UA" sz="1400" dirty="0"/>
              <a:t>собівартість одиниці </a:t>
            </a:r>
            <a:r>
              <a:rPr lang="uk-UA" sz="1400" i="1" dirty="0"/>
              <a:t>і</a:t>
            </a:r>
            <a:r>
              <a:rPr lang="uk-UA" sz="1400" dirty="0"/>
              <a:t>-того виду запасів;</a:t>
            </a:r>
            <a:endParaRPr lang="ru-RU" sz="1400" dirty="0"/>
          </a:p>
          <a:p>
            <a:pPr marL="0" indent="0" algn="just">
              <a:buNone/>
            </a:pPr>
            <a:r>
              <a:rPr lang="uk-UA" sz="1400" i="1" dirty="0" smtClean="0"/>
              <a:t> </a:t>
            </a:r>
            <a:r>
              <a:rPr lang="uk-UA" sz="1400" i="1" dirty="0" err="1" smtClean="0"/>
              <a:t>К</a:t>
            </a:r>
            <a:r>
              <a:rPr lang="uk-UA" sz="1400" i="1" baseline="-25000" dirty="0" err="1" smtClean="0"/>
              <a:t>і</a:t>
            </a:r>
            <a:r>
              <a:rPr lang="uk-UA" sz="1400" i="1" dirty="0" smtClean="0"/>
              <a:t> </a:t>
            </a:r>
            <a:r>
              <a:rPr lang="uk-UA" sz="1400" dirty="0"/>
              <a:t>– кількість реалізованих запасів </a:t>
            </a:r>
            <a:r>
              <a:rPr lang="uk-UA" sz="1400" i="1" dirty="0"/>
              <a:t>і</a:t>
            </a:r>
            <a:r>
              <a:rPr lang="uk-UA" sz="1400" dirty="0"/>
              <a:t>-того виду.</a:t>
            </a:r>
            <a:endParaRPr lang="ru-RU" sz="1400" dirty="0"/>
          </a:p>
          <a:p>
            <a:pPr marL="0" indent="0" algn="just">
              <a:buNone/>
            </a:pPr>
            <a:r>
              <a:rPr lang="uk-UA" sz="1400" dirty="0" smtClean="0"/>
              <a:t>  Загальна </a:t>
            </a:r>
            <a:r>
              <a:rPr lang="uk-UA" sz="1400" dirty="0"/>
              <a:t>схема постійного обліку запасів </a:t>
            </a:r>
            <a:endParaRPr lang="uk-UA" sz="1400" dirty="0" smtClean="0"/>
          </a:p>
          <a:p>
            <a:pPr marL="0" indent="0" algn="just">
              <a:buNone/>
            </a:pPr>
            <a:r>
              <a:rPr lang="uk-UA" sz="1400" dirty="0" smtClean="0"/>
              <a:t>наведена </a:t>
            </a:r>
            <a:r>
              <a:rPr lang="uk-UA" sz="1400" dirty="0"/>
              <a:t>на рис. 5.2.</a:t>
            </a:r>
            <a:endParaRPr lang="ru-RU" sz="1400" dirty="0"/>
          </a:p>
          <a:p>
            <a:pPr marL="0" indent="0" algn="just">
              <a:buNone/>
            </a:pPr>
            <a:endParaRPr lang="ru-RU" sz="1400" dirty="0"/>
          </a:p>
          <a:p>
            <a:pPr marL="0" indent="0" algn="just">
              <a:buNone/>
            </a:pPr>
            <a:endParaRPr lang="ru-RU" sz="1400" dirty="0"/>
          </a:p>
        </p:txBody>
      </p:sp>
      <p:sp>
        <p:nvSpPr>
          <p:cNvPr id="3" name="Заголовок 2"/>
          <p:cNvSpPr>
            <a:spLocks noGrp="1"/>
          </p:cNvSpPr>
          <p:nvPr>
            <p:ph type="title"/>
          </p:nvPr>
        </p:nvSpPr>
        <p:spPr>
          <a:xfrm>
            <a:off x="395536" y="-171400"/>
            <a:ext cx="8049217" cy="1054250"/>
          </a:xfrm>
        </p:spPr>
        <p:txBody>
          <a:bodyPr/>
          <a:lstStyle/>
          <a:p>
            <a:r>
              <a:rPr lang="ru-RU" sz="2600" b="1" dirty="0"/>
              <a:t>5.2.	</a:t>
            </a:r>
            <a:r>
              <a:rPr lang="ru-RU" sz="2600" b="1" dirty="0" err="1"/>
              <a:t>Системи</a:t>
            </a:r>
            <a:r>
              <a:rPr lang="ru-RU" sz="2600" b="1" dirty="0"/>
              <a:t> </a:t>
            </a:r>
            <a:r>
              <a:rPr lang="ru-RU" sz="2600" b="1" dirty="0" err="1"/>
              <a:t>обліку</a:t>
            </a:r>
            <a:r>
              <a:rPr lang="ru-RU" sz="2600" b="1" dirty="0"/>
              <a:t> товарно-</a:t>
            </a:r>
            <a:r>
              <a:rPr lang="ru-RU" sz="2600" b="1" dirty="0" err="1"/>
              <a:t>матеріальних</a:t>
            </a:r>
            <a:r>
              <a:rPr lang="ru-RU" sz="2600" b="1" dirty="0"/>
              <a:t> </a:t>
            </a:r>
            <a:r>
              <a:rPr lang="ru-RU" sz="2600" b="1" dirty="0" err="1"/>
              <a:t>запасів</a:t>
            </a:r>
            <a:endParaRPr lang="ru-RU" sz="2600" b="1"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99" t="23611" r="50000" b="25189"/>
          <a:stretch/>
        </p:blipFill>
        <p:spPr bwMode="auto">
          <a:xfrm>
            <a:off x="3779912" y="2787519"/>
            <a:ext cx="5220072" cy="3594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4860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idx="1"/>
          </p:nvPr>
        </p:nvGraphicFramePr>
        <p:xfrm>
          <a:off x="1887537" y="4035584"/>
          <a:ext cx="5368925" cy="302895"/>
        </p:xfrm>
        <a:graphic>
          <a:graphicData uri="http://schemas.openxmlformats.org/drawingml/2006/table">
            <a:tbl>
              <a:tblPr firstRow="1" firstCol="1" lastRow="1" lastCol="1" bandRow="1" bandCol="1">
                <a:tableStyleId>{5C22544A-7EE6-4342-B048-85BDC9FD1C3A}</a:tableStyleId>
              </a:tblPr>
              <a:tblGrid>
                <a:gridCol w="537210"/>
                <a:gridCol w="3462020"/>
                <a:gridCol w="439420"/>
                <a:gridCol w="930275"/>
              </a:tblGrid>
              <a:tr h="302895">
                <a:tc>
                  <a:txBody>
                    <a:bodyPr/>
                    <a:lstStyle/>
                    <a:p>
                      <a:pPr marL="31750">
                        <a:lnSpc>
                          <a:spcPts val="1510"/>
                        </a:lnSpc>
                        <a:spcBef>
                          <a:spcPts val="775"/>
                        </a:spcBef>
                        <a:spcAft>
                          <a:spcPts val="0"/>
                        </a:spcAft>
                      </a:pPr>
                      <a:r>
                        <a:rPr lang="uk-UA" sz="1400">
                          <a:effectLst/>
                        </a:rPr>
                        <a:t>При</a:t>
                      </a:r>
                      <a:endParaRPr lang="ru-RU" sz="1100">
                        <a:effectLst/>
                        <a:latin typeface="Times New Roman"/>
                        <a:ea typeface="Times New Roman"/>
                        <a:cs typeface="Times New Roman"/>
                      </a:endParaRPr>
                    </a:p>
                  </a:txBody>
                  <a:tcPr marL="0" marR="0" marT="0" marB="0"/>
                </a:tc>
                <a:tc>
                  <a:txBody>
                    <a:bodyPr/>
                    <a:lstStyle/>
                    <a:p>
                      <a:pPr>
                        <a:lnSpc>
                          <a:spcPts val="1510"/>
                        </a:lnSpc>
                        <a:spcBef>
                          <a:spcPts val="775"/>
                        </a:spcBef>
                        <a:spcAft>
                          <a:spcPts val="0"/>
                        </a:spcAft>
                        <a:tabLst>
                          <a:tab pos="775970" algn="l"/>
                          <a:tab pos="1635125" algn="l"/>
                          <a:tab pos="2755265" algn="l"/>
                        </a:tabLst>
                      </a:pPr>
                      <a:r>
                        <a:rPr lang="uk-UA" sz="1400">
                          <a:effectLst/>
                        </a:rPr>
                        <a:t>наданні	клієнтам	комерційної	знижки,</a:t>
                      </a:r>
                      <a:endParaRPr lang="ru-RU" sz="1100">
                        <a:effectLst/>
                        <a:latin typeface="Times New Roman"/>
                        <a:ea typeface="Times New Roman"/>
                        <a:cs typeface="Times New Roman"/>
                      </a:endParaRPr>
                    </a:p>
                  </a:txBody>
                  <a:tcPr marL="0" marR="0" marT="0" marB="0"/>
                </a:tc>
                <a:tc>
                  <a:txBody>
                    <a:bodyPr/>
                    <a:lstStyle/>
                    <a:p>
                      <a:pPr marL="95885">
                        <a:lnSpc>
                          <a:spcPts val="1510"/>
                        </a:lnSpc>
                        <a:spcBef>
                          <a:spcPts val="775"/>
                        </a:spcBef>
                        <a:spcAft>
                          <a:spcPts val="0"/>
                        </a:spcAft>
                      </a:pPr>
                      <a:r>
                        <a:rPr lang="uk-UA" sz="1400">
                          <a:effectLst/>
                        </a:rPr>
                        <a:t>яка</a:t>
                      </a:r>
                      <a:endParaRPr lang="ru-RU" sz="1100">
                        <a:effectLst/>
                        <a:latin typeface="Times New Roman"/>
                        <a:ea typeface="Times New Roman"/>
                        <a:cs typeface="Times New Roman"/>
                      </a:endParaRPr>
                    </a:p>
                  </a:txBody>
                  <a:tcPr marL="0" marR="0" marT="0" marB="0"/>
                </a:tc>
                <a:tc>
                  <a:txBody>
                    <a:bodyPr/>
                    <a:lstStyle/>
                    <a:p>
                      <a:pPr marR="30480" algn="r">
                        <a:lnSpc>
                          <a:spcPts val="1510"/>
                        </a:lnSpc>
                        <a:spcBef>
                          <a:spcPts val="775"/>
                        </a:spcBef>
                        <a:spcAft>
                          <a:spcPts val="0"/>
                        </a:spcAft>
                      </a:pPr>
                      <a:r>
                        <a:rPr lang="uk-UA" sz="1400" dirty="0">
                          <a:effectLst/>
                        </a:rPr>
                        <a:t>вказується</a:t>
                      </a:r>
                      <a:endParaRPr lang="ru-RU" sz="1100" dirty="0">
                        <a:effectLst/>
                        <a:latin typeface="Times New Roman"/>
                        <a:ea typeface="Times New Roman"/>
                        <a:cs typeface="Times New Roman"/>
                      </a:endParaRPr>
                    </a:p>
                  </a:txBody>
                  <a:tcPr marL="0" marR="0" marT="0" marB="0"/>
                </a:tc>
              </a:tr>
            </a:tbl>
          </a:graphicData>
        </a:graphic>
      </p:graphicFrame>
      <p:sp>
        <p:nvSpPr>
          <p:cNvPr id="5" name="Объект 1"/>
          <p:cNvSpPr txBox="1">
            <a:spLocks/>
          </p:cNvSpPr>
          <p:nvPr/>
        </p:nvSpPr>
        <p:spPr>
          <a:xfrm>
            <a:off x="179512" y="620688"/>
            <a:ext cx="8784976" cy="5544616"/>
          </a:xfrm>
          <a:prstGeom prst="rect">
            <a:avLst/>
          </a:prstGeom>
          <a:solidFill>
            <a:srgbClr val="B9EF95"/>
          </a:solidFill>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just">
              <a:buNone/>
            </a:pPr>
            <a:r>
              <a:rPr lang="uk-UA" sz="1400" dirty="0" smtClean="0"/>
              <a:t>       При</a:t>
            </a:r>
            <a:r>
              <a:rPr lang="uk-UA" sz="1400" dirty="0"/>
              <a:t>	</a:t>
            </a:r>
            <a:r>
              <a:rPr lang="uk-UA" sz="1400" dirty="0" smtClean="0"/>
              <a:t>використанні системі</a:t>
            </a:r>
            <a:r>
              <a:rPr lang="uk-UA" sz="1400" dirty="0"/>
              <a:t>	постійного	</a:t>
            </a:r>
            <a:r>
              <a:rPr lang="uk-UA" sz="1400" dirty="0" smtClean="0"/>
              <a:t>обліку залишок</a:t>
            </a:r>
            <a:r>
              <a:rPr lang="uk-UA" sz="1400" dirty="0"/>
              <a:t> </a:t>
            </a:r>
            <a:r>
              <a:rPr lang="uk-UA" sz="1400" dirty="0" smtClean="0"/>
              <a:t>запасів </a:t>
            </a:r>
            <a:r>
              <a:rPr lang="uk-UA" sz="1400" dirty="0"/>
              <a:t>визначається за формулою:</a:t>
            </a:r>
            <a:endParaRPr lang="ru-RU" sz="1400" dirty="0"/>
          </a:p>
          <a:p>
            <a:pPr marL="0" indent="0" algn="just">
              <a:buNone/>
            </a:pPr>
            <a:r>
              <a:rPr lang="ru-RU" sz="1400" b="1" dirty="0"/>
              <a:t> </a:t>
            </a:r>
            <a:r>
              <a:rPr lang="uk-UA" sz="1400" b="1" i="1" dirty="0" err="1" smtClean="0"/>
              <a:t>З</a:t>
            </a:r>
            <a:r>
              <a:rPr lang="uk-UA" sz="1400" b="1" i="1" baseline="-25000" dirty="0" err="1" smtClean="0"/>
              <a:t>к</a:t>
            </a:r>
            <a:r>
              <a:rPr lang="uk-UA" sz="1400" b="1" i="1" dirty="0" smtClean="0"/>
              <a:t> </a:t>
            </a:r>
            <a:r>
              <a:rPr lang="uk-UA" sz="1400" b="1" i="1" dirty="0"/>
              <a:t>= </a:t>
            </a:r>
            <a:r>
              <a:rPr lang="uk-UA" sz="1400" b="1" i="1" dirty="0" err="1"/>
              <a:t>З</a:t>
            </a:r>
            <a:r>
              <a:rPr lang="uk-UA" sz="1400" b="1" i="1" baseline="-25000" dirty="0" err="1"/>
              <a:t>п</a:t>
            </a:r>
            <a:r>
              <a:rPr lang="uk-UA" sz="1400" b="1" i="1" dirty="0"/>
              <a:t> + Н – СР,</a:t>
            </a:r>
            <a:endParaRPr lang="ru-RU" sz="1400" b="1" dirty="0"/>
          </a:p>
          <a:p>
            <a:pPr marL="0" indent="0" algn="just">
              <a:buNone/>
            </a:pPr>
            <a:r>
              <a:rPr lang="uk-UA" sz="1400" i="1" dirty="0"/>
              <a:t> </a:t>
            </a:r>
            <a:r>
              <a:rPr lang="uk-UA" sz="1400" dirty="0" smtClean="0"/>
              <a:t>де </a:t>
            </a:r>
            <a:r>
              <a:rPr lang="uk-UA" sz="1400" i="1" dirty="0" err="1"/>
              <a:t>З</a:t>
            </a:r>
            <a:r>
              <a:rPr lang="uk-UA" sz="1400" i="1" baseline="-25000" dirty="0" err="1"/>
              <a:t>п</a:t>
            </a:r>
            <a:r>
              <a:rPr lang="uk-UA" sz="1400" i="1" dirty="0"/>
              <a:t>, </a:t>
            </a:r>
            <a:r>
              <a:rPr lang="uk-UA" sz="1400" i="1" dirty="0" err="1"/>
              <a:t>З</a:t>
            </a:r>
            <a:r>
              <a:rPr lang="uk-UA" sz="1400" i="1" baseline="-25000" dirty="0" err="1"/>
              <a:t>к</a:t>
            </a:r>
            <a:r>
              <a:rPr lang="uk-UA" sz="1400" i="1" dirty="0"/>
              <a:t> – </a:t>
            </a:r>
            <a:r>
              <a:rPr lang="uk-UA" sz="1400" dirty="0"/>
              <a:t>залишки запасів на початок і кінець звітного періоду;</a:t>
            </a:r>
            <a:endParaRPr lang="ru-RU" sz="1400" dirty="0"/>
          </a:p>
          <a:p>
            <a:pPr marL="0" indent="0" algn="just">
              <a:buNone/>
            </a:pPr>
            <a:r>
              <a:rPr lang="uk-UA" sz="1400" i="1" dirty="0" smtClean="0"/>
              <a:t>      Н </a:t>
            </a:r>
            <a:r>
              <a:rPr lang="uk-UA" sz="1400" dirty="0"/>
              <a:t>– надходження запасів упродовж звітного періоду.</a:t>
            </a:r>
            <a:endParaRPr lang="ru-RU" sz="1400" dirty="0"/>
          </a:p>
          <a:p>
            <a:pPr marL="0" indent="0" algn="just">
              <a:buNone/>
            </a:pPr>
            <a:endParaRPr lang="uk-UA" sz="1400" dirty="0" smtClean="0"/>
          </a:p>
          <a:p>
            <a:pPr marL="0" indent="0" algn="just">
              <a:buNone/>
            </a:pPr>
            <a:r>
              <a:rPr lang="uk-UA" sz="1400" dirty="0"/>
              <a:t> </a:t>
            </a:r>
            <a:r>
              <a:rPr lang="uk-UA" sz="1400" dirty="0" smtClean="0"/>
              <a:t>       Собівартість </a:t>
            </a:r>
            <a:r>
              <a:rPr lang="uk-UA" sz="1400" dirty="0"/>
              <a:t>реалізованих запасів визначається в момент продажу, а не по закінченню звітного періоду.</a:t>
            </a:r>
            <a:endParaRPr lang="ru-RU" sz="1400" dirty="0"/>
          </a:p>
          <a:p>
            <a:pPr marL="0" indent="0" algn="just">
              <a:buNone/>
            </a:pPr>
            <a:r>
              <a:rPr lang="uk-UA" sz="1400" i="1" dirty="0" smtClean="0"/>
              <a:t>          Переваги </a:t>
            </a:r>
            <a:r>
              <a:rPr lang="uk-UA" sz="1400" i="1" dirty="0"/>
              <a:t>системи постійного обліку:</a:t>
            </a:r>
            <a:endParaRPr lang="ru-RU" sz="1400" dirty="0"/>
          </a:p>
          <a:p>
            <a:pPr lvl="1" algn="just"/>
            <a:r>
              <a:rPr lang="uk-UA" sz="1400" dirty="0"/>
              <a:t>надання оперативної інформації про рух та наявність запасів;</a:t>
            </a:r>
            <a:endParaRPr lang="ru-RU" sz="1400" dirty="0"/>
          </a:p>
          <a:p>
            <a:pPr lvl="1" algn="just"/>
            <a:r>
              <a:rPr lang="uk-UA" sz="1400" dirty="0"/>
              <a:t>забезпечення	постійного	контролю	за	наявністю	запасів	та собівартістю реалізованих запасів.</a:t>
            </a:r>
            <a:endParaRPr lang="ru-RU" sz="1400" dirty="0"/>
          </a:p>
          <a:p>
            <a:pPr marL="0" indent="0" algn="just">
              <a:buNone/>
            </a:pPr>
            <a:r>
              <a:rPr lang="uk-UA" sz="1400" i="1" dirty="0" smtClean="0"/>
              <a:t>         Недоліки</a:t>
            </a:r>
            <a:r>
              <a:rPr lang="uk-UA" sz="1400" i="1" dirty="0"/>
              <a:t>:</a:t>
            </a:r>
            <a:endParaRPr lang="ru-RU" sz="1400" dirty="0"/>
          </a:p>
          <a:p>
            <a:pPr lvl="1" algn="just"/>
            <a:r>
              <a:rPr lang="uk-UA" sz="1400" dirty="0"/>
              <a:t>висока трудомісткість праці.</a:t>
            </a:r>
            <a:endParaRPr lang="ru-RU" sz="1400" dirty="0"/>
          </a:p>
          <a:p>
            <a:pPr algn="just"/>
            <a:endParaRPr lang="ru-RU" sz="1400" dirty="0"/>
          </a:p>
          <a:p>
            <a:pPr marL="0" indent="0" algn="just">
              <a:buNone/>
            </a:pPr>
            <a:r>
              <a:rPr lang="uk-UA" sz="1400" dirty="0" smtClean="0"/>
              <a:t>       При </a:t>
            </a:r>
            <a:r>
              <a:rPr lang="uk-UA" sz="1400" b="1" dirty="0"/>
              <a:t>системі періодичного обліку </a:t>
            </a:r>
            <a:r>
              <a:rPr lang="uk-UA" sz="1400" dirty="0"/>
              <a:t>надходження і видаток запасів протягом звітного періоду на рахунках запасів не відображають. Для обліку придбаних запасів використовується рахунок «Закупки» («Витрати на придбання запасів», «Придбання запасів»). Наприкінці звітного періоду сальдо рахунків запасів на початок періоду та сальдо рахунка «Закупки» списують на зведений рахунок фінансових результатів. Залишки запасів на кінець періоду визначаються за допомогою інвентаризації, вартість останніх списується на рахунки відповідних видів запасів з кредиту зведеного рахунка фінансових результатів.</a:t>
            </a:r>
            <a:endParaRPr lang="ru-RU" sz="1400" dirty="0"/>
          </a:p>
          <a:p>
            <a:pPr marL="0" indent="0" algn="just">
              <a:buNone/>
            </a:pPr>
            <a:r>
              <a:rPr lang="uk-UA" sz="1400" dirty="0" smtClean="0"/>
              <a:t>       В </a:t>
            </a:r>
            <a:r>
              <a:rPr lang="uk-UA" sz="1400" dirty="0"/>
              <a:t>системі періодичного обліку запасів собівартість продажу визначається:</a:t>
            </a:r>
            <a:endParaRPr lang="ru-RU" sz="1400" dirty="0"/>
          </a:p>
          <a:p>
            <a:pPr marL="0" indent="0" algn="just">
              <a:buNone/>
            </a:pPr>
            <a:r>
              <a:rPr lang="uk-UA" sz="1400" i="1" dirty="0" smtClean="0"/>
              <a:t>    </a:t>
            </a:r>
            <a:r>
              <a:rPr lang="uk-UA" sz="1400" b="1" i="1" dirty="0" smtClean="0"/>
              <a:t>СР </a:t>
            </a:r>
            <a:r>
              <a:rPr lang="uk-UA" sz="1400" b="1" i="1" dirty="0"/>
              <a:t>= </a:t>
            </a:r>
            <a:r>
              <a:rPr lang="uk-UA" sz="1400" b="1" i="1" dirty="0" err="1"/>
              <a:t>З</a:t>
            </a:r>
            <a:r>
              <a:rPr lang="uk-UA" sz="1400" b="1" i="1" baseline="-25000" dirty="0" err="1"/>
              <a:t>п</a:t>
            </a:r>
            <a:r>
              <a:rPr lang="uk-UA" sz="1400" b="1" i="1" dirty="0"/>
              <a:t> + Н – </a:t>
            </a:r>
            <a:r>
              <a:rPr lang="uk-UA" sz="1400" b="1" i="1" dirty="0" err="1"/>
              <a:t>З</a:t>
            </a:r>
            <a:r>
              <a:rPr lang="uk-UA" sz="1400" b="1" i="1" baseline="-25000" dirty="0" err="1"/>
              <a:t>к</a:t>
            </a:r>
            <a:endParaRPr lang="ru-RU" sz="1400" b="1" dirty="0"/>
          </a:p>
          <a:p>
            <a:pPr marL="0" indent="0" algn="just">
              <a:buNone/>
            </a:pPr>
            <a:r>
              <a:rPr lang="uk-UA" sz="1400" i="1" dirty="0"/>
              <a:t> </a:t>
            </a:r>
            <a:endParaRPr lang="ru-RU" sz="1400" dirty="0"/>
          </a:p>
          <a:p>
            <a:pPr algn="just"/>
            <a:endParaRPr lang="ru-RU" sz="1400" dirty="0"/>
          </a:p>
        </p:txBody>
      </p:sp>
    </p:spTree>
    <p:extLst>
      <p:ext uri="{BB962C8B-B14F-4D97-AF65-F5344CB8AC3E}">
        <p14:creationId xmlns:p14="http://schemas.microsoft.com/office/powerpoint/2010/main" val="4068616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idx="1"/>
          </p:nvPr>
        </p:nvGraphicFramePr>
        <p:xfrm>
          <a:off x="1887537" y="4035584"/>
          <a:ext cx="5368925" cy="302895"/>
        </p:xfrm>
        <a:graphic>
          <a:graphicData uri="http://schemas.openxmlformats.org/drawingml/2006/table">
            <a:tbl>
              <a:tblPr firstRow="1" firstCol="1" lastRow="1" lastCol="1" bandRow="1" bandCol="1">
                <a:tableStyleId>{5C22544A-7EE6-4342-B048-85BDC9FD1C3A}</a:tableStyleId>
              </a:tblPr>
              <a:tblGrid>
                <a:gridCol w="537210"/>
                <a:gridCol w="3462020"/>
                <a:gridCol w="439420"/>
                <a:gridCol w="930275"/>
              </a:tblGrid>
              <a:tr h="302895">
                <a:tc>
                  <a:txBody>
                    <a:bodyPr/>
                    <a:lstStyle/>
                    <a:p>
                      <a:pPr marL="31750">
                        <a:lnSpc>
                          <a:spcPts val="1510"/>
                        </a:lnSpc>
                        <a:spcBef>
                          <a:spcPts val="775"/>
                        </a:spcBef>
                        <a:spcAft>
                          <a:spcPts val="0"/>
                        </a:spcAft>
                      </a:pPr>
                      <a:r>
                        <a:rPr lang="uk-UA" sz="1400">
                          <a:effectLst/>
                        </a:rPr>
                        <a:t>При</a:t>
                      </a:r>
                      <a:endParaRPr lang="ru-RU" sz="1100">
                        <a:effectLst/>
                        <a:latin typeface="Times New Roman"/>
                        <a:ea typeface="Times New Roman"/>
                        <a:cs typeface="Times New Roman"/>
                      </a:endParaRPr>
                    </a:p>
                  </a:txBody>
                  <a:tcPr marL="0" marR="0" marT="0" marB="0"/>
                </a:tc>
                <a:tc>
                  <a:txBody>
                    <a:bodyPr/>
                    <a:lstStyle/>
                    <a:p>
                      <a:pPr>
                        <a:lnSpc>
                          <a:spcPts val="1510"/>
                        </a:lnSpc>
                        <a:spcBef>
                          <a:spcPts val="775"/>
                        </a:spcBef>
                        <a:spcAft>
                          <a:spcPts val="0"/>
                        </a:spcAft>
                        <a:tabLst>
                          <a:tab pos="775970" algn="l"/>
                          <a:tab pos="1635125" algn="l"/>
                          <a:tab pos="2755265" algn="l"/>
                        </a:tabLst>
                      </a:pPr>
                      <a:r>
                        <a:rPr lang="uk-UA" sz="1400">
                          <a:effectLst/>
                        </a:rPr>
                        <a:t>наданні	клієнтам	комерційної	знижки,</a:t>
                      </a:r>
                      <a:endParaRPr lang="ru-RU" sz="1100">
                        <a:effectLst/>
                        <a:latin typeface="Times New Roman"/>
                        <a:ea typeface="Times New Roman"/>
                        <a:cs typeface="Times New Roman"/>
                      </a:endParaRPr>
                    </a:p>
                  </a:txBody>
                  <a:tcPr marL="0" marR="0" marT="0" marB="0"/>
                </a:tc>
                <a:tc>
                  <a:txBody>
                    <a:bodyPr/>
                    <a:lstStyle/>
                    <a:p>
                      <a:pPr marL="95885">
                        <a:lnSpc>
                          <a:spcPts val="1510"/>
                        </a:lnSpc>
                        <a:spcBef>
                          <a:spcPts val="775"/>
                        </a:spcBef>
                        <a:spcAft>
                          <a:spcPts val="0"/>
                        </a:spcAft>
                      </a:pPr>
                      <a:r>
                        <a:rPr lang="uk-UA" sz="1400">
                          <a:effectLst/>
                        </a:rPr>
                        <a:t>яка</a:t>
                      </a:r>
                      <a:endParaRPr lang="ru-RU" sz="1100">
                        <a:effectLst/>
                        <a:latin typeface="Times New Roman"/>
                        <a:ea typeface="Times New Roman"/>
                        <a:cs typeface="Times New Roman"/>
                      </a:endParaRPr>
                    </a:p>
                  </a:txBody>
                  <a:tcPr marL="0" marR="0" marT="0" marB="0"/>
                </a:tc>
                <a:tc>
                  <a:txBody>
                    <a:bodyPr/>
                    <a:lstStyle/>
                    <a:p>
                      <a:pPr marR="30480" algn="r">
                        <a:lnSpc>
                          <a:spcPts val="1510"/>
                        </a:lnSpc>
                        <a:spcBef>
                          <a:spcPts val="775"/>
                        </a:spcBef>
                        <a:spcAft>
                          <a:spcPts val="0"/>
                        </a:spcAft>
                      </a:pPr>
                      <a:r>
                        <a:rPr lang="uk-UA" sz="1400" dirty="0">
                          <a:effectLst/>
                        </a:rPr>
                        <a:t>вказується</a:t>
                      </a:r>
                      <a:endParaRPr lang="ru-RU" sz="1100" dirty="0">
                        <a:effectLst/>
                        <a:latin typeface="Times New Roman"/>
                        <a:ea typeface="Times New Roman"/>
                        <a:cs typeface="Times New Roman"/>
                      </a:endParaRPr>
                    </a:p>
                  </a:txBody>
                  <a:tcPr marL="0" marR="0" marT="0" marB="0"/>
                </a:tc>
              </a:tr>
            </a:tbl>
          </a:graphicData>
        </a:graphic>
      </p:graphicFrame>
      <p:sp>
        <p:nvSpPr>
          <p:cNvPr id="5" name="Объект 1"/>
          <p:cNvSpPr txBox="1">
            <a:spLocks/>
          </p:cNvSpPr>
          <p:nvPr/>
        </p:nvSpPr>
        <p:spPr>
          <a:xfrm>
            <a:off x="179512" y="260647"/>
            <a:ext cx="8784976" cy="6323683"/>
          </a:xfrm>
          <a:prstGeom prst="rect">
            <a:avLst/>
          </a:prstGeom>
          <a:solidFill>
            <a:srgbClr val="B9EF95"/>
          </a:solidFill>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just">
              <a:buNone/>
            </a:pPr>
            <a:r>
              <a:rPr lang="uk-UA" sz="1400" dirty="0" smtClean="0"/>
              <a:t>        Загальна </a:t>
            </a:r>
            <a:r>
              <a:rPr lang="uk-UA" sz="1400" dirty="0"/>
              <a:t>схема періодичного обліку запасів наведена на рис. 5.3.</a:t>
            </a:r>
            <a:endParaRPr lang="ru-RU" sz="1400" dirty="0"/>
          </a:p>
          <a:p>
            <a:pPr marL="0" indent="0" algn="just">
              <a:buNone/>
            </a:pPr>
            <a:r>
              <a:rPr lang="uk-UA" sz="1400" dirty="0" smtClean="0"/>
              <a:t>         При </a:t>
            </a:r>
            <a:r>
              <a:rPr lang="uk-UA" sz="1400" dirty="0"/>
              <a:t>застосуванні даної системи обліку запасів не використовується спеціальний рахунок «Собівартість продажу» («Собівартість реалізованих товарів»). Зазначений показник визначається лише в кінці  звітного періоду.</a:t>
            </a:r>
            <a:endParaRPr lang="ru-RU" sz="1400" dirty="0"/>
          </a:p>
          <a:p>
            <a:pPr marL="0" indent="0" algn="just">
              <a:buNone/>
            </a:pPr>
            <a:r>
              <a:rPr lang="uk-UA" sz="1400" i="1" dirty="0" smtClean="0"/>
              <a:t>        Переваги </a:t>
            </a:r>
            <a:r>
              <a:rPr lang="uk-UA" sz="1400" i="1" dirty="0"/>
              <a:t>системи періодичного </a:t>
            </a:r>
            <a:r>
              <a:rPr lang="uk-UA" sz="1400" i="1" dirty="0" smtClean="0"/>
              <a:t>обліку:</a:t>
            </a:r>
            <a:r>
              <a:rPr lang="ru-RU" sz="1400" dirty="0" smtClean="0"/>
              <a:t> </a:t>
            </a:r>
            <a:r>
              <a:rPr lang="uk-UA" sz="1400" dirty="0" smtClean="0"/>
              <a:t>невелика </a:t>
            </a:r>
            <a:r>
              <a:rPr lang="uk-UA" sz="1400" dirty="0"/>
              <a:t>трудомісткість та </a:t>
            </a:r>
            <a:r>
              <a:rPr lang="uk-UA" sz="1400" dirty="0" smtClean="0"/>
              <a:t>зручність.</a:t>
            </a:r>
            <a:endParaRPr lang="ru-RU" sz="1400" dirty="0" smtClean="0"/>
          </a:p>
          <a:p>
            <a:pPr marL="0" indent="0" algn="just">
              <a:buNone/>
            </a:pPr>
            <a:r>
              <a:rPr lang="uk-UA" sz="1400" i="1" dirty="0" smtClean="0"/>
              <a:t>       Недоліки: </a:t>
            </a:r>
            <a:r>
              <a:rPr lang="uk-UA" sz="1400" dirty="0" smtClean="0"/>
              <a:t>відсутність оперативної інформації про наявність та рух запасів;</a:t>
            </a:r>
            <a:r>
              <a:rPr lang="ru-RU" sz="1400" dirty="0"/>
              <a:t> </a:t>
            </a:r>
            <a:r>
              <a:rPr lang="uk-UA" sz="1400" dirty="0" smtClean="0"/>
              <a:t>звужує </a:t>
            </a:r>
            <a:r>
              <a:rPr lang="uk-UA" sz="1400" dirty="0"/>
              <a:t>контрольні та управлінські функції </a:t>
            </a:r>
            <a:r>
              <a:rPr lang="uk-UA" sz="1400" dirty="0" smtClean="0"/>
              <a:t>обліку; необхідність </a:t>
            </a:r>
            <a:r>
              <a:rPr lang="uk-UA" sz="1400" dirty="0"/>
              <a:t>проведення інвентаризації кожного звітного періоду.</a:t>
            </a:r>
            <a:endParaRPr lang="ru-RU" sz="1400" dirty="0"/>
          </a:p>
          <a:p>
            <a:pPr marL="0" indent="0" algn="just">
              <a:buNone/>
            </a:pPr>
            <a:endParaRPr lang="ru-RU" sz="1400" dirty="0"/>
          </a:p>
          <a:p>
            <a:pPr algn="just"/>
            <a:endParaRPr lang="ru-RU" sz="14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690" t="22817" r="52590" b="25190"/>
          <a:stretch/>
        </p:blipFill>
        <p:spPr bwMode="auto">
          <a:xfrm>
            <a:off x="1475657" y="2064204"/>
            <a:ext cx="5832648" cy="45201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0474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idx="1"/>
          </p:nvPr>
        </p:nvGraphicFramePr>
        <p:xfrm>
          <a:off x="1887537" y="4035584"/>
          <a:ext cx="5368925" cy="302895"/>
        </p:xfrm>
        <a:graphic>
          <a:graphicData uri="http://schemas.openxmlformats.org/drawingml/2006/table">
            <a:tbl>
              <a:tblPr firstRow="1" firstCol="1" lastRow="1" lastCol="1" bandRow="1" bandCol="1">
                <a:tableStyleId>{5C22544A-7EE6-4342-B048-85BDC9FD1C3A}</a:tableStyleId>
              </a:tblPr>
              <a:tblGrid>
                <a:gridCol w="537210"/>
                <a:gridCol w="3462020"/>
                <a:gridCol w="439420"/>
                <a:gridCol w="930275"/>
              </a:tblGrid>
              <a:tr h="302895">
                <a:tc>
                  <a:txBody>
                    <a:bodyPr/>
                    <a:lstStyle/>
                    <a:p>
                      <a:pPr marL="31750">
                        <a:lnSpc>
                          <a:spcPts val="1510"/>
                        </a:lnSpc>
                        <a:spcBef>
                          <a:spcPts val="775"/>
                        </a:spcBef>
                        <a:spcAft>
                          <a:spcPts val="0"/>
                        </a:spcAft>
                      </a:pPr>
                      <a:r>
                        <a:rPr lang="uk-UA" sz="1400">
                          <a:effectLst/>
                        </a:rPr>
                        <a:t>При</a:t>
                      </a:r>
                      <a:endParaRPr lang="ru-RU" sz="1100">
                        <a:effectLst/>
                        <a:latin typeface="Times New Roman"/>
                        <a:ea typeface="Times New Roman"/>
                        <a:cs typeface="Times New Roman"/>
                      </a:endParaRPr>
                    </a:p>
                  </a:txBody>
                  <a:tcPr marL="0" marR="0" marT="0" marB="0"/>
                </a:tc>
                <a:tc>
                  <a:txBody>
                    <a:bodyPr/>
                    <a:lstStyle/>
                    <a:p>
                      <a:pPr>
                        <a:lnSpc>
                          <a:spcPts val="1510"/>
                        </a:lnSpc>
                        <a:spcBef>
                          <a:spcPts val="775"/>
                        </a:spcBef>
                        <a:spcAft>
                          <a:spcPts val="0"/>
                        </a:spcAft>
                        <a:tabLst>
                          <a:tab pos="775970" algn="l"/>
                          <a:tab pos="1635125" algn="l"/>
                          <a:tab pos="2755265" algn="l"/>
                        </a:tabLst>
                      </a:pPr>
                      <a:r>
                        <a:rPr lang="uk-UA" sz="1400">
                          <a:effectLst/>
                        </a:rPr>
                        <a:t>наданні	клієнтам	комерційної	знижки,</a:t>
                      </a:r>
                      <a:endParaRPr lang="ru-RU" sz="1100">
                        <a:effectLst/>
                        <a:latin typeface="Times New Roman"/>
                        <a:ea typeface="Times New Roman"/>
                        <a:cs typeface="Times New Roman"/>
                      </a:endParaRPr>
                    </a:p>
                  </a:txBody>
                  <a:tcPr marL="0" marR="0" marT="0" marB="0"/>
                </a:tc>
                <a:tc>
                  <a:txBody>
                    <a:bodyPr/>
                    <a:lstStyle/>
                    <a:p>
                      <a:pPr marL="95885">
                        <a:lnSpc>
                          <a:spcPts val="1510"/>
                        </a:lnSpc>
                        <a:spcBef>
                          <a:spcPts val="775"/>
                        </a:spcBef>
                        <a:spcAft>
                          <a:spcPts val="0"/>
                        </a:spcAft>
                      </a:pPr>
                      <a:r>
                        <a:rPr lang="uk-UA" sz="1400">
                          <a:effectLst/>
                        </a:rPr>
                        <a:t>яка</a:t>
                      </a:r>
                      <a:endParaRPr lang="ru-RU" sz="1100">
                        <a:effectLst/>
                        <a:latin typeface="Times New Roman"/>
                        <a:ea typeface="Times New Roman"/>
                        <a:cs typeface="Times New Roman"/>
                      </a:endParaRPr>
                    </a:p>
                  </a:txBody>
                  <a:tcPr marL="0" marR="0" marT="0" marB="0"/>
                </a:tc>
                <a:tc>
                  <a:txBody>
                    <a:bodyPr/>
                    <a:lstStyle/>
                    <a:p>
                      <a:pPr marR="30480" algn="r">
                        <a:lnSpc>
                          <a:spcPts val="1510"/>
                        </a:lnSpc>
                        <a:spcBef>
                          <a:spcPts val="775"/>
                        </a:spcBef>
                        <a:spcAft>
                          <a:spcPts val="0"/>
                        </a:spcAft>
                      </a:pPr>
                      <a:r>
                        <a:rPr lang="uk-UA" sz="1400" dirty="0">
                          <a:effectLst/>
                        </a:rPr>
                        <a:t>вказується</a:t>
                      </a:r>
                      <a:endParaRPr lang="ru-RU" sz="1100" dirty="0">
                        <a:effectLst/>
                        <a:latin typeface="Times New Roman"/>
                        <a:ea typeface="Times New Roman"/>
                        <a:cs typeface="Times New Roman"/>
                      </a:endParaRPr>
                    </a:p>
                  </a:txBody>
                  <a:tcPr marL="0" marR="0" marT="0" marB="0"/>
                </a:tc>
              </a:tr>
            </a:tbl>
          </a:graphicData>
        </a:graphic>
      </p:graphicFrame>
      <p:sp>
        <p:nvSpPr>
          <p:cNvPr id="5" name="Объект 1"/>
          <p:cNvSpPr txBox="1">
            <a:spLocks/>
          </p:cNvSpPr>
          <p:nvPr/>
        </p:nvSpPr>
        <p:spPr>
          <a:xfrm>
            <a:off x="179512" y="620688"/>
            <a:ext cx="8784976" cy="5544616"/>
          </a:xfrm>
          <a:prstGeom prst="rect">
            <a:avLst/>
          </a:prstGeom>
          <a:solidFill>
            <a:srgbClr val="B9EF95"/>
          </a:solidFill>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endParaRPr lang="ru-RU" sz="14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68" t="37302" r="53001" b="25195"/>
          <a:stretch/>
        </p:blipFill>
        <p:spPr bwMode="auto">
          <a:xfrm>
            <a:off x="773662" y="253549"/>
            <a:ext cx="3765199" cy="21673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175" t="16617" r="51523" b="19693"/>
          <a:stretch/>
        </p:blipFill>
        <p:spPr bwMode="auto">
          <a:xfrm>
            <a:off x="740522" y="2427987"/>
            <a:ext cx="3831478" cy="35819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9896" t="28820" r="54406" b="40228"/>
          <a:stretch/>
        </p:blipFill>
        <p:spPr bwMode="auto">
          <a:xfrm>
            <a:off x="4730926" y="4653136"/>
            <a:ext cx="3801514" cy="1853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74637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127</TotalTime>
  <Words>1235</Words>
  <Application>Microsoft Office PowerPoint</Application>
  <PresentationFormat>Экран (4:3)</PresentationFormat>
  <Paragraphs>150</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Твердый переплет</vt:lpstr>
      <vt:lpstr>ТЕМА 3.Облік оборотних активів  </vt:lpstr>
      <vt:lpstr>План</vt:lpstr>
      <vt:lpstr>5.1. Поняття та склад товарно-матеріальних запасів</vt:lpstr>
      <vt:lpstr>Презентация PowerPoint</vt:lpstr>
      <vt:lpstr>Презентация PowerPoint</vt:lpstr>
      <vt:lpstr>5.2. Системи обліку товарно-матеріальних запасів</vt:lpstr>
      <vt:lpstr>Презентация PowerPoint</vt:lpstr>
      <vt:lpstr>Презентация PowerPoint</vt:lpstr>
      <vt:lpstr>Презентация PowerPoint</vt:lpstr>
      <vt:lpstr>5.3. Методи оцінки запасів, їх порівняльна характеристика і вплив на фінансові результати</vt:lpstr>
      <vt:lpstr>Презентация PowerPoint</vt:lpstr>
      <vt:lpstr>Презентация PowerPoint</vt:lpstr>
      <vt:lpstr>Презентация PowerPoint</vt:lpstr>
      <vt:lpstr>Презентация PowerPoint</vt:lpstr>
      <vt:lpstr>5.4. Відображення товарно-матеріальних запасів у фінансовій звітностірезультати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3.Облік оборотних активів  </dc:title>
  <dc:creator>User</dc:creator>
  <cp:lastModifiedBy>User</cp:lastModifiedBy>
  <cp:revision>22</cp:revision>
  <dcterms:created xsi:type="dcterms:W3CDTF">2020-11-05T11:48:59Z</dcterms:created>
  <dcterms:modified xsi:type="dcterms:W3CDTF">2020-11-05T14:10:52Z</dcterms:modified>
</cp:coreProperties>
</file>