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06.11.2020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06.11.2020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06.11.2020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06.11.2020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06.11.2020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06.11.2020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06.11.2020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06.11.2020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4C71EC6-210F-42DE-9C53-41977AD35B3D}" type="datetimeFigureOut">
              <a:rPr lang="ru-RU" smtClean="0"/>
              <a:t>06.11.2020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06.11.2020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06.11.2020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4C71EC6-210F-42DE-9C53-41977AD35B3D}" type="datetimeFigureOut">
              <a:rPr lang="ru-RU" smtClean="0"/>
              <a:t>06.11.2020</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19B0651-EE4F-4900-A07F-96A6BFA9D0F0}"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9512" y="2132856"/>
            <a:ext cx="8712968" cy="2808312"/>
          </a:xfrm>
        </p:spPr>
        <p:txBody>
          <a:bodyPr>
            <a:normAutofit/>
          </a:bodyPr>
          <a:lstStyle/>
          <a:p>
            <a:r>
              <a:rPr lang="uk-U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ТЕМА 4</a:t>
            </a:r>
            <a:r>
              <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uk-U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ОБЛІК ДОВГОСТРОКОВИХ АКТИВІВ</a:t>
            </a:r>
            <a:r>
              <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6783515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260648"/>
            <a:ext cx="8424936" cy="6408712"/>
          </a:xfrm>
          <a:solidFill>
            <a:schemeClr val="accent5">
              <a:lumMod val="40000"/>
              <a:lumOff val="60000"/>
            </a:schemeClr>
          </a:solidFill>
          <a:ln>
            <a:solidFill>
              <a:schemeClr val="accent5">
                <a:lumMod val="75000"/>
              </a:schemeClr>
            </a:solidFill>
          </a:ln>
        </p:spPr>
        <p:txBody>
          <a:bodyPr>
            <a:noAutofit/>
          </a:bodyPr>
          <a:lstStyle/>
          <a:p>
            <a:pPr marL="301943" lvl="1" indent="0" algn="just">
              <a:buNone/>
            </a:pPr>
            <a:r>
              <a:rPr lang="uk-UA" sz="1400" dirty="0"/>
              <a:t>Собівартість об’єктів, збудованих власними силами, включає:</a:t>
            </a:r>
          </a:p>
          <a:p>
            <a:pPr marL="301943" lvl="1" indent="0" algn="just">
              <a:buNone/>
            </a:pPr>
            <a:r>
              <a:rPr lang="uk-UA" sz="1400" dirty="0" smtClean="0"/>
              <a:t>            -</a:t>
            </a:r>
            <a:r>
              <a:rPr lang="uk-UA" sz="1400" dirty="0"/>
              <a:t>	прямі матеріальні витрати;</a:t>
            </a:r>
          </a:p>
          <a:p>
            <a:pPr marL="301943" lvl="1" indent="0" algn="just">
              <a:buNone/>
            </a:pPr>
            <a:r>
              <a:rPr lang="uk-UA" sz="1400" dirty="0" smtClean="0"/>
              <a:t>            -  прямі </a:t>
            </a:r>
            <a:r>
              <a:rPr lang="uk-UA" sz="1400" dirty="0"/>
              <a:t>витрати на оплату праці;</a:t>
            </a:r>
          </a:p>
          <a:p>
            <a:pPr marL="301943" lvl="1" indent="0" algn="just">
              <a:buNone/>
            </a:pPr>
            <a:r>
              <a:rPr lang="uk-UA" sz="1400" dirty="0" smtClean="0"/>
              <a:t>            -</a:t>
            </a:r>
            <a:r>
              <a:rPr lang="uk-UA" sz="1400" dirty="0"/>
              <a:t>	вартість робіт, виконаних субпідрядниками;</a:t>
            </a:r>
          </a:p>
          <a:p>
            <a:pPr marL="301943" lvl="1" indent="0" algn="just">
              <a:buNone/>
            </a:pPr>
            <a:r>
              <a:rPr lang="uk-UA" sz="1400" dirty="0" smtClean="0"/>
              <a:t>            -</a:t>
            </a:r>
            <a:r>
              <a:rPr lang="uk-UA" sz="1400" dirty="0"/>
              <a:t>	накладні витрати, які безпосередньо пов’язані з будівництвом об’єкту;</a:t>
            </a:r>
          </a:p>
          <a:p>
            <a:pPr marL="301943" lvl="1" indent="0" algn="just">
              <a:buNone/>
            </a:pPr>
            <a:r>
              <a:rPr lang="uk-UA" sz="1400" dirty="0" smtClean="0"/>
              <a:t>            -</a:t>
            </a:r>
            <a:r>
              <a:rPr lang="uk-UA" sz="1400" dirty="0"/>
              <a:t>	вартість ліцензії (дозволу) на будівництво;</a:t>
            </a:r>
          </a:p>
          <a:p>
            <a:pPr marL="301943" lvl="1" indent="0" algn="just">
              <a:buNone/>
            </a:pPr>
            <a:r>
              <a:rPr lang="uk-UA" sz="1400" dirty="0" smtClean="0"/>
              <a:t>            -</a:t>
            </a:r>
            <a:r>
              <a:rPr lang="uk-UA" sz="1400" dirty="0"/>
              <a:t>	оплату послуг сторонніх фахівців (архітекторів, юристів тощо).</a:t>
            </a:r>
          </a:p>
          <a:p>
            <a:pPr marL="301943" lvl="1" indent="0" algn="just">
              <a:buNone/>
            </a:pPr>
            <a:r>
              <a:rPr lang="uk-UA" sz="1400" dirty="0"/>
              <a:t>Якщо сума витрат на будівництво об’єкту перевищує ринкову вартість аналогічного об’єкту, то збудований об’єкт оцінюється за ринковою вартістю, а сума перевищення фактичних витрат над оціненою вартістю відноситься на збитки.</a:t>
            </a:r>
          </a:p>
          <a:p>
            <a:pPr marL="301943" lvl="1" indent="0" algn="just">
              <a:buNone/>
            </a:pPr>
            <a:r>
              <a:rPr lang="uk-UA" sz="1400" b="1" dirty="0" smtClean="0"/>
              <a:t>     4. Безкоштовне </a:t>
            </a:r>
            <a:r>
              <a:rPr lang="uk-UA" sz="1400" b="1" dirty="0"/>
              <a:t>отримання основних засобів. </a:t>
            </a:r>
            <a:r>
              <a:rPr lang="uk-UA" sz="1400" dirty="0"/>
              <a:t>Активи, отримані в результаті дарування, оцінюються за справедливою вартістю, визначеною експертним шляхом або на підставі документів про передачу.</a:t>
            </a:r>
          </a:p>
          <a:p>
            <a:pPr marL="301943" lvl="1" indent="0" algn="just">
              <a:buNone/>
            </a:pPr>
            <a:r>
              <a:rPr lang="uk-UA" sz="1400" dirty="0" smtClean="0"/>
              <a:t>      В </a:t>
            </a:r>
            <a:r>
              <a:rPr lang="uk-UA" sz="1400" dirty="0"/>
              <a:t>процесі використання основних засобів підприємство несе витрати, пов’язані з:</a:t>
            </a:r>
          </a:p>
          <a:p>
            <a:pPr marL="301943" lvl="1" indent="0" algn="just">
              <a:buNone/>
            </a:pPr>
            <a:r>
              <a:rPr lang="uk-UA" sz="1400" dirty="0" smtClean="0"/>
              <a:t>            -</a:t>
            </a:r>
            <a:r>
              <a:rPr lang="uk-UA" sz="1400" dirty="0"/>
              <a:t>	ремонтом та технічним обслуговуванням;</a:t>
            </a:r>
          </a:p>
          <a:p>
            <a:pPr marL="301943" lvl="1" indent="0" algn="just">
              <a:buNone/>
            </a:pPr>
            <a:r>
              <a:rPr lang="uk-UA" sz="1400" dirty="0" smtClean="0"/>
              <a:t>            -</a:t>
            </a:r>
            <a:r>
              <a:rPr lang="uk-UA" sz="1400" dirty="0"/>
              <a:t>	добудовою або дообладнанням;</a:t>
            </a:r>
          </a:p>
          <a:p>
            <a:pPr marL="301943" lvl="1" indent="0" algn="just">
              <a:buNone/>
            </a:pPr>
            <a:r>
              <a:rPr lang="uk-UA" sz="1400" dirty="0" smtClean="0"/>
              <a:t>            -</a:t>
            </a:r>
            <a:r>
              <a:rPr lang="uk-UA" sz="1400" dirty="0"/>
              <a:t>	модернізацією та заміною значних частин (компонентів).</a:t>
            </a:r>
          </a:p>
          <a:p>
            <a:pPr marL="301943" lvl="1" indent="0" algn="just">
              <a:buNone/>
            </a:pPr>
            <a:r>
              <a:rPr lang="uk-UA" sz="1400" dirty="0"/>
              <a:t>Витрати на поточний ремонт і обслуговування основних засобів, списують на витрати звітного періоду:</a:t>
            </a:r>
          </a:p>
          <a:p>
            <a:pPr marL="301943" lvl="1" indent="0" algn="just">
              <a:buNone/>
            </a:pPr>
            <a:r>
              <a:rPr lang="uk-UA" sz="1400" dirty="0" smtClean="0"/>
              <a:t>           </a:t>
            </a:r>
            <a:r>
              <a:rPr lang="uk-UA" sz="1400" dirty="0" err="1" smtClean="0"/>
              <a:t>Дт</a:t>
            </a:r>
            <a:r>
              <a:rPr lang="uk-UA" sz="1400" dirty="0" smtClean="0"/>
              <a:t> </a:t>
            </a:r>
            <a:r>
              <a:rPr lang="uk-UA" sz="1400" dirty="0"/>
              <a:t>«Витрати на ремонт та обслуговування»</a:t>
            </a:r>
          </a:p>
          <a:p>
            <a:pPr marL="301943" lvl="1" indent="0" algn="just">
              <a:buNone/>
            </a:pPr>
            <a:r>
              <a:rPr lang="uk-UA" sz="1400" dirty="0" smtClean="0"/>
              <a:t>           </a:t>
            </a:r>
            <a:r>
              <a:rPr lang="uk-UA" sz="1400" dirty="0" err="1" smtClean="0"/>
              <a:t>Кт</a:t>
            </a:r>
            <a:r>
              <a:rPr lang="uk-UA" sz="1400" dirty="0" smtClean="0"/>
              <a:t> </a:t>
            </a:r>
            <a:r>
              <a:rPr lang="uk-UA" sz="1400" dirty="0"/>
              <a:t>«Матеріали», «Нарахована зарплата» та </a:t>
            </a:r>
            <a:r>
              <a:rPr lang="uk-UA" sz="1400" dirty="0" smtClean="0"/>
              <a:t>інші </a:t>
            </a:r>
            <a:endParaRPr lang="uk-UA" sz="1400" dirty="0"/>
          </a:p>
          <a:p>
            <a:pPr marL="301943" lvl="1" indent="0" algn="just">
              <a:buNone/>
            </a:pPr>
            <a:r>
              <a:rPr lang="uk-UA" sz="1400" dirty="0"/>
              <a:t>Витрати на дообладнання відображаються на збільшенні вартості об’єкта основних засобів:</a:t>
            </a:r>
          </a:p>
          <a:p>
            <a:pPr marL="301943" lvl="1" indent="0" algn="just">
              <a:buNone/>
            </a:pPr>
            <a:r>
              <a:rPr lang="uk-UA" sz="1400" dirty="0" smtClean="0"/>
              <a:t>           </a:t>
            </a:r>
            <a:r>
              <a:rPr lang="uk-UA" sz="1400" dirty="0" err="1" smtClean="0"/>
              <a:t>Дт</a:t>
            </a:r>
            <a:r>
              <a:rPr lang="uk-UA" sz="1400" dirty="0" smtClean="0"/>
              <a:t> </a:t>
            </a:r>
            <a:r>
              <a:rPr lang="uk-UA" sz="1400" dirty="0"/>
              <a:t>«Основні засоби»</a:t>
            </a:r>
          </a:p>
          <a:p>
            <a:pPr marL="301943" lvl="1" indent="0" algn="just">
              <a:buNone/>
            </a:pPr>
            <a:r>
              <a:rPr lang="uk-UA" sz="1400" dirty="0" smtClean="0"/>
              <a:t>           </a:t>
            </a:r>
            <a:r>
              <a:rPr lang="uk-UA" sz="1400" dirty="0" err="1" smtClean="0"/>
              <a:t>Кт</a:t>
            </a:r>
            <a:r>
              <a:rPr lang="uk-UA" sz="1400" dirty="0" smtClean="0"/>
              <a:t> </a:t>
            </a:r>
            <a:r>
              <a:rPr lang="uk-UA" sz="1400" dirty="0"/>
              <a:t>«Грошові кошти», «Матеріали», «Нарахована зарплата» та інші</a:t>
            </a:r>
          </a:p>
          <a:p>
            <a:pPr marL="301943" lvl="1" indent="0" algn="just">
              <a:buNone/>
            </a:pPr>
            <a:r>
              <a:rPr lang="uk-UA" sz="1400" dirty="0"/>
              <a:t>Модернізація або заміна значних частин об’єкту відображається в обліку як придбання нового об’єкту.</a:t>
            </a:r>
          </a:p>
          <a:p>
            <a:pPr marL="301943" lvl="1" indent="0" algn="just">
              <a:buNone/>
            </a:pPr>
            <a:endParaRPr lang="uk-UA" sz="1400" dirty="0"/>
          </a:p>
        </p:txBody>
      </p:sp>
    </p:spTree>
    <p:extLst>
      <p:ext uri="{BB962C8B-B14F-4D97-AF65-F5344CB8AC3E}">
        <p14:creationId xmlns:p14="http://schemas.microsoft.com/office/powerpoint/2010/main" val="17846307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692696"/>
            <a:ext cx="8424936" cy="5832648"/>
          </a:xfrm>
          <a:solidFill>
            <a:schemeClr val="accent5">
              <a:lumMod val="40000"/>
              <a:lumOff val="60000"/>
            </a:schemeClr>
          </a:solidFill>
          <a:ln>
            <a:solidFill>
              <a:schemeClr val="accent5">
                <a:lumMod val="75000"/>
              </a:schemeClr>
            </a:solidFill>
          </a:ln>
        </p:spPr>
        <p:txBody>
          <a:bodyPr>
            <a:noAutofit/>
          </a:bodyPr>
          <a:lstStyle/>
          <a:p>
            <a:pPr marL="301943" lvl="1" indent="0" algn="just">
              <a:buNone/>
            </a:pPr>
            <a:r>
              <a:rPr lang="uk-UA" sz="1400" b="1" dirty="0"/>
              <a:t>Приклад. </a:t>
            </a:r>
            <a:r>
              <a:rPr lang="uk-UA" sz="1400" dirty="0"/>
              <a:t>Підприємство здійснило заміну труб в системі водопостачання будівлі. Первісна вартість старих труб  $10000,  накопичена амортизація - $9500. Вартість нових труб складає $15000.</a:t>
            </a:r>
          </a:p>
          <a:p>
            <a:pPr marL="301943" lvl="1" indent="0" algn="just">
              <a:buNone/>
            </a:pPr>
            <a:r>
              <a:rPr lang="uk-UA" sz="1400" dirty="0" smtClean="0"/>
              <a:t>     В </a:t>
            </a:r>
            <a:r>
              <a:rPr lang="uk-UA" sz="1400" dirty="0"/>
              <a:t>бухгалтерському обліку будуть зроблені наступні записи:</a:t>
            </a:r>
          </a:p>
          <a:p>
            <a:pPr marL="301943" lvl="1" indent="0" algn="just">
              <a:buNone/>
            </a:pPr>
            <a:r>
              <a:rPr lang="uk-UA" sz="1400" b="1" dirty="0" smtClean="0"/>
              <a:t>     Списано </a:t>
            </a:r>
            <a:r>
              <a:rPr lang="uk-UA" sz="1400" b="1" dirty="0"/>
              <a:t>старі труби</a:t>
            </a:r>
          </a:p>
          <a:p>
            <a:pPr marL="301943" lvl="1" indent="0" algn="just">
              <a:buNone/>
            </a:pPr>
            <a:r>
              <a:rPr lang="uk-UA" sz="1400" dirty="0" smtClean="0"/>
              <a:t>      </a:t>
            </a:r>
            <a:r>
              <a:rPr lang="uk-UA" sz="1400" dirty="0" err="1" smtClean="0"/>
              <a:t>Дт</a:t>
            </a:r>
            <a:r>
              <a:rPr lang="uk-UA" sz="1400" dirty="0" smtClean="0"/>
              <a:t> </a:t>
            </a:r>
            <a:r>
              <a:rPr lang="uk-UA" sz="1400" dirty="0"/>
              <a:t>«Збиток від списання основних засобів»	</a:t>
            </a:r>
            <a:r>
              <a:rPr lang="uk-UA" sz="1400" dirty="0" smtClean="0"/>
              <a:t>     500,00 </a:t>
            </a:r>
          </a:p>
          <a:p>
            <a:pPr marL="301943" lvl="1" indent="0" algn="just">
              <a:buNone/>
            </a:pPr>
            <a:r>
              <a:rPr lang="uk-UA" sz="1400" dirty="0"/>
              <a:t> </a:t>
            </a:r>
            <a:r>
              <a:rPr lang="uk-UA" sz="1400" dirty="0" smtClean="0"/>
              <a:t>     </a:t>
            </a:r>
            <a:r>
              <a:rPr lang="uk-UA" sz="1400" dirty="0" err="1" smtClean="0"/>
              <a:t>Дт</a:t>
            </a:r>
            <a:r>
              <a:rPr lang="uk-UA" sz="1400" dirty="0" smtClean="0"/>
              <a:t> </a:t>
            </a:r>
            <a:r>
              <a:rPr lang="uk-UA" sz="1400" dirty="0"/>
              <a:t>«Накопичена амортизація основних засобів»   </a:t>
            </a:r>
            <a:r>
              <a:rPr lang="uk-UA" sz="1400" dirty="0" smtClean="0"/>
              <a:t>          9500,00 </a:t>
            </a:r>
          </a:p>
          <a:p>
            <a:pPr marL="301943" lvl="1" indent="0" algn="just">
              <a:buNone/>
            </a:pPr>
            <a:r>
              <a:rPr lang="uk-UA" sz="1400" dirty="0"/>
              <a:t> </a:t>
            </a:r>
            <a:r>
              <a:rPr lang="uk-UA" sz="1400" dirty="0" smtClean="0"/>
              <a:t>     </a:t>
            </a:r>
            <a:r>
              <a:rPr lang="uk-UA" sz="1400" dirty="0" err="1" smtClean="0"/>
              <a:t>Кт</a:t>
            </a:r>
            <a:r>
              <a:rPr lang="uk-UA" sz="1400" dirty="0" smtClean="0"/>
              <a:t> </a:t>
            </a:r>
            <a:r>
              <a:rPr lang="uk-UA" sz="1400" dirty="0"/>
              <a:t>«Основні засоби»	</a:t>
            </a:r>
            <a:r>
              <a:rPr lang="uk-UA" sz="1400" dirty="0" smtClean="0"/>
              <a:t>                                                   10000,00</a:t>
            </a:r>
          </a:p>
          <a:p>
            <a:pPr marL="301943" lvl="1" indent="0" algn="just">
              <a:buNone/>
            </a:pPr>
            <a:endParaRPr lang="uk-UA" sz="1400" dirty="0"/>
          </a:p>
          <a:p>
            <a:pPr marL="301943" lvl="1" indent="0" algn="just">
              <a:buNone/>
            </a:pPr>
            <a:r>
              <a:rPr lang="uk-UA" sz="1400" b="1" dirty="0" smtClean="0"/>
              <a:t>     Замінено </a:t>
            </a:r>
            <a:r>
              <a:rPr lang="uk-UA" sz="1400" b="1" dirty="0"/>
              <a:t>нові труби</a:t>
            </a:r>
          </a:p>
          <a:p>
            <a:pPr marL="301943" lvl="1" indent="0" algn="just">
              <a:buNone/>
            </a:pPr>
            <a:r>
              <a:rPr lang="uk-UA" sz="1400" dirty="0" smtClean="0"/>
              <a:t>       </a:t>
            </a:r>
            <a:r>
              <a:rPr lang="uk-UA" sz="1400" dirty="0" err="1" smtClean="0"/>
              <a:t>Дт</a:t>
            </a:r>
            <a:r>
              <a:rPr lang="uk-UA" sz="1400" dirty="0" smtClean="0"/>
              <a:t> </a:t>
            </a:r>
            <a:r>
              <a:rPr lang="uk-UA" sz="1400" dirty="0"/>
              <a:t>«Основні засоби»	</a:t>
            </a:r>
            <a:r>
              <a:rPr lang="uk-UA" sz="1400" dirty="0" smtClean="0"/>
              <a:t>                                                   15000,00</a:t>
            </a:r>
            <a:endParaRPr lang="uk-UA" sz="1400" dirty="0"/>
          </a:p>
          <a:p>
            <a:pPr marL="301943" lvl="1" indent="0" algn="just">
              <a:buNone/>
            </a:pPr>
            <a:r>
              <a:rPr lang="uk-UA" sz="1400" dirty="0" smtClean="0"/>
              <a:t>       </a:t>
            </a:r>
            <a:r>
              <a:rPr lang="uk-UA" sz="1400" dirty="0" err="1" smtClean="0"/>
              <a:t>Кт</a:t>
            </a:r>
            <a:r>
              <a:rPr lang="uk-UA" sz="1400" dirty="0" smtClean="0"/>
              <a:t> </a:t>
            </a:r>
            <a:r>
              <a:rPr lang="uk-UA" sz="1400" dirty="0"/>
              <a:t>«Грошові кошти» («Рахунки до отримання»)     15000,00</a:t>
            </a:r>
          </a:p>
          <a:p>
            <a:pPr marL="301943" lvl="1" indent="0" algn="just">
              <a:buNone/>
            </a:pPr>
            <a:endParaRPr lang="uk-UA" sz="1400" dirty="0"/>
          </a:p>
          <a:p>
            <a:pPr marL="301943" lvl="1" indent="0" algn="just">
              <a:buNone/>
            </a:pPr>
            <a:r>
              <a:rPr lang="uk-UA" sz="1400" dirty="0" smtClean="0"/>
              <a:t>     Вибуття об’єкту</a:t>
            </a:r>
            <a:r>
              <a:rPr lang="uk-UA" sz="1400" dirty="0"/>
              <a:t>	</a:t>
            </a:r>
            <a:r>
              <a:rPr lang="uk-UA" sz="1400" dirty="0" smtClean="0"/>
              <a:t>з категорії</a:t>
            </a:r>
            <a:r>
              <a:rPr lang="uk-UA" sz="1400" dirty="0"/>
              <a:t>	</a:t>
            </a:r>
            <a:r>
              <a:rPr lang="uk-UA" sz="1400" dirty="0" smtClean="0"/>
              <a:t>основних засобів відбувається в </a:t>
            </a:r>
            <a:r>
              <a:rPr lang="uk-UA" sz="1400" dirty="0"/>
              <a:t>результаті:</a:t>
            </a:r>
          </a:p>
          <a:p>
            <a:pPr marL="301943" lvl="1" indent="0" algn="just">
              <a:buNone/>
            </a:pPr>
            <a:r>
              <a:rPr lang="uk-UA" sz="1400" dirty="0"/>
              <a:t>	його реалізації (продажу);</a:t>
            </a:r>
          </a:p>
          <a:p>
            <a:pPr marL="301943" lvl="1" indent="0" algn="just">
              <a:buNone/>
            </a:pPr>
            <a:r>
              <a:rPr lang="uk-UA" sz="1400" dirty="0"/>
              <a:t>	</a:t>
            </a:r>
            <a:r>
              <a:rPr lang="uk-UA" sz="1400" dirty="0" smtClean="0"/>
              <a:t>коли не очікуються майбутні економічні вигоди від його </a:t>
            </a:r>
            <a:r>
              <a:rPr lang="uk-UA" sz="1400" dirty="0"/>
              <a:t>подальшого використання.</a:t>
            </a:r>
          </a:p>
          <a:p>
            <a:pPr marL="301943" lvl="1" indent="0" algn="just">
              <a:buNone/>
            </a:pPr>
            <a:r>
              <a:rPr lang="uk-UA" sz="1400" dirty="0" smtClean="0"/>
              <a:t>     Основні засоби</a:t>
            </a:r>
            <a:r>
              <a:rPr lang="uk-UA" sz="1400" dirty="0"/>
              <a:t>	списуються	</a:t>
            </a:r>
            <a:r>
              <a:rPr lang="uk-UA" sz="1400" dirty="0" smtClean="0"/>
              <a:t>за їх первісною вартістю, що </a:t>
            </a:r>
            <a:r>
              <a:rPr lang="uk-UA" sz="1400" dirty="0"/>
              <a:t>розкладається на суму накопичено амортизації та залишкову вартість.</a:t>
            </a:r>
          </a:p>
          <a:p>
            <a:pPr marL="301943" lvl="1" indent="0" algn="just">
              <a:buNone/>
            </a:pPr>
            <a:endParaRPr lang="uk-UA" sz="1400" dirty="0"/>
          </a:p>
        </p:txBody>
      </p:sp>
    </p:spTree>
    <p:extLst>
      <p:ext uri="{BB962C8B-B14F-4D97-AF65-F5344CB8AC3E}">
        <p14:creationId xmlns:p14="http://schemas.microsoft.com/office/powerpoint/2010/main" val="24974469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260648"/>
            <a:ext cx="8424936" cy="6408712"/>
          </a:xfrm>
          <a:solidFill>
            <a:schemeClr val="accent5">
              <a:lumMod val="40000"/>
              <a:lumOff val="60000"/>
            </a:schemeClr>
          </a:solidFill>
          <a:ln>
            <a:solidFill>
              <a:schemeClr val="accent5">
                <a:lumMod val="75000"/>
              </a:schemeClr>
            </a:solidFill>
          </a:ln>
        </p:spPr>
        <p:txBody>
          <a:bodyPr>
            <a:noAutofit/>
          </a:bodyPr>
          <a:lstStyle/>
          <a:p>
            <a:pPr marL="301943" lvl="1" indent="0" algn="just">
              <a:buNone/>
            </a:pPr>
            <a:r>
              <a:rPr lang="uk-UA" sz="1400" b="1" dirty="0"/>
              <a:t>Приклад. </a:t>
            </a:r>
            <a:r>
              <a:rPr lang="uk-UA" sz="1400" dirty="0"/>
              <a:t>Підприємство реалізувало верстат за $40000, первісна якого $70000, сума накопиченої амортизації - $25000.</a:t>
            </a:r>
          </a:p>
          <a:p>
            <a:pPr marL="301943" lvl="1" indent="0" algn="just">
              <a:buNone/>
            </a:pPr>
            <a:r>
              <a:rPr lang="uk-UA" sz="1400" dirty="0" smtClean="0"/>
              <a:t>      В бухгалтерському обліку</a:t>
            </a:r>
            <a:r>
              <a:rPr lang="uk-UA" sz="1400" dirty="0"/>
              <a:t>	</a:t>
            </a:r>
            <a:r>
              <a:rPr lang="uk-UA" sz="1400" dirty="0" smtClean="0"/>
              <a:t>дана операція буде відображена </a:t>
            </a:r>
            <a:r>
              <a:rPr lang="uk-UA" sz="1400" dirty="0"/>
              <a:t>наступним чином:</a:t>
            </a:r>
          </a:p>
          <a:p>
            <a:pPr marL="301943" lvl="1" indent="0" algn="just">
              <a:buNone/>
            </a:pPr>
            <a:r>
              <a:rPr lang="uk-UA" sz="1400" b="1" dirty="0" smtClean="0"/>
              <a:t>             Списано суму </a:t>
            </a:r>
            <a:r>
              <a:rPr lang="uk-UA" sz="1400" b="1" dirty="0"/>
              <a:t>накопиченої амортизації</a:t>
            </a:r>
          </a:p>
          <a:p>
            <a:pPr marL="301943" lvl="1" indent="0" algn="just">
              <a:buNone/>
            </a:pPr>
            <a:r>
              <a:rPr lang="uk-UA" sz="1400" dirty="0" smtClean="0"/>
              <a:t>             </a:t>
            </a:r>
            <a:r>
              <a:rPr lang="uk-UA" sz="1400" dirty="0" err="1" smtClean="0"/>
              <a:t>Дт</a:t>
            </a:r>
            <a:r>
              <a:rPr lang="uk-UA" sz="1400" dirty="0" smtClean="0"/>
              <a:t> </a:t>
            </a:r>
            <a:r>
              <a:rPr lang="uk-UA" sz="1400" dirty="0"/>
              <a:t>«Накопичена амортизація основних засобів»	</a:t>
            </a:r>
            <a:r>
              <a:rPr lang="uk-UA" sz="1400" dirty="0" smtClean="0"/>
              <a:t>         25000,00</a:t>
            </a:r>
            <a:endParaRPr lang="uk-UA" sz="1400" dirty="0"/>
          </a:p>
          <a:p>
            <a:pPr marL="301943" lvl="1" indent="0" algn="just">
              <a:buNone/>
            </a:pPr>
            <a:r>
              <a:rPr lang="uk-UA" sz="1400" dirty="0" smtClean="0"/>
              <a:t>             </a:t>
            </a:r>
            <a:r>
              <a:rPr lang="uk-UA" sz="1400" dirty="0" err="1" smtClean="0"/>
              <a:t>Кт</a:t>
            </a:r>
            <a:r>
              <a:rPr lang="uk-UA" sz="1400" dirty="0" smtClean="0"/>
              <a:t> </a:t>
            </a:r>
            <a:r>
              <a:rPr lang="uk-UA" sz="1400" dirty="0"/>
              <a:t>«Основні засоби»	</a:t>
            </a:r>
            <a:r>
              <a:rPr lang="uk-UA" sz="1400" dirty="0" smtClean="0"/>
              <a:t>                                                         25000,00</a:t>
            </a:r>
            <a:endParaRPr lang="uk-UA" sz="1400" dirty="0"/>
          </a:p>
          <a:p>
            <a:pPr marL="301943" lvl="1" indent="0" algn="just">
              <a:buNone/>
            </a:pPr>
            <a:r>
              <a:rPr lang="uk-UA" sz="1400" dirty="0" smtClean="0"/>
              <a:t>             </a:t>
            </a:r>
            <a:r>
              <a:rPr lang="uk-UA" sz="1400" b="1" dirty="0" smtClean="0"/>
              <a:t>Списано </a:t>
            </a:r>
            <a:r>
              <a:rPr lang="uk-UA" sz="1400" b="1" dirty="0"/>
              <a:t>залишок </a:t>
            </a:r>
            <a:r>
              <a:rPr lang="uk-UA" sz="1400" b="1" dirty="0" err="1"/>
              <a:t>недоамортизованої</a:t>
            </a:r>
            <a:r>
              <a:rPr lang="uk-UA" sz="1400" b="1" dirty="0"/>
              <a:t> частини</a:t>
            </a:r>
          </a:p>
          <a:p>
            <a:pPr marL="301943" lvl="1" indent="0" algn="just">
              <a:buNone/>
            </a:pPr>
            <a:r>
              <a:rPr lang="uk-UA" sz="1400" dirty="0" smtClean="0"/>
              <a:t>             </a:t>
            </a:r>
            <a:r>
              <a:rPr lang="uk-UA" sz="1400" dirty="0" err="1" smtClean="0"/>
              <a:t>Дт</a:t>
            </a:r>
            <a:r>
              <a:rPr lang="uk-UA" sz="1400" dirty="0" smtClean="0"/>
              <a:t> </a:t>
            </a:r>
            <a:r>
              <a:rPr lang="uk-UA" sz="1400" dirty="0"/>
              <a:t>«Грошові кошти» («Рахунки до отримання»)	</a:t>
            </a:r>
            <a:r>
              <a:rPr lang="uk-UA" sz="1400" dirty="0" smtClean="0"/>
              <a:t>         40000,00 </a:t>
            </a:r>
          </a:p>
          <a:p>
            <a:pPr marL="301943" lvl="1" indent="0" algn="just">
              <a:buNone/>
            </a:pPr>
            <a:r>
              <a:rPr lang="uk-UA" sz="1400" dirty="0" smtClean="0"/>
              <a:t>             </a:t>
            </a:r>
            <a:r>
              <a:rPr lang="uk-UA" sz="1400" dirty="0" err="1" smtClean="0"/>
              <a:t>Дт</a:t>
            </a:r>
            <a:r>
              <a:rPr lang="uk-UA" sz="1400" dirty="0" smtClean="0"/>
              <a:t> </a:t>
            </a:r>
            <a:r>
              <a:rPr lang="uk-UA" sz="1400" dirty="0"/>
              <a:t>«Збитки від вибуття основних засобів»	</a:t>
            </a:r>
            <a:r>
              <a:rPr lang="uk-UA" sz="1400" dirty="0" smtClean="0"/>
              <a:t>           5000,00</a:t>
            </a:r>
            <a:endParaRPr lang="uk-UA" sz="1400" dirty="0"/>
          </a:p>
          <a:p>
            <a:pPr marL="301943" lvl="1" indent="0" algn="just">
              <a:buNone/>
            </a:pPr>
            <a:r>
              <a:rPr lang="uk-UA" sz="1400" dirty="0" smtClean="0"/>
              <a:t>             </a:t>
            </a:r>
            <a:r>
              <a:rPr lang="uk-UA" sz="1400" dirty="0" err="1" smtClean="0"/>
              <a:t>Кт</a:t>
            </a:r>
            <a:r>
              <a:rPr lang="uk-UA" sz="1400" dirty="0" smtClean="0"/>
              <a:t> </a:t>
            </a:r>
            <a:r>
              <a:rPr lang="uk-UA" sz="1400" dirty="0"/>
              <a:t>«Основні засоби»	</a:t>
            </a:r>
            <a:r>
              <a:rPr lang="uk-UA" sz="1400" dirty="0" smtClean="0"/>
              <a:t>                                                         45000,00</a:t>
            </a:r>
            <a:endParaRPr lang="uk-UA" sz="1400" dirty="0"/>
          </a:p>
          <a:p>
            <a:pPr marL="301943" lvl="1" indent="0" algn="just">
              <a:buNone/>
            </a:pPr>
            <a:endParaRPr lang="uk-UA" sz="1400" dirty="0"/>
          </a:p>
          <a:p>
            <a:pPr marL="301943" lvl="1" indent="0" algn="just">
              <a:buNone/>
            </a:pPr>
            <a:r>
              <a:rPr lang="uk-UA" sz="1400" dirty="0" smtClean="0"/>
              <a:t>     У </a:t>
            </a:r>
            <a:r>
              <a:rPr lang="uk-UA" sz="1400" dirty="0"/>
              <a:t>випадку, якщо б верстат було реалізовано за $50000, були б зроблені наступні записи:</a:t>
            </a:r>
          </a:p>
          <a:p>
            <a:pPr marL="301943" lvl="1" indent="0" algn="just">
              <a:buNone/>
            </a:pPr>
            <a:r>
              <a:rPr lang="uk-UA" sz="1400" b="1" dirty="0" smtClean="0"/>
              <a:t>             Списано </a:t>
            </a:r>
            <a:r>
              <a:rPr lang="uk-UA" sz="1400" b="1" dirty="0"/>
              <a:t>суму накопиченої амортизації</a:t>
            </a:r>
          </a:p>
          <a:p>
            <a:pPr marL="301943" lvl="1" indent="0" algn="just">
              <a:buNone/>
            </a:pPr>
            <a:r>
              <a:rPr lang="uk-UA" sz="1400" dirty="0" smtClean="0"/>
              <a:t>             </a:t>
            </a:r>
            <a:r>
              <a:rPr lang="uk-UA" sz="1400" dirty="0" err="1" smtClean="0"/>
              <a:t>Дт</a:t>
            </a:r>
            <a:r>
              <a:rPr lang="uk-UA" sz="1400" dirty="0" smtClean="0"/>
              <a:t> </a:t>
            </a:r>
            <a:r>
              <a:rPr lang="uk-UA" sz="1400" dirty="0"/>
              <a:t>«Накопичена амортизація основних засобів»	</a:t>
            </a:r>
            <a:r>
              <a:rPr lang="uk-UA" sz="1400" dirty="0" smtClean="0"/>
              <a:t>          25000,00 </a:t>
            </a:r>
          </a:p>
          <a:p>
            <a:pPr marL="301943" lvl="1" indent="0" algn="just">
              <a:buNone/>
            </a:pPr>
            <a:r>
              <a:rPr lang="uk-UA" sz="1400" dirty="0"/>
              <a:t> </a:t>
            </a:r>
            <a:r>
              <a:rPr lang="uk-UA" sz="1400" dirty="0" smtClean="0"/>
              <a:t>            </a:t>
            </a:r>
            <a:r>
              <a:rPr lang="uk-UA" sz="1400" dirty="0" err="1" smtClean="0"/>
              <a:t>Кт</a:t>
            </a:r>
            <a:r>
              <a:rPr lang="uk-UA" sz="1400" dirty="0" smtClean="0"/>
              <a:t> </a:t>
            </a:r>
            <a:r>
              <a:rPr lang="uk-UA" sz="1400" dirty="0"/>
              <a:t>«Основні засоби»	</a:t>
            </a:r>
            <a:r>
              <a:rPr lang="uk-UA" sz="1400" dirty="0" smtClean="0"/>
              <a:t>                                                          25000,00</a:t>
            </a:r>
            <a:endParaRPr lang="uk-UA" sz="1400" dirty="0"/>
          </a:p>
          <a:p>
            <a:pPr marL="301943" lvl="1" indent="0" algn="just">
              <a:buNone/>
            </a:pPr>
            <a:r>
              <a:rPr lang="uk-UA" sz="1400" dirty="0"/>
              <a:t> </a:t>
            </a:r>
          </a:p>
          <a:p>
            <a:pPr marL="301943" lvl="1" indent="0" algn="just">
              <a:buNone/>
            </a:pPr>
            <a:r>
              <a:rPr lang="uk-UA" sz="1400" b="1" dirty="0" smtClean="0"/>
              <a:t>            Списано </a:t>
            </a:r>
            <a:r>
              <a:rPr lang="uk-UA" sz="1400" b="1" dirty="0"/>
              <a:t>залишок </a:t>
            </a:r>
            <a:r>
              <a:rPr lang="uk-UA" sz="1400" b="1" dirty="0" err="1"/>
              <a:t>недоамортизованої</a:t>
            </a:r>
            <a:r>
              <a:rPr lang="uk-UA" sz="1400" b="1" dirty="0"/>
              <a:t> частини</a:t>
            </a:r>
          </a:p>
          <a:p>
            <a:pPr marL="301943" lvl="1" indent="0" algn="just">
              <a:buNone/>
            </a:pPr>
            <a:r>
              <a:rPr lang="uk-UA" sz="1400" dirty="0" smtClean="0"/>
              <a:t>              </a:t>
            </a:r>
            <a:r>
              <a:rPr lang="uk-UA" sz="1400" dirty="0" err="1" smtClean="0"/>
              <a:t>Дт</a:t>
            </a:r>
            <a:r>
              <a:rPr lang="uk-UA" sz="1400" dirty="0" smtClean="0"/>
              <a:t> </a:t>
            </a:r>
            <a:r>
              <a:rPr lang="uk-UA" sz="1400" dirty="0"/>
              <a:t>«Грошові кошти» («Рахунки до отримання»)	</a:t>
            </a:r>
            <a:r>
              <a:rPr lang="uk-UA" sz="1400" dirty="0" smtClean="0"/>
              <a:t>          50000,00</a:t>
            </a:r>
            <a:endParaRPr lang="uk-UA" sz="1400" dirty="0"/>
          </a:p>
          <a:p>
            <a:pPr marL="301943" lvl="1" indent="0" algn="just">
              <a:buNone/>
            </a:pPr>
            <a:r>
              <a:rPr lang="uk-UA" sz="1400" dirty="0" smtClean="0"/>
              <a:t>              </a:t>
            </a:r>
            <a:r>
              <a:rPr lang="uk-UA" sz="1400" dirty="0" err="1" smtClean="0"/>
              <a:t>Кт</a:t>
            </a:r>
            <a:r>
              <a:rPr lang="uk-UA" sz="1400" dirty="0" smtClean="0"/>
              <a:t> </a:t>
            </a:r>
            <a:r>
              <a:rPr lang="uk-UA" sz="1400" dirty="0"/>
              <a:t>«Прибутки від реалізації основних засобів</a:t>
            </a:r>
            <a:r>
              <a:rPr lang="uk-UA" sz="1400" dirty="0" smtClean="0"/>
              <a:t>»               5000,00</a:t>
            </a:r>
            <a:endParaRPr lang="uk-UA" sz="1400" dirty="0"/>
          </a:p>
          <a:p>
            <a:pPr marL="301943" lvl="1" indent="0" algn="just">
              <a:buNone/>
            </a:pPr>
            <a:r>
              <a:rPr lang="uk-UA" sz="1400" dirty="0" smtClean="0"/>
              <a:t>              </a:t>
            </a:r>
            <a:r>
              <a:rPr lang="uk-UA" sz="1400" dirty="0" err="1" smtClean="0"/>
              <a:t>Кт</a:t>
            </a:r>
            <a:r>
              <a:rPr lang="uk-UA" sz="1400" dirty="0" smtClean="0"/>
              <a:t> </a:t>
            </a:r>
            <a:r>
              <a:rPr lang="uk-UA" sz="1400" dirty="0"/>
              <a:t>«Основні засоби»	</a:t>
            </a:r>
            <a:r>
              <a:rPr lang="uk-UA" sz="1400" dirty="0" smtClean="0"/>
              <a:t>                                                          45000,00</a:t>
            </a:r>
            <a:endParaRPr lang="uk-UA" sz="1400" dirty="0"/>
          </a:p>
          <a:p>
            <a:pPr marL="301943" lvl="1" indent="0" algn="just">
              <a:buNone/>
            </a:pPr>
            <a:endParaRPr lang="uk-UA" sz="1400" dirty="0"/>
          </a:p>
          <a:p>
            <a:pPr marL="301943" lvl="1" indent="0" algn="just">
              <a:buNone/>
            </a:pPr>
            <a:r>
              <a:rPr lang="uk-UA" sz="1400" dirty="0" smtClean="0"/>
              <a:t>        Фінансовий </a:t>
            </a:r>
            <a:r>
              <a:rPr lang="uk-UA" sz="1400" dirty="0"/>
              <a:t>результат від вибуття основних засобів відображають у Звіті про прибутки та збитки у складі інших доходів (витрат) звичайної діяльності. Якщо причиною вибуття стала надзвичайна подія (пожежа, аварія, повінь), суму збитку (прибутку) відображають як фінансовий результат від надзвичайних подій.</a:t>
            </a:r>
          </a:p>
          <a:p>
            <a:pPr marL="301943" lvl="1" indent="0" algn="just">
              <a:buNone/>
            </a:pPr>
            <a:endParaRPr lang="uk-UA" sz="1400" dirty="0"/>
          </a:p>
        </p:txBody>
      </p:sp>
    </p:spTree>
    <p:extLst>
      <p:ext uri="{BB962C8B-B14F-4D97-AF65-F5344CB8AC3E}">
        <p14:creationId xmlns:p14="http://schemas.microsoft.com/office/powerpoint/2010/main" val="21178116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2" y="980728"/>
            <a:ext cx="8568952" cy="5760640"/>
          </a:xfrm>
          <a:solidFill>
            <a:schemeClr val="accent5">
              <a:lumMod val="40000"/>
              <a:lumOff val="60000"/>
            </a:schemeClr>
          </a:solidFill>
          <a:ln>
            <a:solidFill>
              <a:schemeClr val="accent5">
                <a:lumMod val="75000"/>
              </a:schemeClr>
            </a:solidFill>
          </a:ln>
        </p:spPr>
        <p:txBody>
          <a:bodyPr>
            <a:noAutofit/>
          </a:bodyPr>
          <a:lstStyle/>
          <a:p>
            <a:pPr marL="301943" lvl="1" indent="0" algn="just">
              <a:buNone/>
            </a:pPr>
            <a:r>
              <a:rPr lang="ru-RU" sz="1400" dirty="0" smtClean="0"/>
              <a:t>     </a:t>
            </a:r>
            <a:r>
              <a:rPr lang="ru-RU" sz="1400" dirty="0" err="1" smtClean="0"/>
              <a:t>Відповідно</a:t>
            </a:r>
            <a:r>
              <a:rPr lang="ru-RU" sz="1400" dirty="0" smtClean="0"/>
              <a:t> </a:t>
            </a:r>
            <a:r>
              <a:rPr lang="ru-RU" sz="1400" dirty="0"/>
              <a:t>до МСБО 16, </a:t>
            </a:r>
            <a:r>
              <a:rPr lang="ru-RU" sz="1400" b="1" dirty="0" err="1"/>
              <a:t>амортизація</a:t>
            </a:r>
            <a:r>
              <a:rPr lang="ru-RU" sz="1400" dirty="0"/>
              <a:t> – </a:t>
            </a:r>
            <a:r>
              <a:rPr lang="ru-RU" sz="1400" dirty="0" err="1"/>
              <a:t>це</a:t>
            </a:r>
            <a:r>
              <a:rPr lang="ru-RU" sz="1400" dirty="0"/>
              <a:t> </a:t>
            </a:r>
            <a:r>
              <a:rPr lang="ru-RU" sz="1400" dirty="0" err="1"/>
              <a:t>систематичний</a:t>
            </a:r>
            <a:r>
              <a:rPr lang="ru-RU" sz="1400" dirty="0"/>
              <a:t> </a:t>
            </a:r>
            <a:r>
              <a:rPr lang="ru-RU" sz="1400" dirty="0" err="1"/>
              <a:t>розподіл</a:t>
            </a:r>
            <a:r>
              <a:rPr lang="ru-RU" sz="1400" dirty="0"/>
              <a:t> </a:t>
            </a:r>
            <a:r>
              <a:rPr lang="ru-RU" sz="1400" dirty="0" err="1"/>
              <a:t>суми</a:t>
            </a:r>
            <a:r>
              <a:rPr lang="ru-RU" sz="1400" dirty="0"/>
              <a:t> активу, </a:t>
            </a:r>
            <a:r>
              <a:rPr lang="ru-RU" sz="1400" dirty="0" err="1"/>
              <a:t>що</a:t>
            </a:r>
            <a:r>
              <a:rPr lang="ru-RU" sz="1400" dirty="0"/>
              <a:t> </a:t>
            </a:r>
            <a:r>
              <a:rPr lang="ru-RU" sz="1400" dirty="0" err="1"/>
              <a:t>амортизується</a:t>
            </a:r>
            <a:r>
              <a:rPr lang="ru-RU" sz="1400" dirty="0"/>
              <a:t>, </a:t>
            </a:r>
            <a:r>
              <a:rPr lang="ru-RU" sz="1400" dirty="0" err="1"/>
              <a:t>протягом</a:t>
            </a:r>
            <a:r>
              <a:rPr lang="ru-RU" sz="1400" dirty="0"/>
              <a:t> строку </a:t>
            </a:r>
            <a:r>
              <a:rPr lang="ru-RU" sz="1400" dirty="0" err="1"/>
              <a:t>його</a:t>
            </a:r>
            <a:r>
              <a:rPr lang="ru-RU" sz="1400" dirty="0"/>
              <a:t> </a:t>
            </a:r>
            <a:r>
              <a:rPr lang="ru-RU" sz="1400" dirty="0" err="1"/>
              <a:t>корисної</a:t>
            </a:r>
            <a:r>
              <a:rPr lang="ru-RU" sz="1400" dirty="0"/>
              <a:t> </a:t>
            </a:r>
            <a:r>
              <a:rPr lang="ru-RU" sz="1400" dirty="0" err="1"/>
              <a:t>експлуатації</a:t>
            </a:r>
            <a:r>
              <a:rPr lang="ru-RU" sz="1400" dirty="0"/>
              <a:t>.</a:t>
            </a:r>
          </a:p>
          <a:p>
            <a:pPr marL="301943" lvl="1" indent="0" algn="just">
              <a:buNone/>
            </a:pPr>
            <a:r>
              <a:rPr lang="ru-RU" sz="1400" dirty="0" smtClean="0"/>
              <a:t>     </a:t>
            </a:r>
            <a:r>
              <a:rPr lang="ru-RU" sz="1400" b="1" u="sng" dirty="0" err="1" smtClean="0"/>
              <a:t>Балансова</a:t>
            </a:r>
            <a:r>
              <a:rPr lang="ru-RU" sz="1400" b="1" u="sng" dirty="0" smtClean="0"/>
              <a:t> </a:t>
            </a:r>
            <a:r>
              <a:rPr lang="ru-RU" sz="1400" b="1" u="sng" dirty="0" err="1"/>
              <a:t>вартість</a:t>
            </a:r>
            <a:r>
              <a:rPr lang="ru-RU" sz="1400" b="1" u="sng" dirty="0"/>
              <a:t> </a:t>
            </a:r>
            <a:r>
              <a:rPr lang="ru-RU" sz="1400" b="1" dirty="0"/>
              <a:t>– </a:t>
            </a:r>
            <a:r>
              <a:rPr lang="ru-RU" sz="1400" dirty="0" err="1"/>
              <a:t>це</a:t>
            </a:r>
            <a:r>
              <a:rPr lang="ru-RU" sz="1400" dirty="0"/>
              <a:t> сума, за </a:t>
            </a:r>
            <a:r>
              <a:rPr lang="ru-RU" sz="1400" dirty="0" err="1"/>
              <a:t>якою</a:t>
            </a:r>
            <a:r>
              <a:rPr lang="ru-RU" sz="1400" dirty="0"/>
              <a:t> актив </a:t>
            </a:r>
            <a:r>
              <a:rPr lang="ru-RU" sz="1400" dirty="0" err="1"/>
              <a:t>визнають</a:t>
            </a:r>
            <a:r>
              <a:rPr lang="ru-RU" sz="1400" dirty="0"/>
              <a:t> </a:t>
            </a:r>
            <a:r>
              <a:rPr lang="ru-RU" sz="1400" dirty="0" err="1"/>
              <a:t>після</a:t>
            </a:r>
            <a:r>
              <a:rPr lang="ru-RU" sz="1400" dirty="0"/>
              <a:t> </a:t>
            </a:r>
            <a:r>
              <a:rPr lang="ru-RU" sz="1400" dirty="0" err="1"/>
              <a:t>вирахування</a:t>
            </a:r>
            <a:r>
              <a:rPr lang="ru-RU" sz="1400" dirty="0"/>
              <a:t> будь-</a:t>
            </a:r>
            <a:r>
              <a:rPr lang="ru-RU" sz="1400" dirty="0" err="1"/>
              <a:t>якої</a:t>
            </a:r>
            <a:r>
              <a:rPr lang="ru-RU" sz="1400" dirty="0"/>
              <a:t> </a:t>
            </a:r>
            <a:r>
              <a:rPr lang="ru-RU" sz="1400" dirty="0" err="1"/>
              <a:t>суми</a:t>
            </a:r>
            <a:r>
              <a:rPr lang="ru-RU" sz="1400" dirty="0"/>
              <a:t> </a:t>
            </a:r>
            <a:r>
              <a:rPr lang="ru-RU" sz="1400" dirty="0" err="1"/>
              <a:t>накопиченої</a:t>
            </a:r>
            <a:r>
              <a:rPr lang="ru-RU" sz="1400" dirty="0"/>
              <a:t> </a:t>
            </a:r>
            <a:r>
              <a:rPr lang="ru-RU" sz="1400" dirty="0" err="1"/>
              <a:t>амортизації</a:t>
            </a:r>
            <a:r>
              <a:rPr lang="ru-RU" sz="1400" dirty="0"/>
              <a:t> та </a:t>
            </a:r>
            <a:r>
              <a:rPr lang="ru-RU" sz="1400" dirty="0" err="1"/>
              <a:t>накопичених</a:t>
            </a:r>
            <a:r>
              <a:rPr lang="ru-RU" sz="1400" dirty="0"/>
              <a:t> </a:t>
            </a:r>
            <a:r>
              <a:rPr lang="ru-RU" sz="1400" dirty="0" err="1"/>
              <a:t>збитків</a:t>
            </a:r>
            <a:r>
              <a:rPr lang="ru-RU" sz="1400" dirty="0"/>
              <a:t> </a:t>
            </a:r>
            <a:r>
              <a:rPr lang="ru-RU" sz="1400" dirty="0" err="1"/>
              <a:t>від</a:t>
            </a:r>
            <a:r>
              <a:rPr lang="ru-RU" sz="1400" dirty="0"/>
              <a:t> </a:t>
            </a:r>
            <a:r>
              <a:rPr lang="ru-RU" sz="1400" dirty="0" err="1"/>
              <a:t>зменшення</a:t>
            </a:r>
            <a:r>
              <a:rPr lang="ru-RU" sz="1400" dirty="0"/>
              <a:t> </a:t>
            </a:r>
            <a:r>
              <a:rPr lang="ru-RU" sz="1400" dirty="0" err="1"/>
              <a:t>його</a:t>
            </a:r>
            <a:r>
              <a:rPr lang="ru-RU" sz="1400" dirty="0"/>
              <a:t> </a:t>
            </a:r>
            <a:r>
              <a:rPr lang="ru-RU" sz="1400" dirty="0" err="1"/>
              <a:t>корисності</a:t>
            </a:r>
            <a:r>
              <a:rPr lang="ru-RU" sz="1400" dirty="0"/>
              <a:t>.</a:t>
            </a:r>
          </a:p>
          <a:p>
            <a:pPr marL="301943" lvl="1" indent="0" algn="just">
              <a:buNone/>
            </a:pPr>
            <a:r>
              <a:rPr lang="ru-RU" sz="1400" b="1" u="sng" dirty="0" err="1"/>
              <a:t>Ліквідаційна</a:t>
            </a:r>
            <a:r>
              <a:rPr lang="ru-RU" sz="1400" b="1" u="sng" dirty="0"/>
              <a:t> </a:t>
            </a:r>
            <a:r>
              <a:rPr lang="ru-RU" sz="1400" b="1" u="sng" dirty="0" err="1"/>
              <a:t>вартість</a:t>
            </a:r>
            <a:r>
              <a:rPr lang="ru-RU" sz="1400" b="1" u="sng" dirty="0"/>
              <a:t> активу </a:t>
            </a:r>
            <a:r>
              <a:rPr lang="ru-RU" sz="1400" dirty="0"/>
              <a:t>– </a:t>
            </a:r>
            <a:r>
              <a:rPr lang="ru-RU" sz="1400" dirty="0" err="1"/>
              <a:t>це</a:t>
            </a:r>
            <a:r>
              <a:rPr lang="ru-RU" sz="1400" dirty="0"/>
              <a:t> </a:t>
            </a:r>
            <a:r>
              <a:rPr lang="ru-RU" sz="1400" dirty="0" err="1"/>
              <a:t>попередньо</a:t>
            </a:r>
            <a:r>
              <a:rPr lang="ru-RU" sz="1400" dirty="0"/>
              <a:t> </a:t>
            </a:r>
            <a:r>
              <a:rPr lang="ru-RU" sz="1400" dirty="0" err="1"/>
              <a:t>оцінена</a:t>
            </a:r>
            <a:r>
              <a:rPr lang="ru-RU" sz="1400" dirty="0"/>
              <a:t> сума, </a:t>
            </a:r>
            <a:r>
              <a:rPr lang="ru-RU" sz="1400" dirty="0" err="1"/>
              <a:t>що</a:t>
            </a:r>
            <a:r>
              <a:rPr lang="ru-RU" sz="1400" dirty="0"/>
              <a:t> </a:t>
            </a:r>
            <a:r>
              <a:rPr lang="ru-RU" sz="1400" dirty="0" err="1"/>
              <a:t>її</a:t>
            </a:r>
            <a:r>
              <a:rPr lang="ru-RU" sz="1400" dirty="0"/>
              <a:t> </a:t>
            </a:r>
            <a:r>
              <a:rPr lang="ru-RU" sz="1400" dirty="0" err="1"/>
              <a:t>суб’єкт</a:t>
            </a:r>
            <a:r>
              <a:rPr lang="ru-RU" sz="1400" dirty="0"/>
              <a:t> </a:t>
            </a:r>
            <a:r>
              <a:rPr lang="ru-RU" sz="1400" dirty="0" err="1"/>
              <a:t>господарювання</a:t>
            </a:r>
            <a:r>
              <a:rPr lang="ru-RU" sz="1400" dirty="0"/>
              <a:t> </a:t>
            </a:r>
            <a:r>
              <a:rPr lang="ru-RU" sz="1400" dirty="0" err="1"/>
              <a:t>отримав</a:t>
            </a:r>
            <a:r>
              <a:rPr lang="ru-RU" sz="1400" dirty="0"/>
              <a:t> </a:t>
            </a:r>
            <a:r>
              <a:rPr lang="ru-RU" sz="1400" dirty="0" err="1"/>
              <a:t>би</a:t>
            </a:r>
            <a:r>
              <a:rPr lang="ru-RU" sz="1400" dirty="0"/>
              <a:t> на </a:t>
            </a:r>
            <a:r>
              <a:rPr lang="ru-RU" sz="1400" dirty="0" err="1"/>
              <a:t>поточний</a:t>
            </a:r>
            <a:r>
              <a:rPr lang="ru-RU" sz="1400" dirty="0"/>
              <a:t> час </a:t>
            </a:r>
            <a:r>
              <a:rPr lang="ru-RU" sz="1400" dirty="0" err="1"/>
              <a:t>від</a:t>
            </a:r>
            <a:r>
              <a:rPr lang="ru-RU" sz="1400" dirty="0"/>
              <a:t> </a:t>
            </a:r>
            <a:r>
              <a:rPr lang="ru-RU" sz="1400" dirty="0" err="1"/>
              <a:t>вибуття</a:t>
            </a:r>
            <a:r>
              <a:rPr lang="ru-RU" sz="1400" dirty="0"/>
              <a:t> активу </a:t>
            </a:r>
            <a:r>
              <a:rPr lang="ru-RU" sz="1400" dirty="0" err="1"/>
              <a:t>після</a:t>
            </a:r>
            <a:r>
              <a:rPr lang="ru-RU" sz="1400" dirty="0"/>
              <a:t> </a:t>
            </a:r>
            <a:r>
              <a:rPr lang="ru-RU" sz="1400" dirty="0" err="1"/>
              <a:t>вирахування</a:t>
            </a:r>
            <a:r>
              <a:rPr lang="ru-RU" sz="1400" dirty="0"/>
              <a:t> </a:t>
            </a:r>
            <a:r>
              <a:rPr lang="ru-RU" sz="1400" dirty="0" err="1"/>
              <a:t>попередньо</a:t>
            </a:r>
            <a:r>
              <a:rPr lang="ru-RU" sz="1400" dirty="0"/>
              <a:t> </a:t>
            </a:r>
            <a:r>
              <a:rPr lang="ru-RU" sz="1400" dirty="0" err="1"/>
              <a:t>оцінених</a:t>
            </a:r>
            <a:r>
              <a:rPr lang="ru-RU" sz="1400" dirty="0"/>
              <a:t> </a:t>
            </a:r>
            <a:r>
              <a:rPr lang="ru-RU" sz="1400" dirty="0" err="1"/>
              <a:t>витрат</a:t>
            </a:r>
            <a:r>
              <a:rPr lang="ru-RU" sz="1400" dirty="0"/>
              <a:t> на </a:t>
            </a:r>
            <a:r>
              <a:rPr lang="ru-RU" sz="1400" dirty="0" err="1"/>
              <a:t>вибуття</a:t>
            </a:r>
            <a:r>
              <a:rPr lang="ru-RU" sz="1400" dirty="0"/>
              <a:t>, </a:t>
            </a:r>
            <a:r>
              <a:rPr lang="ru-RU" sz="1400" dirty="0" err="1"/>
              <a:t>якщо</a:t>
            </a:r>
            <a:r>
              <a:rPr lang="ru-RU" sz="1400" dirty="0"/>
              <a:t> актив </a:t>
            </a:r>
            <a:r>
              <a:rPr lang="ru-RU" sz="1400" dirty="0" err="1"/>
              <a:t>вже</a:t>
            </a:r>
            <a:r>
              <a:rPr lang="ru-RU" sz="1400" dirty="0"/>
              <a:t> </a:t>
            </a:r>
            <a:r>
              <a:rPr lang="ru-RU" sz="1400" dirty="0" err="1"/>
              <a:t>був</a:t>
            </a:r>
            <a:r>
              <a:rPr lang="ru-RU" sz="1400" dirty="0"/>
              <a:t> </a:t>
            </a:r>
            <a:r>
              <a:rPr lang="ru-RU" sz="1400" dirty="0" err="1"/>
              <a:t>би</a:t>
            </a:r>
            <a:r>
              <a:rPr lang="ru-RU" sz="1400" dirty="0"/>
              <a:t> </a:t>
            </a:r>
            <a:r>
              <a:rPr lang="ru-RU" sz="1400" dirty="0" err="1"/>
              <a:t>застарілим</a:t>
            </a:r>
            <a:r>
              <a:rPr lang="ru-RU" sz="1400" dirty="0"/>
              <a:t> та у </a:t>
            </a:r>
            <a:r>
              <a:rPr lang="ru-RU" sz="1400" dirty="0" err="1"/>
              <a:t>стані</a:t>
            </a:r>
            <a:r>
              <a:rPr lang="ru-RU" sz="1400" dirty="0"/>
              <a:t>, </a:t>
            </a:r>
            <a:r>
              <a:rPr lang="ru-RU" sz="1400" dirty="0" err="1"/>
              <a:t>очікуваному</a:t>
            </a:r>
            <a:r>
              <a:rPr lang="ru-RU" sz="1400" dirty="0"/>
              <a:t> по </a:t>
            </a:r>
            <a:r>
              <a:rPr lang="ru-RU" sz="1400" dirty="0" err="1"/>
              <a:t>закінченні</a:t>
            </a:r>
            <a:r>
              <a:rPr lang="ru-RU" sz="1400" dirty="0"/>
              <a:t> строку </a:t>
            </a:r>
            <a:r>
              <a:rPr lang="ru-RU" sz="1400" dirty="0" err="1"/>
              <a:t>його</a:t>
            </a:r>
            <a:r>
              <a:rPr lang="ru-RU" sz="1400" dirty="0"/>
              <a:t> </a:t>
            </a:r>
            <a:r>
              <a:rPr lang="ru-RU" sz="1400" dirty="0" err="1"/>
              <a:t>корисної</a:t>
            </a:r>
            <a:r>
              <a:rPr lang="ru-RU" sz="1400" dirty="0"/>
              <a:t> </a:t>
            </a:r>
            <a:r>
              <a:rPr lang="ru-RU" sz="1400" dirty="0" err="1"/>
              <a:t>експлуатації</a:t>
            </a:r>
            <a:r>
              <a:rPr lang="ru-RU" sz="1400" dirty="0"/>
              <a:t>.</a:t>
            </a:r>
          </a:p>
          <a:p>
            <a:pPr marL="301943" lvl="1" indent="0" algn="just">
              <a:buNone/>
            </a:pPr>
            <a:r>
              <a:rPr lang="ru-RU" sz="1400" dirty="0" smtClean="0"/>
              <a:t>      Строк </a:t>
            </a:r>
            <a:r>
              <a:rPr lang="ru-RU" sz="1400" dirty="0" err="1"/>
              <a:t>корисної</a:t>
            </a:r>
            <a:r>
              <a:rPr lang="ru-RU" sz="1400" dirty="0"/>
              <a:t> </a:t>
            </a:r>
            <a:r>
              <a:rPr lang="ru-RU" sz="1400" dirty="0" err="1"/>
              <a:t>експлуатації</a:t>
            </a:r>
            <a:r>
              <a:rPr lang="ru-RU" sz="1400" dirty="0"/>
              <a:t>:</a:t>
            </a:r>
          </a:p>
          <a:p>
            <a:pPr marL="301943" lvl="1" indent="0" algn="just">
              <a:buNone/>
            </a:pPr>
            <a:r>
              <a:rPr lang="ru-RU" sz="1400" dirty="0" smtClean="0"/>
              <a:t>  а</a:t>
            </a:r>
            <a:r>
              <a:rPr lang="ru-RU" sz="1400" dirty="0"/>
              <a:t>) </a:t>
            </a:r>
            <a:r>
              <a:rPr lang="ru-RU" sz="1400" dirty="0" err="1"/>
              <a:t>період</a:t>
            </a:r>
            <a:r>
              <a:rPr lang="ru-RU" sz="1400" dirty="0"/>
              <a:t>, </a:t>
            </a:r>
            <a:r>
              <a:rPr lang="ru-RU" sz="1400" dirty="0" err="1"/>
              <a:t>протягом</a:t>
            </a:r>
            <a:r>
              <a:rPr lang="ru-RU" sz="1400" dirty="0"/>
              <a:t> </a:t>
            </a:r>
            <a:r>
              <a:rPr lang="ru-RU" sz="1400" dirty="0" err="1"/>
              <a:t>якого</a:t>
            </a:r>
            <a:r>
              <a:rPr lang="ru-RU" sz="1400" dirty="0"/>
              <a:t> </a:t>
            </a:r>
            <a:r>
              <a:rPr lang="ru-RU" sz="1400" dirty="0" err="1"/>
              <a:t>очікується</a:t>
            </a:r>
            <a:r>
              <a:rPr lang="ru-RU" sz="1400" dirty="0"/>
              <a:t>, </a:t>
            </a:r>
            <a:r>
              <a:rPr lang="ru-RU" sz="1400" dirty="0" err="1"/>
              <a:t>що</a:t>
            </a:r>
            <a:r>
              <a:rPr lang="ru-RU" sz="1400" dirty="0"/>
              <a:t> актив буде </a:t>
            </a:r>
            <a:r>
              <a:rPr lang="ru-RU" sz="1400" dirty="0" err="1"/>
              <a:t>придатний</a:t>
            </a:r>
            <a:r>
              <a:rPr lang="ru-RU" sz="1400" dirty="0"/>
              <a:t> для </a:t>
            </a:r>
            <a:r>
              <a:rPr lang="ru-RU" sz="1400" dirty="0" err="1"/>
              <a:t>використання</a:t>
            </a:r>
            <a:r>
              <a:rPr lang="ru-RU" sz="1400" dirty="0"/>
              <a:t> </a:t>
            </a:r>
            <a:r>
              <a:rPr lang="ru-RU" sz="1400" dirty="0" err="1"/>
              <a:t>суб’єктом</a:t>
            </a:r>
            <a:r>
              <a:rPr lang="ru-RU" sz="1400" dirty="0"/>
              <a:t> </a:t>
            </a:r>
            <a:r>
              <a:rPr lang="ru-RU" sz="1400" dirty="0" err="1"/>
              <a:t>господарювання</a:t>
            </a:r>
            <a:r>
              <a:rPr lang="ru-RU" sz="1400" dirty="0"/>
              <a:t>;</a:t>
            </a:r>
          </a:p>
          <a:p>
            <a:pPr marL="301943" lvl="1" indent="0" algn="just">
              <a:buNone/>
            </a:pPr>
            <a:r>
              <a:rPr lang="ru-RU" sz="1400" dirty="0"/>
              <a:t> </a:t>
            </a:r>
            <a:r>
              <a:rPr lang="ru-RU" sz="1400" dirty="0" smtClean="0"/>
              <a:t>                                                                                                      </a:t>
            </a:r>
            <a:r>
              <a:rPr lang="ru-RU" sz="1400" dirty="0" err="1" smtClean="0"/>
              <a:t>або</a:t>
            </a:r>
            <a:endParaRPr lang="ru-RU" sz="1400" dirty="0"/>
          </a:p>
          <a:p>
            <a:pPr marL="301943" lvl="1" indent="0" algn="just">
              <a:buNone/>
            </a:pPr>
            <a:r>
              <a:rPr lang="ru-RU" sz="1400" dirty="0"/>
              <a:t>б) </a:t>
            </a:r>
            <a:r>
              <a:rPr lang="ru-RU" sz="1400" dirty="0" err="1"/>
              <a:t>кількість</a:t>
            </a:r>
            <a:r>
              <a:rPr lang="ru-RU" sz="1400" dirty="0"/>
              <a:t> </a:t>
            </a:r>
            <a:r>
              <a:rPr lang="ru-RU" sz="1400" dirty="0" err="1"/>
              <a:t>одиниць</a:t>
            </a:r>
            <a:r>
              <a:rPr lang="ru-RU" sz="1400" dirty="0"/>
              <a:t> </a:t>
            </a:r>
            <a:r>
              <a:rPr lang="ru-RU" sz="1400" dirty="0" err="1"/>
              <a:t>виробленої</a:t>
            </a:r>
            <a:r>
              <a:rPr lang="ru-RU" sz="1400" dirty="0"/>
              <a:t> </a:t>
            </a:r>
            <a:r>
              <a:rPr lang="ru-RU" sz="1400" dirty="0" err="1"/>
              <a:t>продукції</a:t>
            </a:r>
            <a:r>
              <a:rPr lang="ru-RU" sz="1400" dirty="0"/>
              <a:t> </a:t>
            </a:r>
            <a:r>
              <a:rPr lang="ru-RU" sz="1400" dirty="0" err="1"/>
              <a:t>чи</a:t>
            </a:r>
            <a:r>
              <a:rPr lang="ru-RU" sz="1400" dirty="0"/>
              <a:t> </a:t>
            </a:r>
            <a:r>
              <a:rPr lang="ru-RU" sz="1400" dirty="0" err="1"/>
              <a:t>подібних</a:t>
            </a:r>
            <a:r>
              <a:rPr lang="ru-RU" sz="1400" dirty="0"/>
              <a:t> </a:t>
            </a:r>
            <a:r>
              <a:rPr lang="ru-RU" sz="1400" dirty="0" err="1"/>
              <a:t>одиниць</a:t>
            </a:r>
            <a:r>
              <a:rPr lang="ru-RU" sz="1400" dirty="0"/>
              <a:t>, </a:t>
            </a:r>
            <a:r>
              <a:rPr lang="ru-RU" sz="1400" dirty="0" err="1"/>
              <a:t>що</a:t>
            </a:r>
            <a:r>
              <a:rPr lang="ru-RU" sz="1400" dirty="0"/>
              <a:t> </a:t>
            </a:r>
            <a:r>
              <a:rPr lang="ru-RU" sz="1400" dirty="0" err="1"/>
              <a:t>їх</a:t>
            </a:r>
            <a:r>
              <a:rPr lang="ru-RU" sz="1400" dirty="0"/>
              <a:t> </a:t>
            </a:r>
            <a:r>
              <a:rPr lang="ru-RU" sz="1400" dirty="0" err="1"/>
              <a:t>суб’єкт</a:t>
            </a:r>
            <a:r>
              <a:rPr lang="ru-RU" sz="1400" dirty="0"/>
              <a:t> </a:t>
            </a:r>
            <a:r>
              <a:rPr lang="ru-RU" sz="1400" dirty="0" err="1"/>
              <a:t>господарювання</a:t>
            </a:r>
            <a:r>
              <a:rPr lang="ru-RU" sz="1400" dirty="0"/>
              <a:t> </a:t>
            </a:r>
            <a:r>
              <a:rPr lang="ru-RU" sz="1400" dirty="0" err="1"/>
              <a:t>очікує</a:t>
            </a:r>
            <a:r>
              <a:rPr lang="ru-RU" sz="1400" dirty="0"/>
              <a:t> </a:t>
            </a:r>
            <a:r>
              <a:rPr lang="ru-RU" sz="1400" dirty="0" err="1"/>
              <a:t>отримати</a:t>
            </a:r>
            <a:r>
              <a:rPr lang="ru-RU" sz="1400" dirty="0"/>
              <a:t> </a:t>
            </a:r>
            <a:r>
              <a:rPr lang="ru-RU" sz="1400" dirty="0" err="1"/>
              <a:t>від</a:t>
            </a:r>
            <a:r>
              <a:rPr lang="ru-RU" sz="1400" dirty="0"/>
              <a:t> активу</a:t>
            </a:r>
            <a:r>
              <a:rPr lang="ru-RU" sz="1400" dirty="0" smtClean="0"/>
              <a:t>.</a:t>
            </a:r>
          </a:p>
          <a:p>
            <a:pPr marL="301943" lvl="1" indent="0" algn="just">
              <a:buNone/>
            </a:pPr>
            <a:endParaRPr lang="ru-RU" sz="1050" dirty="0"/>
          </a:p>
          <a:p>
            <a:pPr marL="301943" lvl="1" indent="0" algn="just">
              <a:buNone/>
            </a:pPr>
            <a:r>
              <a:rPr lang="ru-RU" sz="1400" dirty="0" smtClean="0"/>
              <a:t>      На </a:t>
            </a:r>
            <a:r>
              <a:rPr lang="ru-RU" sz="1400" dirty="0" err="1"/>
              <a:t>визначення</a:t>
            </a:r>
            <a:r>
              <a:rPr lang="ru-RU" sz="1400" dirty="0"/>
              <a:t> </a:t>
            </a:r>
            <a:r>
              <a:rPr lang="ru-RU" sz="1400" dirty="0" err="1"/>
              <a:t>терміну</a:t>
            </a:r>
            <a:r>
              <a:rPr lang="ru-RU" sz="1400" dirty="0"/>
              <a:t> </a:t>
            </a:r>
            <a:r>
              <a:rPr lang="ru-RU" sz="1400" dirty="0" err="1"/>
              <a:t>корисної</a:t>
            </a:r>
            <a:r>
              <a:rPr lang="ru-RU" sz="1400" dirty="0"/>
              <a:t> </a:t>
            </a:r>
            <a:r>
              <a:rPr lang="ru-RU" sz="1400" dirty="0" err="1"/>
              <a:t>експлуатації</a:t>
            </a:r>
            <a:r>
              <a:rPr lang="ru-RU" sz="1400" dirty="0"/>
              <a:t> </a:t>
            </a:r>
            <a:r>
              <a:rPr lang="ru-RU" sz="1400" dirty="0" err="1"/>
              <a:t>впливають</a:t>
            </a:r>
            <a:r>
              <a:rPr lang="ru-RU" sz="1400" dirty="0"/>
              <a:t> </a:t>
            </a:r>
            <a:r>
              <a:rPr lang="ru-RU" sz="1400" dirty="0" err="1"/>
              <a:t>наступні</a:t>
            </a:r>
            <a:r>
              <a:rPr lang="ru-RU" sz="1400" dirty="0"/>
              <a:t> </a:t>
            </a:r>
            <a:r>
              <a:rPr lang="ru-RU" sz="1400" u="sng" dirty="0" err="1"/>
              <a:t>чинники</a:t>
            </a:r>
            <a:r>
              <a:rPr lang="ru-RU" sz="1400" u="sng" dirty="0"/>
              <a:t>:</a:t>
            </a:r>
          </a:p>
          <a:p>
            <a:pPr marL="301943" lvl="1" indent="0" algn="just">
              <a:buNone/>
            </a:pPr>
            <a:r>
              <a:rPr lang="ru-RU" sz="1400" dirty="0"/>
              <a:t>	</a:t>
            </a:r>
            <a:r>
              <a:rPr lang="ru-RU" sz="1400" dirty="0" err="1"/>
              <a:t>очікуване</a:t>
            </a:r>
            <a:r>
              <a:rPr lang="ru-RU" sz="1400" dirty="0"/>
              <a:t> </a:t>
            </a:r>
            <a:r>
              <a:rPr lang="ru-RU" sz="1400" dirty="0" err="1"/>
              <a:t>використання</a:t>
            </a:r>
            <a:r>
              <a:rPr lang="ru-RU" sz="1400" dirty="0"/>
              <a:t> активу, яке </a:t>
            </a:r>
            <a:r>
              <a:rPr lang="ru-RU" sz="1400" dirty="0" err="1"/>
              <a:t>оцінюють</a:t>
            </a:r>
            <a:r>
              <a:rPr lang="ru-RU" sz="1400" dirty="0"/>
              <a:t>, </a:t>
            </a:r>
            <a:r>
              <a:rPr lang="ru-RU" sz="1400" dirty="0" err="1"/>
              <a:t>виходячи</a:t>
            </a:r>
            <a:r>
              <a:rPr lang="ru-RU" sz="1400" dirty="0"/>
              <a:t> з </a:t>
            </a:r>
            <a:r>
              <a:rPr lang="ru-RU" sz="1400" dirty="0" err="1"/>
              <a:t>його</a:t>
            </a:r>
            <a:r>
              <a:rPr lang="ru-RU" sz="1400" dirty="0"/>
              <a:t> </a:t>
            </a:r>
            <a:r>
              <a:rPr lang="ru-RU" sz="1400" dirty="0" err="1"/>
              <a:t>очікуваної</a:t>
            </a:r>
            <a:r>
              <a:rPr lang="ru-RU" sz="1400" dirty="0"/>
              <a:t> </a:t>
            </a:r>
            <a:r>
              <a:rPr lang="ru-RU" sz="1400" dirty="0" err="1"/>
              <a:t>потужності</a:t>
            </a:r>
            <a:r>
              <a:rPr lang="ru-RU" sz="1400" dirty="0"/>
              <a:t> </a:t>
            </a:r>
            <a:r>
              <a:rPr lang="ru-RU" sz="1400" dirty="0" err="1"/>
              <a:t>або</a:t>
            </a:r>
            <a:r>
              <a:rPr lang="ru-RU" sz="1400" dirty="0"/>
              <a:t> </a:t>
            </a:r>
            <a:r>
              <a:rPr lang="ru-RU" sz="1400" dirty="0" err="1"/>
              <a:t>фізичної</a:t>
            </a:r>
            <a:r>
              <a:rPr lang="ru-RU" sz="1400" dirty="0"/>
              <a:t> </a:t>
            </a:r>
            <a:r>
              <a:rPr lang="ru-RU" sz="1400" dirty="0" err="1"/>
              <a:t>продуктивності</a:t>
            </a:r>
            <a:r>
              <a:rPr lang="ru-RU" sz="1400" dirty="0"/>
              <a:t>;</a:t>
            </a:r>
          </a:p>
          <a:p>
            <a:pPr marL="301943" lvl="1" indent="0" algn="just">
              <a:buNone/>
            </a:pPr>
            <a:r>
              <a:rPr lang="ru-RU" sz="1400" dirty="0"/>
              <a:t>	</a:t>
            </a:r>
            <a:r>
              <a:rPr lang="ru-RU" sz="1400" dirty="0" err="1"/>
              <a:t>очікуваний</a:t>
            </a:r>
            <a:r>
              <a:rPr lang="ru-RU" sz="1400" dirty="0"/>
              <a:t> </a:t>
            </a:r>
            <a:r>
              <a:rPr lang="ru-RU" sz="1400" dirty="0" err="1"/>
              <a:t>фізичний</a:t>
            </a:r>
            <a:r>
              <a:rPr lang="ru-RU" sz="1400" dirty="0"/>
              <a:t> </a:t>
            </a:r>
            <a:r>
              <a:rPr lang="ru-RU" sz="1400" dirty="0" err="1"/>
              <a:t>знос</a:t>
            </a:r>
            <a:r>
              <a:rPr lang="ru-RU" sz="1400" dirty="0"/>
              <a:t> </a:t>
            </a:r>
            <a:r>
              <a:rPr lang="ru-RU" sz="1400" dirty="0" err="1"/>
              <a:t>або</a:t>
            </a:r>
            <a:r>
              <a:rPr lang="ru-RU" sz="1400" dirty="0"/>
              <a:t> </a:t>
            </a:r>
            <a:r>
              <a:rPr lang="ru-RU" sz="1400" dirty="0" err="1"/>
              <a:t>руйнування</a:t>
            </a:r>
            <a:r>
              <a:rPr lang="ru-RU" sz="1400" dirty="0"/>
              <a:t>, </a:t>
            </a:r>
            <a:r>
              <a:rPr lang="ru-RU" sz="1400" dirty="0" err="1"/>
              <a:t>які</a:t>
            </a:r>
            <a:r>
              <a:rPr lang="ru-RU" sz="1400" dirty="0"/>
              <a:t> </a:t>
            </a:r>
            <a:r>
              <a:rPr lang="ru-RU" sz="1400" dirty="0" err="1"/>
              <a:t>залежать</a:t>
            </a:r>
            <a:r>
              <a:rPr lang="ru-RU" sz="1400" dirty="0"/>
              <a:t> </a:t>
            </a:r>
            <a:r>
              <a:rPr lang="ru-RU" sz="1400" dirty="0" err="1"/>
              <a:t>від</a:t>
            </a:r>
            <a:r>
              <a:rPr lang="ru-RU" sz="1400" dirty="0"/>
              <a:t> </a:t>
            </a:r>
            <a:r>
              <a:rPr lang="ru-RU" sz="1400" dirty="0" err="1"/>
              <a:t>операційних</a:t>
            </a:r>
            <a:r>
              <a:rPr lang="ru-RU" sz="1400" dirty="0"/>
              <a:t> </a:t>
            </a:r>
            <a:r>
              <a:rPr lang="ru-RU" sz="1400" dirty="0" err="1"/>
              <a:t>чинників</a:t>
            </a:r>
            <a:r>
              <a:rPr lang="ru-RU" sz="1400" dirty="0"/>
              <a:t> (</a:t>
            </a:r>
            <a:r>
              <a:rPr lang="ru-RU" sz="1400" dirty="0" err="1"/>
              <a:t>кількість</a:t>
            </a:r>
            <a:r>
              <a:rPr lang="ru-RU" sz="1400" dirty="0"/>
              <a:t> </a:t>
            </a:r>
            <a:r>
              <a:rPr lang="ru-RU" sz="1400" dirty="0" err="1"/>
              <a:t>змін</a:t>
            </a:r>
            <a:r>
              <a:rPr lang="ru-RU" sz="1400" dirty="0"/>
              <a:t> </a:t>
            </a:r>
            <a:r>
              <a:rPr lang="ru-RU" sz="1400" dirty="0" err="1"/>
              <a:t>роботи</a:t>
            </a:r>
            <a:r>
              <a:rPr lang="ru-RU" sz="1400" dirty="0"/>
              <a:t> </a:t>
            </a:r>
            <a:r>
              <a:rPr lang="ru-RU" sz="1400" dirty="0" err="1"/>
              <a:t>устаткування</a:t>
            </a:r>
            <a:r>
              <a:rPr lang="ru-RU" sz="1400" dirty="0"/>
              <a:t>, </a:t>
            </a:r>
            <a:r>
              <a:rPr lang="ru-RU" sz="1400" dirty="0" err="1"/>
              <a:t>програми</a:t>
            </a:r>
            <a:r>
              <a:rPr lang="ru-RU" sz="1400" dirty="0"/>
              <a:t> ремонту, </a:t>
            </a:r>
            <a:r>
              <a:rPr lang="ru-RU" sz="1400" dirty="0" err="1"/>
              <a:t>обслуговування</a:t>
            </a:r>
            <a:r>
              <a:rPr lang="ru-RU" sz="1400" dirty="0"/>
              <a:t> активу </a:t>
            </a:r>
            <a:r>
              <a:rPr lang="ru-RU" sz="1400" dirty="0" err="1"/>
              <a:t>під</a:t>
            </a:r>
            <a:r>
              <a:rPr lang="ru-RU" sz="1400" dirty="0"/>
              <a:t> час простою);</a:t>
            </a:r>
          </a:p>
          <a:p>
            <a:pPr marL="301943" lvl="1" indent="0" algn="just">
              <a:buNone/>
            </a:pPr>
            <a:r>
              <a:rPr lang="ru-RU" sz="1400" dirty="0"/>
              <a:t>	</a:t>
            </a:r>
            <a:r>
              <a:rPr lang="ru-RU" sz="1400" dirty="0" err="1"/>
              <a:t>моральний</a:t>
            </a:r>
            <a:r>
              <a:rPr lang="ru-RU" sz="1400" dirty="0"/>
              <a:t> </a:t>
            </a:r>
            <a:r>
              <a:rPr lang="ru-RU" sz="1400" dirty="0" err="1"/>
              <a:t>знос</a:t>
            </a:r>
            <a:r>
              <a:rPr lang="ru-RU" sz="1400" dirty="0"/>
              <a:t> </a:t>
            </a:r>
            <a:r>
              <a:rPr lang="ru-RU" sz="1400" dirty="0" err="1"/>
              <a:t>унаслідок</a:t>
            </a:r>
            <a:r>
              <a:rPr lang="ru-RU" sz="1400" dirty="0"/>
              <a:t> </a:t>
            </a:r>
            <a:r>
              <a:rPr lang="ru-RU" sz="1400" dirty="0" err="1"/>
              <a:t>технічного</a:t>
            </a:r>
            <a:r>
              <a:rPr lang="ru-RU" sz="1400" dirty="0"/>
              <a:t> </a:t>
            </a:r>
            <a:r>
              <a:rPr lang="ru-RU" sz="1400" dirty="0" err="1"/>
              <a:t>прогресу</a:t>
            </a:r>
            <a:r>
              <a:rPr lang="ru-RU" sz="1400" dirty="0"/>
              <a:t> </a:t>
            </a:r>
            <a:r>
              <a:rPr lang="ru-RU" sz="1400" dirty="0" err="1"/>
              <a:t>або</a:t>
            </a:r>
            <a:r>
              <a:rPr lang="ru-RU" sz="1400" dirty="0"/>
              <a:t> </a:t>
            </a:r>
            <a:r>
              <a:rPr lang="ru-RU" sz="1400" dirty="0" err="1"/>
              <a:t>зміни</a:t>
            </a:r>
            <a:r>
              <a:rPr lang="ru-RU" sz="1400" dirty="0"/>
              <a:t> </a:t>
            </a:r>
            <a:r>
              <a:rPr lang="ru-RU" sz="1400" dirty="0" err="1"/>
              <a:t>попиту</a:t>
            </a:r>
            <a:r>
              <a:rPr lang="ru-RU" sz="1400" dirty="0"/>
              <a:t> на </a:t>
            </a:r>
            <a:r>
              <a:rPr lang="ru-RU" sz="1400" dirty="0" err="1"/>
              <a:t>продукцію</a:t>
            </a:r>
            <a:r>
              <a:rPr lang="ru-RU" sz="1400" dirty="0"/>
              <a:t> (</a:t>
            </a:r>
            <a:r>
              <a:rPr lang="ru-RU" sz="1400" dirty="0" err="1"/>
              <a:t>послуги</a:t>
            </a:r>
            <a:r>
              <a:rPr lang="ru-RU" sz="1400" dirty="0"/>
              <a:t>), яка є результатом </a:t>
            </a:r>
            <a:r>
              <a:rPr lang="ru-RU" sz="1400" dirty="0" err="1"/>
              <a:t>використання</a:t>
            </a:r>
            <a:r>
              <a:rPr lang="ru-RU" sz="1400" dirty="0"/>
              <a:t> активу;</a:t>
            </a:r>
          </a:p>
          <a:p>
            <a:pPr marL="301943" lvl="1" indent="0" algn="just">
              <a:buNone/>
            </a:pPr>
            <a:r>
              <a:rPr lang="ru-RU" sz="1400" dirty="0"/>
              <a:t>	</a:t>
            </a:r>
            <a:r>
              <a:rPr lang="ru-RU" sz="1400" dirty="0" err="1"/>
              <a:t>правових</a:t>
            </a:r>
            <a:r>
              <a:rPr lang="ru-RU" sz="1400" dirty="0"/>
              <a:t> </a:t>
            </a:r>
            <a:r>
              <a:rPr lang="ru-RU" sz="1400" dirty="0" err="1"/>
              <a:t>або</a:t>
            </a:r>
            <a:r>
              <a:rPr lang="ru-RU" sz="1400" dirty="0"/>
              <a:t> </a:t>
            </a:r>
            <a:r>
              <a:rPr lang="ru-RU" sz="1400" dirty="0" err="1"/>
              <a:t>аналогічних</a:t>
            </a:r>
            <a:r>
              <a:rPr lang="ru-RU" sz="1400" dirty="0"/>
              <a:t> </a:t>
            </a:r>
            <a:r>
              <a:rPr lang="ru-RU" sz="1400" dirty="0" err="1"/>
              <a:t>обмежень</a:t>
            </a:r>
            <a:r>
              <a:rPr lang="ru-RU" sz="1400" dirty="0"/>
              <a:t> </a:t>
            </a:r>
            <a:r>
              <a:rPr lang="ru-RU" sz="1400" dirty="0" err="1"/>
              <a:t>щодо</a:t>
            </a:r>
            <a:r>
              <a:rPr lang="ru-RU" sz="1400" dirty="0"/>
              <a:t> </a:t>
            </a:r>
            <a:r>
              <a:rPr lang="ru-RU" sz="1400" dirty="0" err="1"/>
              <a:t>використання</a:t>
            </a:r>
            <a:r>
              <a:rPr lang="ru-RU" sz="1400" dirty="0"/>
              <a:t> </a:t>
            </a:r>
            <a:r>
              <a:rPr lang="ru-RU" sz="1400" dirty="0" err="1"/>
              <a:t>об’єкта</a:t>
            </a:r>
            <a:r>
              <a:rPr lang="ru-RU" sz="1400" dirty="0"/>
              <a:t> (</a:t>
            </a:r>
            <a:r>
              <a:rPr lang="ru-RU" sz="1400" dirty="0" err="1"/>
              <a:t>термін</a:t>
            </a:r>
            <a:r>
              <a:rPr lang="ru-RU" sz="1400" dirty="0"/>
              <a:t> </a:t>
            </a:r>
            <a:r>
              <a:rPr lang="ru-RU" sz="1400" dirty="0" err="1"/>
              <a:t>оренди</a:t>
            </a:r>
            <a:r>
              <a:rPr lang="ru-RU" sz="1400" dirty="0"/>
              <a:t>, </a:t>
            </a:r>
            <a:r>
              <a:rPr lang="ru-RU" sz="1400" dirty="0" err="1"/>
              <a:t>передбачений</a:t>
            </a:r>
            <a:r>
              <a:rPr lang="ru-RU" sz="1400" dirty="0"/>
              <a:t> </a:t>
            </a:r>
            <a:r>
              <a:rPr lang="ru-RU" sz="1400" dirty="0" err="1"/>
              <a:t>угодою</a:t>
            </a:r>
            <a:r>
              <a:rPr lang="ru-RU" sz="1400" dirty="0"/>
              <a:t>, </a:t>
            </a:r>
            <a:r>
              <a:rPr lang="ru-RU" sz="1400" dirty="0" err="1"/>
              <a:t>або</a:t>
            </a:r>
            <a:r>
              <a:rPr lang="ru-RU" sz="1400" dirty="0"/>
              <a:t> </a:t>
            </a:r>
            <a:r>
              <a:rPr lang="ru-RU" sz="1400" dirty="0" err="1"/>
              <a:t>законодавство</a:t>
            </a:r>
            <a:r>
              <a:rPr lang="ru-RU" sz="1400" dirty="0"/>
              <a:t>, </a:t>
            </a:r>
            <a:r>
              <a:rPr lang="ru-RU" sz="1400" dirty="0" err="1"/>
              <a:t>що</a:t>
            </a:r>
            <a:r>
              <a:rPr lang="ru-RU" sz="1400" dirty="0"/>
              <a:t> </a:t>
            </a:r>
            <a:r>
              <a:rPr lang="ru-RU" sz="1400" dirty="0" err="1"/>
              <a:t>визначає</a:t>
            </a:r>
            <a:r>
              <a:rPr lang="ru-RU" sz="1400" dirty="0"/>
              <a:t> </a:t>
            </a:r>
            <a:r>
              <a:rPr lang="ru-RU" sz="1400" dirty="0" err="1"/>
              <a:t>граничний</a:t>
            </a:r>
            <a:r>
              <a:rPr lang="ru-RU" sz="1400" dirty="0"/>
              <a:t> </a:t>
            </a:r>
            <a:r>
              <a:rPr lang="ru-RU" sz="1400" dirty="0" err="1"/>
              <a:t>термін</a:t>
            </a:r>
            <a:r>
              <a:rPr lang="ru-RU" sz="1400" dirty="0"/>
              <a:t> </a:t>
            </a:r>
            <a:r>
              <a:rPr lang="ru-RU" sz="1400" dirty="0" err="1"/>
              <a:t>безпечної</a:t>
            </a:r>
            <a:r>
              <a:rPr lang="ru-RU" sz="1400" dirty="0"/>
              <a:t> </a:t>
            </a:r>
            <a:r>
              <a:rPr lang="ru-RU" sz="1400" dirty="0" err="1"/>
              <a:t>експлуатації</a:t>
            </a:r>
            <a:r>
              <a:rPr lang="ru-RU" sz="1400" dirty="0"/>
              <a:t> </a:t>
            </a:r>
            <a:r>
              <a:rPr lang="ru-RU" sz="1400" dirty="0" err="1"/>
              <a:t>певних</a:t>
            </a:r>
            <a:r>
              <a:rPr lang="ru-RU" sz="1400" dirty="0"/>
              <a:t> </a:t>
            </a:r>
            <a:r>
              <a:rPr lang="ru-RU" sz="1400" dirty="0" err="1"/>
              <a:t>об’єктів</a:t>
            </a:r>
            <a:r>
              <a:rPr lang="ru-RU" sz="1400" dirty="0"/>
              <a:t>).</a:t>
            </a:r>
          </a:p>
          <a:p>
            <a:pPr marL="301943" lvl="1" indent="0" algn="just">
              <a:buNone/>
            </a:pPr>
            <a:endParaRPr lang="ru-RU" sz="1400" dirty="0"/>
          </a:p>
        </p:txBody>
      </p:sp>
      <p:sp>
        <p:nvSpPr>
          <p:cNvPr id="3" name="Заголовок 2"/>
          <p:cNvSpPr>
            <a:spLocks noGrp="1"/>
          </p:cNvSpPr>
          <p:nvPr>
            <p:ph type="title"/>
          </p:nvPr>
        </p:nvSpPr>
        <p:spPr>
          <a:xfrm>
            <a:off x="457200" y="-27384"/>
            <a:ext cx="8229600" cy="1252728"/>
          </a:xfrm>
        </p:spPr>
        <p:txBody>
          <a:bodyPr>
            <a:normAutofit/>
          </a:bodyPr>
          <a:lstStyle/>
          <a:p>
            <a:r>
              <a:rPr lang="ru-RU" sz="2600" dirty="0">
                <a:solidFill>
                  <a:schemeClr val="tx2">
                    <a:lumMod val="75000"/>
                  </a:schemeClr>
                </a:solidFill>
              </a:rPr>
              <a:t>6.3.	</a:t>
            </a:r>
            <a:r>
              <a:rPr lang="ru-RU" sz="2600" dirty="0" err="1">
                <a:solidFill>
                  <a:schemeClr val="tx2">
                    <a:lumMod val="75000"/>
                  </a:schemeClr>
                </a:solidFill>
              </a:rPr>
              <a:t>Методи</a:t>
            </a:r>
            <a:r>
              <a:rPr lang="ru-RU" sz="2600" dirty="0">
                <a:solidFill>
                  <a:schemeClr val="tx2">
                    <a:lumMod val="75000"/>
                  </a:schemeClr>
                </a:solidFill>
              </a:rPr>
              <a:t> </a:t>
            </a:r>
            <a:r>
              <a:rPr lang="ru-RU" sz="2600" dirty="0" err="1">
                <a:solidFill>
                  <a:schemeClr val="tx2">
                    <a:lumMod val="75000"/>
                  </a:schemeClr>
                </a:solidFill>
              </a:rPr>
              <a:t>розрахунку</a:t>
            </a:r>
            <a:r>
              <a:rPr lang="ru-RU" sz="2600" dirty="0">
                <a:solidFill>
                  <a:schemeClr val="tx2">
                    <a:lumMod val="75000"/>
                  </a:schemeClr>
                </a:solidFill>
              </a:rPr>
              <a:t> і </a:t>
            </a:r>
            <a:r>
              <a:rPr lang="ru-RU" sz="2600" dirty="0" err="1">
                <a:solidFill>
                  <a:schemeClr val="tx2">
                    <a:lumMod val="75000"/>
                  </a:schemeClr>
                </a:solidFill>
              </a:rPr>
              <a:t>облік</a:t>
            </a:r>
            <a:r>
              <a:rPr lang="ru-RU" sz="2600" dirty="0">
                <a:solidFill>
                  <a:schemeClr val="tx2">
                    <a:lumMod val="75000"/>
                  </a:schemeClr>
                </a:solidFill>
              </a:rPr>
              <a:t> </a:t>
            </a:r>
            <a:r>
              <a:rPr lang="ru-RU" sz="2600" dirty="0" err="1">
                <a:solidFill>
                  <a:schemeClr val="tx2">
                    <a:lumMod val="75000"/>
                  </a:schemeClr>
                </a:solidFill>
              </a:rPr>
              <a:t>амортизації</a:t>
            </a:r>
            <a:r>
              <a:rPr lang="ru-RU" sz="2600" dirty="0">
                <a:solidFill>
                  <a:schemeClr val="tx2">
                    <a:lumMod val="75000"/>
                  </a:schemeClr>
                </a:solidFill>
              </a:rPr>
              <a:t> </a:t>
            </a:r>
            <a:r>
              <a:rPr lang="ru-RU" sz="2600" dirty="0" err="1">
                <a:solidFill>
                  <a:schemeClr val="tx2">
                    <a:lumMod val="75000"/>
                  </a:schemeClr>
                </a:solidFill>
              </a:rPr>
              <a:t>основних</a:t>
            </a:r>
            <a:r>
              <a:rPr lang="ru-RU" sz="2600" dirty="0">
                <a:solidFill>
                  <a:schemeClr val="tx2">
                    <a:lumMod val="75000"/>
                  </a:schemeClr>
                </a:solidFill>
              </a:rPr>
              <a:t> </a:t>
            </a:r>
            <a:r>
              <a:rPr lang="ru-RU" sz="2600" dirty="0" err="1">
                <a:solidFill>
                  <a:schemeClr val="tx2">
                    <a:lumMod val="75000"/>
                  </a:schemeClr>
                </a:solidFill>
              </a:rPr>
              <a:t>засобів</a:t>
            </a:r>
            <a:endParaRPr lang="ru-RU" sz="2600" dirty="0">
              <a:solidFill>
                <a:schemeClr val="tx2">
                  <a:lumMod val="75000"/>
                </a:schemeClr>
              </a:solidFill>
            </a:endParaRPr>
          </a:p>
        </p:txBody>
      </p:sp>
    </p:spTree>
    <p:extLst>
      <p:ext uri="{BB962C8B-B14F-4D97-AF65-F5344CB8AC3E}">
        <p14:creationId xmlns:p14="http://schemas.microsoft.com/office/powerpoint/2010/main" val="1867753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260648"/>
            <a:ext cx="8424936" cy="6408712"/>
          </a:xfrm>
          <a:solidFill>
            <a:schemeClr val="accent5">
              <a:lumMod val="40000"/>
              <a:lumOff val="60000"/>
            </a:schemeClr>
          </a:solidFill>
          <a:ln>
            <a:solidFill>
              <a:schemeClr val="accent5">
                <a:lumMod val="75000"/>
              </a:schemeClr>
            </a:solidFill>
          </a:ln>
        </p:spPr>
        <p:txBody>
          <a:bodyPr>
            <a:noAutofit/>
          </a:bodyPr>
          <a:lstStyle/>
          <a:p>
            <a:pPr marL="301943" lvl="1" indent="0" algn="just">
              <a:buNone/>
            </a:pPr>
            <a:r>
              <a:rPr lang="uk-UA" sz="1400" dirty="0"/>
              <a:t>МСБО 16 не містить вичерпного переліку методів, які слід використовувати для розрахунку амортизації основних засобів. Найбільш поширеними у світовій практиці методами амортизації є:</a:t>
            </a:r>
          </a:p>
          <a:p>
            <a:pPr marL="301943" lvl="1" indent="0" algn="just">
              <a:buNone/>
            </a:pPr>
            <a:r>
              <a:rPr lang="uk-UA" sz="1400" dirty="0"/>
              <a:t>	метод прямолінійного списання;</a:t>
            </a:r>
          </a:p>
          <a:p>
            <a:pPr marL="301943" lvl="1" indent="0" algn="just">
              <a:buNone/>
            </a:pPr>
            <a:r>
              <a:rPr lang="uk-UA" sz="1400" dirty="0"/>
              <a:t>	метод суми одиниць продукції (виробничий);</a:t>
            </a:r>
          </a:p>
          <a:p>
            <a:pPr marL="301943" lvl="1" indent="0" algn="just">
              <a:buNone/>
            </a:pPr>
            <a:r>
              <a:rPr lang="uk-UA" sz="1400" dirty="0"/>
              <a:t>	метод суми чисел років (кумулятивний</a:t>
            </a:r>
            <a:r>
              <a:rPr lang="uk-UA" sz="1400" dirty="0" smtClean="0"/>
              <a:t>);   (2+3 = </a:t>
            </a:r>
            <a:r>
              <a:rPr lang="uk-UA" sz="1400" dirty="0"/>
              <a:t>методи прискореної </a:t>
            </a:r>
            <a:r>
              <a:rPr lang="uk-UA" sz="1400" dirty="0" smtClean="0"/>
              <a:t>амортизації</a:t>
            </a:r>
            <a:r>
              <a:rPr lang="ru-RU" sz="1400" dirty="0" smtClean="0"/>
              <a:t>)</a:t>
            </a:r>
            <a:endParaRPr lang="uk-UA" sz="1400" dirty="0"/>
          </a:p>
          <a:p>
            <a:pPr marL="301943" lvl="1" indent="0" algn="just">
              <a:buNone/>
            </a:pPr>
            <a:r>
              <a:rPr lang="uk-UA" sz="1400" dirty="0"/>
              <a:t>	метод зменшення залишку.</a:t>
            </a:r>
          </a:p>
          <a:p>
            <a:pPr marL="301943" lvl="1" indent="0" algn="just">
              <a:buNone/>
            </a:pPr>
            <a:r>
              <a:rPr lang="uk-UA" sz="1400" b="1" dirty="0"/>
              <a:t>Метод прямолінійного списання </a:t>
            </a:r>
            <a:r>
              <a:rPr lang="uk-UA" sz="1400" dirty="0"/>
              <a:t>полягає в тому, що вартість об’єкта основних засобів списують однаковими частинами протягом усього періоду його експлуатації</a:t>
            </a:r>
            <a:r>
              <a:rPr lang="uk-UA" sz="1400" dirty="0" smtClean="0"/>
              <a:t>.</a:t>
            </a:r>
          </a:p>
          <a:p>
            <a:pPr marL="301943" lvl="1" indent="0" algn="just">
              <a:buNone/>
            </a:pPr>
            <a:endParaRPr lang="uk-UA" sz="1400" dirty="0"/>
          </a:p>
          <a:p>
            <a:pPr marL="301943" lvl="1" indent="0" algn="just">
              <a:buNone/>
            </a:pPr>
            <a:endParaRPr lang="uk-UA" sz="1400" dirty="0" smtClean="0"/>
          </a:p>
          <a:p>
            <a:pPr marL="301943" lvl="1" indent="0" algn="just">
              <a:buNone/>
            </a:pPr>
            <a:r>
              <a:rPr lang="uk-UA" sz="1400" b="1" i="1" dirty="0"/>
              <a:t>Приклад. </a:t>
            </a:r>
            <a:r>
              <a:rPr lang="uk-UA" sz="1400" dirty="0"/>
              <a:t>Первісна вартість станка дорівнює $10000, ліквідаційна вартість $1000, очікуваний термін корисної експлуатації – 5 років</a:t>
            </a:r>
            <a:r>
              <a:rPr lang="uk-UA" sz="1400" dirty="0" smtClean="0"/>
              <a:t>.</a:t>
            </a:r>
          </a:p>
          <a:p>
            <a:pPr marL="301943" lvl="1" indent="0" algn="just">
              <a:buNone/>
            </a:pPr>
            <a:endParaRPr lang="uk-UA" sz="1400" dirty="0"/>
          </a:p>
          <a:p>
            <a:pPr marL="301943" lvl="1" indent="0" algn="just">
              <a:buNone/>
            </a:pPr>
            <a:endParaRPr lang="uk-UA" sz="1400" dirty="0" smtClean="0"/>
          </a:p>
          <a:p>
            <a:pPr marL="301943" lvl="1" indent="0" algn="just">
              <a:buNone/>
            </a:pPr>
            <a:r>
              <a:rPr lang="uk-UA" sz="1400" dirty="0" smtClean="0"/>
              <a:t>                                                                                                                 або</a:t>
            </a:r>
          </a:p>
          <a:p>
            <a:pPr marL="301943" lvl="1" indent="0" algn="just">
              <a:buNone/>
            </a:pPr>
            <a:r>
              <a:rPr lang="uk-UA" sz="1400" dirty="0"/>
              <a:t> </a:t>
            </a:r>
            <a:r>
              <a:rPr lang="uk-UA" sz="1400" dirty="0" smtClean="0"/>
              <a:t>                                                                                                          </a:t>
            </a:r>
            <a:endParaRPr lang="uk-UA" sz="1400" dirty="0"/>
          </a:p>
          <a:p>
            <a:pPr marL="301943" lvl="1" indent="0" algn="just">
              <a:buNone/>
            </a:pPr>
            <a:endParaRPr lang="uk-UA" sz="1400" dirty="0" smtClean="0"/>
          </a:p>
          <a:p>
            <a:pPr marL="301943" lvl="1" indent="0" algn="just">
              <a:buNone/>
            </a:pPr>
            <a:r>
              <a:rPr lang="uk-UA" sz="1400" dirty="0" smtClean="0"/>
              <a:t>Щорічно </a:t>
            </a:r>
            <a:r>
              <a:rPr lang="uk-UA" sz="1400" dirty="0"/>
              <a:t>(щомісячно) на суму нарахованої за даним методом амортизації   </a:t>
            </a:r>
            <a:r>
              <a:rPr lang="en-US" sz="1400" dirty="0" smtClean="0"/>
              <a:t>$</a:t>
            </a:r>
            <a:r>
              <a:rPr lang="uk-UA" sz="1400" dirty="0" smtClean="0"/>
              <a:t>1800(</a:t>
            </a:r>
            <a:r>
              <a:rPr lang="en-US" sz="1400" dirty="0" smtClean="0"/>
              <a:t>$</a:t>
            </a:r>
            <a:r>
              <a:rPr lang="ru-RU" sz="1400" dirty="0" smtClean="0"/>
              <a:t>50)</a:t>
            </a:r>
            <a:r>
              <a:rPr lang="uk-UA" sz="1400" dirty="0" smtClean="0"/>
              <a:t>   </a:t>
            </a:r>
            <a:r>
              <a:rPr lang="uk-UA" sz="1400" dirty="0"/>
              <a:t>підприємство робить запис:</a:t>
            </a:r>
          </a:p>
          <a:p>
            <a:pPr marL="301943" lvl="1" indent="0" algn="just">
              <a:buNone/>
            </a:pPr>
            <a:r>
              <a:rPr lang="uk-UA" sz="1400" dirty="0" smtClean="0"/>
              <a:t>                    </a:t>
            </a:r>
            <a:r>
              <a:rPr lang="uk-UA" sz="1400" dirty="0" err="1" smtClean="0"/>
              <a:t>Дт</a:t>
            </a:r>
            <a:r>
              <a:rPr lang="uk-UA" sz="1400" dirty="0" smtClean="0"/>
              <a:t> </a:t>
            </a:r>
            <a:r>
              <a:rPr lang="uk-UA" sz="1400" dirty="0"/>
              <a:t>«Витрати на амортизацію» або «Виробничі накладні витрати», </a:t>
            </a:r>
          </a:p>
          <a:p>
            <a:pPr marL="301943" lvl="1" indent="0" algn="just">
              <a:buNone/>
            </a:pPr>
            <a:r>
              <a:rPr lang="uk-UA" sz="1400" dirty="0" smtClean="0"/>
              <a:t>                             «</a:t>
            </a:r>
            <a:r>
              <a:rPr lang="uk-UA" sz="1400" dirty="0"/>
              <a:t>Витрати на збут</a:t>
            </a:r>
            <a:r>
              <a:rPr lang="uk-UA" sz="1400" dirty="0" smtClean="0"/>
              <a:t>»,  «</a:t>
            </a:r>
            <a:r>
              <a:rPr lang="uk-UA" sz="1400" dirty="0"/>
              <a:t>Адміністративні </a:t>
            </a:r>
            <a:r>
              <a:rPr lang="uk-UA" sz="1400" dirty="0" smtClean="0"/>
              <a:t>витрати»                                   1800,00</a:t>
            </a:r>
            <a:endParaRPr lang="uk-UA" sz="1400" dirty="0"/>
          </a:p>
          <a:p>
            <a:pPr marL="301943" lvl="1" indent="0" algn="just">
              <a:buNone/>
            </a:pPr>
            <a:r>
              <a:rPr lang="uk-UA" sz="1400" dirty="0"/>
              <a:t> </a:t>
            </a:r>
            <a:r>
              <a:rPr lang="uk-UA" sz="1400" dirty="0" smtClean="0"/>
              <a:t>                   </a:t>
            </a:r>
            <a:r>
              <a:rPr lang="uk-UA" sz="1400" dirty="0" err="1" smtClean="0"/>
              <a:t>Кт</a:t>
            </a:r>
            <a:r>
              <a:rPr lang="uk-UA" sz="1400" dirty="0" smtClean="0"/>
              <a:t> </a:t>
            </a:r>
            <a:r>
              <a:rPr lang="uk-UA" sz="1400" dirty="0"/>
              <a:t>«Нарахована амортизація»	</a:t>
            </a:r>
            <a:r>
              <a:rPr lang="uk-UA" sz="1400" dirty="0" smtClean="0"/>
              <a:t>                                                                     1800,00</a:t>
            </a:r>
            <a:endParaRPr lang="uk-UA" sz="1400" dirty="0"/>
          </a:p>
          <a:p>
            <a:pPr marL="301943" lvl="1" indent="0" algn="just">
              <a:buNone/>
            </a:pPr>
            <a:endParaRPr lang="uk-UA" sz="1400" dirty="0"/>
          </a:p>
          <a:p>
            <a:pPr marL="301943" lvl="1" indent="0" algn="just">
              <a:buNone/>
            </a:pPr>
            <a:r>
              <a:rPr lang="uk-UA" sz="1400" dirty="0"/>
              <a:t>Даний метод нарахування амортизації використовується при рівномірній експлуатації об’єкту основних засобів з року в рік.</a:t>
            </a:r>
          </a:p>
          <a:p>
            <a:pPr marL="301943" lvl="1" indent="0" algn="just">
              <a:buNone/>
            </a:pPr>
            <a:endParaRPr lang="uk-UA" sz="1400" dirty="0"/>
          </a:p>
          <a:p>
            <a:pPr marL="301943" lvl="1" indent="0" algn="just">
              <a:buNone/>
            </a:pPr>
            <a:endParaRPr lang="uk-UA" sz="1400" dirty="0"/>
          </a:p>
        </p:txBody>
      </p:sp>
      <p:pic>
        <p:nvPicPr>
          <p:cNvPr id="3" name="image31.png"/>
          <p:cNvPicPr/>
          <p:nvPr/>
        </p:nvPicPr>
        <p:blipFill>
          <a:blip r:embed="rId2" cstate="print"/>
          <a:stretch>
            <a:fillRect/>
          </a:stretch>
        </p:blipFill>
        <p:spPr>
          <a:xfrm>
            <a:off x="827584" y="2276872"/>
            <a:ext cx="5422900" cy="419100"/>
          </a:xfrm>
          <a:prstGeom prst="rect">
            <a:avLst/>
          </a:prstGeom>
        </p:spPr>
      </p:pic>
      <p:pic>
        <p:nvPicPr>
          <p:cNvPr id="4" name="image32.png"/>
          <p:cNvPicPr/>
          <p:nvPr/>
        </p:nvPicPr>
        <p:blipFill>
          <a:blip r:embed="rId3" cstate="print"/>
          <a:stretch>
            <a:fillRect/>
          </a:stretch>
        </p:blipFill>
        <p:spPr>
          <a:xfrm>
            <a:off x="827584" y="3140968"/>
            <a:ext cx="5262245" cy="628650"/>
          </a:xfrm>
          <a:prstGeom prst="rect">
            <a:avLst/>
          </a:prstGeom>
        </p:spPr>
      </p:pic>
      <p:pic>
        <p:nvPicPr>
          <p:cNvPr id="5" name="image34.png"/>
          <p:cNvPicPr/>
          <p:nvPr/>
        </p:nvPicPr>
        <p:blipFill>
          <a:blip r:embed="rId4" cstate="print"/>
          <a:stretch>
            <a:fillRect/>
          </a:stretch>
        </p:blipFill>
        <p:spPr>
          <a:xfrm>
            <a:off x="899592" y="3789040"/>
            <a:ext cx="3667125" cy="295275"/>
          </a:xfrm>
          <a:prstGeom prst="rect">
            <a:avLst/>
          </a:prstGeom>
        </p:spPr>
      </p:pic>
      <p:pic>
        <p:nvPicPr>
          <p:cNvPr id="6" name="image33.png"/>
          <p:cNvPicPr/>
          <p:nvPr/>
        </p:nvPicPr>
        <p:blipFill>
          <a:blip r:embed="rId5" cstate="print"/>
          <a:stretch>
            <a:fillRect/>
          </a:stretch>
        </p:blipFill>
        <p:spPr>
          <a:xfrm>
            <a:off x="1881718" y="4121646"/>
            <a:ext cx="5642610" cy="171450"/>
          </a:xfrm>
          <a:prstGeom prst="rect">
            <a:avLst/>
          </a:prstGeom>
        </p:spPr>
      </p:pic>
      <p:pic>
        <p:nvPicPr>
          <p:cNvPr id="7" name="image35.png"/>
          <p:cNvPicPr/>
          <p:nvPr/>
        </p:nvPicPr>
        <p:blipFill>
          <a:blip r:embed="rId6" cstate="print"/>
          <a:stretch>
            <a:fillRect/>
          </a:stretch>
        </p:blipFill>
        <p:spPr>
          <a:xfrm>
            <a:off x="2521555" y="4328145"/>
            <a:ext cx="4210685" cy="180975"/>
          </a:xfrm>
          <a:prstGeom prst="rect">
            <a:avLst/>
          </a:prstGeom>
        </p:spPr>
      </p:pic>
    </p:spTree>
    <p:extLst>
      <p:ext uri="{BB962C8B-B14F-4D97-AF65-F5344CB8AC3E}">
        <p14:creationId xmlns:p14="http://schemas.microsoft.com/office/powerpoint/2010/main" val="31907987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260648"/>
            <a:ext cx="8424936" cy="6408712"/>
          </a:xfrm>
          <a:solidFill>
            <a:schemeClr val="accent5">
              <a:lumMod val="40000"/>
              <a:lumOff val="60000"/>
            </a:schemeClr>
          </a:solidFill>
          <a:ln>
            <a:solidFill>
              <a:schemeClr val="accent5">
                <a:lumMod val="75000"/>
              </a:schemeClr>
            </a:solidFill>
          </a:ln>
        </p:spPr>
        <p:txBody>
          <a:bodyPr>
            <a:noAutofit/>
          </a:bodyPr>
          <a:lstStyle/>
          <a:p>
            <a:pPr marL="301943" lvl="1" indent="0" algn="just">
              <a:buNone/>
            </a:pPr>
            <a:r>
              <a:rPr lang="uk-UA" sz="1400" dirty="0" smtClean="0"/>
              <a:t>     </a:t>
            </a:r>
            <a:r>
              <a:rPr lang="ru-RU" sz="1400" dirty="0" smtClean="0"/>
              <a:t> </a:t>
            </a:r>
            <a:r>
              <a:rPr lang="ru-RU" sz="1400" dirty="0" err="1" smtClean="0"/>
              <a:t>Виробничий</a:t>
            </a:r>
            <a:r>
              <a:rPr lang="ru-RU" sz="1400" dirty="0" smtClean="0"/>
              <a:t> </a:t>
            </a:r>
            <a:r>
              <a:rPr lang="ru-RU" sz="1400" dirty="0"/>
              <a:t>метод </a:t>
            </a:r>
            <a:r>
              <a:rPr lang="ru-RU" sz="1400" dirty="0" err="1"/>
              <a:t>нарахування</a:t>
            </a:r>
            <a:r>
              <a:rPr lang="ru-RU" sz="1400" dirty="0"/>
              <a:t> </a:t>
            </a:r>
            <a:r>
              <a:rPr lang="ru-RU" sz="1400" dirty="0" err="1"/>
              <a:t>амортизації</a:t>
            </a:r>
            <a:r>
              <a:rPr lang="ru-RU" sz="1400" dirty="0"/>
              <a:t> </a:t>
            </a:r>
            <a:r>
              <a:rPr lang="ru-RU" sz="1400" dirty="0" err="1"/>
              <a:t>базується</a:t>
            </a:r>
            <a:r>
              <a:rPr lang="ru-RU" sz="1400" dirty="0"/>
              <a:t> на </a:t>
            </a:r>
            <a:r>
              <a:rPr lang="ru-RU" sz="1400" dirty="0" err="1"/>
              <a:t>основі</a:t>
            </a:r>
            <a:r>
              <a:rPr lang="ru-RU" sz="1400" dirty="0"/>
              <a:t> </a:t>
            </a:r>
            <a:r>
              <a:rPr lang="ru-RU" sz="1400" dirty="0" err="1"/>
              <a:t>сумарного</a:t>
            </a:r>
            <a:r>
              <a:rPr lang="ru-RU" sz="1400" dirty="0"/>
              <a:t> </a:t>
            </a:r>
            <a:r>
              <a:rPr lang="ru-RU" sz="1400" dirty="0" err="1"/>
              <a:t>виробітку</a:t>
            </a:r>
            <a:r>
              <a:rPr lang="ru-RU" sz="1400" dirty="0"/>
              <a:t> </a:t>
            </a:r>
            <a:r>
              <a:rPr lang="ru-RU" sz="1400" dirty="0" err="1"/>
              <a:t>об’єкта</a:t>
            </a:r>
            <a:r>
              <a:rPr lang="ru-RU" sz="1400" dirty="0"/>
              <a:t> за весь </a:t>
            </a:r>
            <a:r>
              <a:rPr lang="ru-RU" sz="1400" dirty="0" err="1"/>
              <a:t>період</a:t>
            </a:r>
            <a:r>
              <a:rPr lang="ru-RU" sz="1400" dirty="0"/>
              <a:t> </a:t>
            </a:r>
            <a:r>
              <a:rPr lang="ru-RU" sz="1400" dirty="0" err="1"/>
              <a:t>його</a:t>
            </a:r>
            <a:r>
              <a:rPr lang="ru-RU" sz="1400" dirty="0"/>
              <a:t> </a:t>
            </a:r>
            <a:r>
              <a:rPr lang="ru-RU" sz="1400" dirty="0" err="1"/>
              <a:t>експлуатації</a:t>
            </a:r>
            <a:r>
              <a:rPr lang="ru-RU" sz="1400" dirty="0"/>
              <a:t> у </a:t>
            </a:r>
            <a:r>
              <a:rPr lang="ru-RU" sz="1400" dirty="0" err="1"/>
              <a:t>натуральних</a:t>
            </a:r>
            <a:r>
              <a:rPr lang="ru-RU" sz="1400" dirty="0"/>
              <a:t> </a:t>
            </a:r>
            <a:r>
              <a:rPr lang="ru-RU" sz="1400" dirty="0" err="1"/>
              <a:t>одиницях</a:t>
            </a:r>
            <a:r>
              <a:rPr lang="ru-RU" sz="1400" dirty="0"/>
              <a:t> </a:t>
            </a:r>
            <a:r>
              <a:rPr lang="ru-RU" sz="1400" dirty="0" err="1"/>
              <a:t>виміру</a:t>
            </a:r>
            <a:r>
              <a:rPr lang="ru-RU" sz="1400" dirty="0" smtClean="0"/>
              <a:t>:</a:t>
            </a:r>
          </a:p>
          <a:p>
            <a:pPr marL="301943" lvl="1" indent="0" algn="just">
              <a:buNone/>
            </a:pPr>
            <a:endParaRPr lang="uk-UA" sz="1400" dirty="0"/>
          </a:p>
          <a:p>
            <a:pPr marL="301943" lvl="1" indent="0" algn="just">
              <a:buNone/>
            </a:pPr>
            <a:endParaRPr lang="uk-UA" sz="1400" dirty="0" smtClean="0"/>
          </a:p>
          <a:p>
            <a:pPr marL="301943" lvl="1" indent="0" algn="just">
              <a:buNone/>
            </a:pPr>
            <a:endParaRPr lang="uk-UA" sz="1400" dirty="0"/>
          </a:p>
          <a:p>
            <a:pPr marL="301943" lvl="1" indent="0" algn="just">
              <a:buNone/>
            </a:pPr>
            <a:endParaRPr lang="uk-UA" sz="1400" dirty="0" smtClean="0"/>
          </a:p>
          <a:p>
            <a:pPr marL="301943" lvl="1" indent="0" algn="just">
              <a:buNone/>
            </a:pPr>
            <a:r>
              <a:rPr lang="ru-RU" sz="1400" dirty="0"/>
              <a:t>Приклад. </a:t>
            </a:r>
            <a:r>
              <a:rPr lang="ru-RU" sz="1400" dirty="0" err="1"/>
              <a:t>Первісна</a:t>
            </a:r>
            <a:r>
              <a:rPr lang="ru-RU" sz="1400" dirty="0"/>
              <a:t> </a:t>
            </a:r>
            <a:r>
              <a:rPr lang="ru-RU" sz="1400" dirty="0" err="1"/>
              <a:t>вартість</a:t>
            </a:r>
            <a:r>
              <a:rPr lang="ru-RU" sz="1400" dirty="0"/>
              <a:t> станка </a:t>
            </a:r>
            <a:r>
              <a:rPr lang="ru-RU" sz="1400" dirty="0" err="1"/>
              <a:t>дорівнює</a:t>
            </a:r>
            <a:r>
              <a:rPr lang="ru-RU" sz="1400" dirty="0"/>
              <a:t> $10000, </a:t>
            </a:r>
            <a:r>
              <a:rPr lang="ru-RU" sz="1400" dirty="0" err="1"/>
              <a:t>ліквідаційна</a:t>
            </a:r>
            <a:r>
              <a:rPr lang="ru-RU" sz="1400" dirty="0"/>
              <a:t> </a:t>
            </a:r>
            <a:r>
              <a:rPr lang="ru-RU" sz="1400" dirty="0" err="1"/>
              <a:t>вартість</a:t>
            </a:r>
            <a:r>
              <a:rPr lang="ru-RU" sz="1400" dirty="0"/>
              <a:t> $1000. </a:t>
            </a:r>
            <a:endParaRPr lang="ru-RU" sz="1400" dirty="0" smtClean="0"/>
          </a:p>
          <a:p>
            <a:pPr marL="301943" lvl="1" indent="0" algn="just">
              <a:buNone/>
            </a:pPr>
            <a:r>
              <a:rPr lang="ru-RU" sz="1400" dirty="0"/>
              <a:t> </a:t>
            </a:r>
            <a:r>
              <a:rPr lang="ru-RU" sz="1400" dirty="0" smtClean="0"/>
              <a:t>    За </a:t>
            </a:r>
            <a:r>
              <a:rPr lang="ru-RU" sz="1400" dirty="0" err="1"/>
              <a:t>термін</a:t>
            </a:r>
            <a:r>
              <a:rPr lang="ru-RU" sz="1400" dirty="0"/>
              <a:t> </a:t>
            </a:r>
            <a:r>
              <a:rPr lang="ru-RU" sz="1400" dirty="0" err="1"/>
              <a:t>корисної</a:t>
            </a:r>
            <a:r>
              <a:rPr lang="ru-RU" sz="1400" dirty="0"/>
              <a:t> </a:t>
            </a:r>
            <a:r>
              <a:rPr lang="ru-RU" sz="1400" dirty="0" err="1"/>
              <a:t>експлуатації</a:t>
            </a:r>
            <a:r>
              <a:rPr lang="ru-RU" sz="1400" dirty="0"/>
              <a:t> за </a:t>
            </a:r>
            <a:r>
              <a:rPr lang="ru-RU" sz="1400" dirty="0" err="1"/>
              <a:t>допомогою</a:t>
            </a:r>
            <a:r>
              <a:rPr lang="ru-RU" sz="1400" dirty="0"/>
              <a:t> </a:t>
            </a:r>
            <a:r>
              <a:rPr lang="ru-RU" sz="1400" dirty="0" err="1"/>
              <a:t>даного</a:t>
            </a:r>
            <a:r>
              <a:rPr lang="ru-RU" sz="1400" dirty="0"/>
              <a:t> станка </a:t>
            </a:r>
            <a:r>
              <a:rPr lang="ru-RU" sz="1400" dirty="0" err="1"/>
              <a:t>очікується</a:t>
            </a:r>
            <a:r>
              <a:rPr lang="ru-RU" sz="1400" dirty="0"/>
              <a:t> </a:t>
            </a:r>
            <a:r>
              <a:rPr lang="ru-RU" sz="1400" dirty="0" err="1"/>
              <a:t>виготовити</a:t>
            </a:r>
            <a:r>
              <a:rPr lang="ru-RU" sz="1400" dirty="0"/>
              <a:t> 2000 деталей, у тому </a:t>
            </a:r>
            <a:r>
              <a:rPr lang="ru-RU" sz="1400" dirty="0" err="1"/>
              <a:t>числі</a:t>
            </a:r>
            <a:r>
              <a:rPr lang="ru-RU" sz="1400" dirty="0"/>
              <a:t>:</a:t>
            </a:r>
          </a:p>
          <a:p>
            <a:pPr marL="301943" lvl="1" indent="0" algn="just">
              <a:buNone/>
            </a:pPr>
            <a:r>
              <a:rPr lang="ru-RU" sz="1400" dirty="0"/>
              <a:t>1-й </a:t>
            </a:r>
            <a:r>
              <a:rPr lang="ru-RU" sz="1400" dirty="0" err="1"/>
              <a:t>рік</a:t>
            </a:r>
            <a:r>
              <a:rPr lang="ru-RU" sz="1400" dirty="0"/>
              <a:t> – 700 од., 2-й </a:t>
            </a:r>
            <a:r>
              <a:rPr lang="ru-RU" sz="1400" dirty="0" err="1"/>
              <a:t>рік</a:t>
            </a:r>
            <a:r>
              <a:rPr lang="ru-RU" sz="1400" dirty="0"/>
              <a:t> – 500 од., 3-й </a:t>
            </a:r>
            <a:r>
              <a:rPr lang="ru-RU" sz="1400" dirty="0" err="1"/>
              <a:t>рік</a:t>
            </a:r>
            <a:r>
              <a:rPr lang="ru-RU" sz="1400" dirty="0"/>
              <a:t> – 400 од., 4-й </a:t>
            </a:r>
            <a:r>
              <a:rPr lang="ru-RU" sz="1400" dirty="0" err="1"/>
              <a:t>рік</a:t>
            </a:r>
            <a:r>
              <a:rPr lang="ru-RU" sz="1400" dirty="0"/>
              <a:t> – 300 од., 5-й </a:t>
            </a:r>
            <a:r>
              <a:rPr lang="ru-RU" sz="1400" dirty="0" err="1"/>
              <a:t>рік</a:t>
            </a:r>
            <a:r>
              <a:rPr lang="ru-RU" sz="1400" dirty="0"/>
              <a:t> – 100 од</a:t>
            </a:r>
            <a:r>
              <a:rPr lang="ru-RU" sz="1400" dirty="0" smtClean="0"/>
              <a:t>.</a:t>
            </a:r>
          </a:p>
          <a:p>
            <a:pPr marL="301943" lvl="1" indent="0" algn="just">
              <a:buNone/>
            </a:pPr>
            <a:endParaRPr lang="uk-UA" sz="1400" dirty="0"/>
          </a:p>
          <a:p>
            <a:pPr marL="301943" lvl="1" indent="0" algn="just">
              <a:buNone/>
            </a:pPr>
            <a:endParaRPr lang="uk-UA" sz="1400" dirty="0" smtClean="0"/>
          </a:p>
          <a:p>
            <a:pPr marL="301943" lvl="1" indent="0" algn="just">
              <a:buNone/>
            </a:pPr>
            <a:r>
              <a:rPr lang="ru-RU" sz="1400" dirty="0" err="1"/>
              <a:t>Тоді</a:t>
            </a:r>
            <a:r>
              <a:rPr lang="ru-RU" sz="1400" dirty="0"/>
              <a:t> </a:t>
            </a:r>
            <a:r>
              <a:rPr lang="ru-RU" sz="1400" dirty="0" err="1"/>
              <a:t>річна</a:t>
            </a:r>
            <a:r>
              <a:rPr lang="ru-RU" sz="1400" dirty="0"/>
              <a:t> сума </a:t>
            </a:r>
            <a:r>
              <a:rPr lang="ru-RU" sz="1400" dirty="0" err="1"/>
              <a:t>амортизації</a:t>
            </a:r>
            <a:r>
              <a:rPr lang="ru-RU" sz="1400" dirty="0"/>
              <a:t> наведена у табл. 6.2.</a:t>
            </a:r>
          </a:p>
          <a:p>
            <a:pPr marL="301943" lvl="1" indent="0" algn="just">
              <a:buNone/>
            </a:pPr>
            <a:endParaRPr lang="ru-RU" sz="1400" dirty="0"/>
          </a:p>
          <a:p>
            <a:pPr marL="301943" lvl="1" indent="0" algn="just">
              <a:buNone/>
            </a:pPr>
            <a:r>
              <a:rPr lang="ru-RU" sz="1400" dirty="0"/>
              <a:t> </a:t>
            </a:r>
          </a:p>
          <a:p>
            <a:pPr marL="301943" lvl="1" indent="0" algn="just">
              <a:buNone/>
            </a:pPr>
            <a:endParaRPr lang="uk-UA" sz="1400" dirty="0" smtClean="0"/>
          </a:p>
          <a:p>
            <a:pPr marL="301943" lvl="1" indent="0" algn="just">
              <a:buNone/>
            </a:pPr>
            <a:endParaRPr lang="uk-UA" sz="1400" dirty="0"/>
          </a:p>
          <a:p>
            <a:pPr marL="301943" lvl="1" indent="0" algn="just">
              <a:buNone/>
            </a:pPr>
            <a:endParaRPr lang="uk-UA" sz="1400" dirty="0" smtClean="0"/>
          </a:p>
          <a:p>
            <a:pPr marL="301943" lvl="1" indent="0" algn="just">
              <a:buNone/>
            </a:pPr>
            <a:endParaRPr lang="uk-UA" sz="1400" dirty="0"/>
          </a:p>
          <a:p>
            <a:pPr marL="301943" lvl="1" indent="0" algn="just">
              <a:buNone/>
            </a:pPr>
            <a:endParaRPr lang="uk-UA" sz="1400" dirty="0" smtClean="0"/>
          </a:p>
          <a:p>
            <a:pPr marL="301943" lvl="1" indent="0" algn="just">
              <a:buNone/>
            </a:pPr>
            <a:endParaRPr lang="ru-RU" sz="1400" dirty="0" smtClean="0"/>
          </a:p>
          <a:p>
            <a:pPr marL="301943" lvl="1" indent="0" algn="just">
              <a:buNone/>
            </a:pPr>
            <a:r>
              <a:rPr lang="ru-RU" sz="1400" dirty="0"/>
              <a:t> </a:t>
            </a:r>
            <a:r>
              <a:rPr lang="ru-RU" sz="1400" dirty="0" smtClean="0"/>
              <a:t>  Даний </a:t>
            </a:r>
            <a:r>
              <a:rPr lang="ru-RU" sz="1400" dirty="0"/>
              <a:t>метод </a:t>
            </a:r>
            <a:r>
              <a:rPr lang="ru-RU" sz="1400" dirty="0" err="1"/>
              <a:t>нарахування</a:t>
            </a:r>
            <a:r>
              <a:rPr lang="ru-RU" sz="1400" dirty="0"/>
              <a:t> </a:t>
            </a:r>
            <a:r>
              <a:rPr lang="ru-RU" sz="1400" dirty="0" err="1"/>
              <a:t>амортизації</a:t>
            </a:r>
            <a:r>
              <a:rPr lang="ru-RU" sz="1400" dirty="0"/>
              <a:t> </a:t>
            </a:r>
            <a:r>
              <a:rPr lang="ru-RU" sz="1400" dirty="0" err="1"/>
              <a:t>використовується</a:t>
            </a:r>
            <a:r>
              <a:rPr lang="ru-RU" sz="1400" dirty="0"/>
              <a:t> в основному для </a:t>
            </a:r>
            <a:r>
              <a:rPr lang="ru-RU" sz="1400" dirty="0" err="1"/>
              <a:t>активної</a:t>
            </a:r>
            <a:r>
              <a:rPr lang="ru-RU" sz="1400" dirty="0"/>
              <a:t> </a:t>
            </a:r>
            <a:r>
              <a:rPr lang="ru-RU" sz="1400" dirty="0" err="1"/>
              <a:t>частини</a:t>
            </a:r>
            <a:r>
              <a:rPr lang="ru-RU" sz="1400" dirty="0"/>
              <a:t> </a:t>
            </a:r>
            <a:r>
              <a:rPr lang="ru-RU" sz="1400" dirty="0" err="1"/>
              <a:t>основних</a:t>
            </a:r>
            <a:r>
              <a:rPr lang="ru-RU" sz="1400" dirty="0"/>
              <a:t> </a:t>
            </a:r>
            <a:r>
              <a:rPr lang="ru-RU" sz="1400" dirty="0" err="1"/>
              <a:t>засобів</a:t>
            </a:r>
            <a:r>
              <a:rPr lang="ru-RU" sz="1400" dirty="0"/>
              <a:t>. </a:t>
            </a:r>
            <a:r>
              <a:rPr lang="ru-RU" sz="1400" dirty="0" err="1"/>
              <a:t>Проте</a:t>
            </a:r>
            <a:r>
              <a:rPr lang="ru-RU" sz="1400" dirty="0"/>
              <a:t> на </a:t>
            </a:r>
            <a:r>
              <a:rPr lang="ru-RU" sz="1400" dirty="0" err="1"/>
              <a:t>практиці</a:t>
            </a:r>
            <a:r>
              <a:rPr lang="ru-RU" sz="1400" dirty="0"/>
              <a:t> проблематично </a:t>
            </a:r>
            <a:r>
              <a:rPr lang="ru-RU" sz="1400" dirty="0" err="1"/>
              <a:t>визначити</a:t>
            </a:r>
            <a:r>
              <a:rPr lang="ru-RU" sz="1400" dirty="0"/>
              <a:t> </a:t>
            </a:r>
            <a:r>
              <a:rPr lang="ru-RU" sz="1400" dirty="0" err="1"/>
              <a:t>виробіток</a:t>
            </a:r>
            <a:r>
              <a:rPr lang="ru-RU" sz="1400" dirty="0"/>
              <a:t> </a:t>
            </a:r>
            <a:r>
              <a:rPr lang="ru-RU" sz="1400" dirty="0" err="1"/>
              <a:t>окремих</a:t>
            </a:r>
            <a:r>
              <a:rPr lang="ru-RU" sz="1400" dirty="0"/>
              <a:t> </a:t>
            </a:r>
            <a:r>
              <a:rPr lang="ru-RU" sz="1400" dirty="0" err="1"/>
              <a:t>об’єктів</a:t>
            </a:r>
            <a:r>
              <a:rPr lang="ru-RU" sz="1400" dirty="0"/>
              <a:t> </a:t>
            </a:r>
            <a:r>
              <a:rPr lang="ru-RU" sz="1400" dirty="0" err="1"/>
              <a:t>основних</a:t>
            </a:r>
            <a:r>
              <a:rPr lang="ru-RU" sz="1400" dirty="0"/>
              <a:t> </a:t>
            </a:r>
            <a:r>
              <a:rPr lang="ru-RU" sz="1400" dirty="0" err="1"/>
              <a:t>засобів</a:t>
            </a:r>
            <a:r>
              <a:rPr lang="ru-RU" sz="1400" dirty="0"/>
              <a:t> тому </a:t>
            </a:r>
            <a:r>
              <a:rPr lang="ru-RU" sz="1400" dirty="0" err="1"/>
              <a:t>цей</a:t>
            </a:r>
            <a:r>
              <a:rPr lang="ru-RU" sz="1400" dirty="0"/>
              <a:t> метод не </a:t>
            </a:r>
            <a:r>
              <a:rPr lang="ru-RU" sz="1400" dirty="0" err="1"/>
              <a:t>знаходить</a:t>
            </a:r>
            <a:r>
              <a:rPr lang="ru-RU" sz="1400" dirty="0"/>
              <a:t> широкого </a:t>
            </a:r>
            <a:r>
              <a:rPr lang="ru-RU" sz="1400" dirty="0" err="1"/>
              <a:t>застосування</a:t>
            </a:r>
            <a:r>
              <a:rPr lang="ru-RU" sz="1400" dirty="0"/>
              <a:t>.</a:t>
            </a:r>
            <a:endParaRPr lang="uk-UA" sz="1400" dirty="0"/>
          </a:p>
          <a:p>
            <a:pPr marL="301943" lvl="1" indent="0" algn="just">
              <a:buNone/>
            </a:pPr>
            <a:endParaRPr lang="uk-UA" sz="1400" dirty="0"/>
          </a:p>
        </p:txBody>
      </p:sp>
      <p:pic>
        <p:nvPicPr>
          <p:cNvPr id="8" name="image38.png"/>
          <p:cNvPicPr/>
          <p:nvPr/>
        </p:nvPicPr>
        <p:blipFill>
          <a:blip r:embed="rId2" cstate="print"/>
          <a:stretch>
            <a:fillRect/>
          </a:stretch>
        </p:blipFill>
        <p:spPr>
          <a:xfrm>
            <a:off x="971600" y="836712"/>
            <a:ext cx="5514975" cy="828675"/>
          </a:xfrm>
          <a:prstGeom prst="rect">
            <a:avLst/>
          </a:prstGeom>
        </p:spPr>
      </p:pic>
      <p:pic>
        <p:nvPicPr>
          <p:cNvPr id="9" name="image39.png"/>
          <p:cNvPicPr/>
          <p:nvPr/>
        </p:nvPicPr>
        <p:blipFill>
          <a:blip r:embed="rId3" cstate="print"/>
          <a:stretch>
            <a:fillRect/>
          </a:stretch>
        </p:blipFill>
        <p:spPr>
          <a:xfrm>
            <a:off x="2123728" y="2812926"/>
            <a:ext cx="3918585" cy="400050"/>
          </a:xfrm>
          <a:prstGeom prst="rect">
            <a:avLst/>
          </a:prstGeom>
        </p:spPr>
      </p:pic>
      <p:pic>
        <p:nvPicPr>
          <p:cNvPr id="512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2778" t="46032" r="53561" b="30682"/>
          <a:stretch/>
        </p:blipFill>
        <p:spPr bwMode="auto">
          <a:xfrm>
            <a:off x="2339752" y="3669766"/>
            <a:ext cx="4750050" cy="184746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44432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260648"/>
            <a:ext cx="8424936" cy="6408712"/>
          </a:xfrm>
          <a:solidFill>
            <a:schemeClr val="accent5">
              <a:lumMod val="40000"/>
              <a:lumOff val="60000"/>
            </a:schemeClr>
          </a:solidFill>
          <a:ln>
            <a:solidFill>
              <a:schemeClr val="accent5">
                <a:lumMod val="75000"/>
              </a:schemeClr>
            </a:solidFill>
          </a:ln>
        </p:spPr>
        <p:txBody>
          <a:bodyPr>
            <a:noAutofit/>
          </a:bodyPr>
          <a:lstStyle/>
          <a:p>
            <a:pPr marL="301943" lvl="1" indent="0" algn="just">
              <a:buNone/>
            </a:pPr>
            <a:r>
              <a:rPr lang="ru-RU" sz="1400" dirty="0"/>
              <a:t>Метод </a:t>
            </a:r>
            <a:r>
              <a:rPr lang="ru-RU" sz="1400" dirty="0" err="1"/>
              <a:t>суми</a:t>
            </a:r>
            <a:r>
              <a:rPr lang="ru-RU" sz="1400" dirty="0"/>
              <a:t> чисел </a:t>
            </a:r>
            <a:r>
              <a:rPr lang="ru-RU" sz="1400" dirty="0" err="1"/>
              <a:t>років</a:t>
            </a:r>
            <a:r>
              <a:rPr lang="ru-RU" sz="1400" dirty="0"/>
              <a:t> </a:t>
            </a:r>
            <a:r>
              <a:rPr lang="ru-RU" sz="1400" dirty="0" err="1"/>
              <a:t>полягає</a:t>
            </a:r>
            <a:r>
              <a:rPr lang="ru-RU" sz="1400" dirty="0"/>
              <a:t> в тому, </a:t>
            </a:r>
            <a:r>
              <a:rPr lang="ru-RU" sz="1400" dirty="0" err="1"/>
              <a:t>що</a:t>
            </a:r>
            <a:r>
              <a:rPr lang="ru-RU" sz="1400" dirty="0"/>
              <a:t> для </a:t>
            </a:r>
            <a:r>
              <a:rPr lang="ru-RU" sz="1400" dirty="0" err="1"/>
              <a:t>обчислення</a:t>
            </a:r>
            <a:r>
              <a:rPr lang="ru-RU" sz="1400" dirty="0"/>
              <a:t> </a:t>
            </a:r>
            <a:r>
              <a:rPr lang="ru-RU" sz="1400" dirty="0" err="1"/>
              <a:t>амортизації</a:t>
            </a:r>
            <a:r>
              <a:rPr lang="ru-RU" sz="1400" dirty="0"/>
              <a:t> </a:t>
            </a:r>
            <a:r>
              <a:rPr lang="ru-RU" sz="1400" dirty="0" err="1"/>
              <a:t>використовується</a:t>
            </a:r>
            <a:r>
              <a:rPr lang="ru-RU" sz="1400" dirty="0"/>
              <a:t> </a:t>
            </a:r>
            <a:r>
              <a:rPr lang="ru-RU" sz="1400" dirty="0" err="1"/>
              <a:t>коефіцієнт</a:t>
            </a:r>
            <a:r>
              <a:rPr lang="ru-RU" sz="1400" dirty="0"/>
              <a:t> </a:t>
            </a:r>
            <a:r>
              <a:rPr lang="ru-RU" sz="1400" dirty="0" err="1"/>
              <a:t>суми</a:t>
            </a:r>
            <a:r>
              <a:rPr lang="ru-RU" sz="1400" dirty="0"/>
              <a:t> </a:t>
            </a:r>
            <a:r>
              <a:rPr lang="ru-RU" sz="1400" dirty="0" err="1"/>
              <a:t>років</a:t>
            </a:r>
            <a:r>
              <a:rPr lang="ru-RU" sz="1400" dirty="0" smtClean="0"/>
              <a:t>:</a:t>
            </a:r>
          </a:p>
          <a:p>
            <a:pPr marL="301943" lvl="1" indent="0" algn="just">
              <a:buNone/>
            </a:pPr>
            <a:endParaRPr lang="uk-UA" sz="1400" dirty="0"/>
          </a:p>
          <a:p>
            <a:pPr marL="301943" lvl="1" indent="0" algn="just">
              <a:buNone/>
            </a:pPr>
            <a:endParaRPr lang="uk-UA" sz="1400" dirty="0" smtClean="0"/>
          </a:p>
          <a:p>
            <a:pPr marL="301943" lvl="1" indent="0" algn="just">
              <a:buNone/>
            </a:pPr>
            <a:r>
              <a:rPr lang="uk-UA" sz="1400" dirty="0" smtClean="0"/>
              <a:t>Де </a:t>
            </a:r>
            <a:r>
              <a:rPr lang="en-US" sz="1400" dirty="0" smtClean="0"/>
              <a:t>K1</a:t>
            </a:r>
            <a:r>
              <a:rPr lang="uk-UA" sz="1400" dirty="0" smtClean="0"/>
              <a:t> </a:t>
            </a:r>
            <a:r>
              <a:rPr lang="uk-UA" sz="1400" dirty="0"/>
              <a:t>	</a:t>
            </a:r>
            <a:r>
              <a:rPr lang="uk-UA" sz="1400" dirty="0" smtClean="0"/>
              <a:t>                          – </a:t>
            </a:r>
            <a:r>
              <a:rPr lang="uk-UA" sz="1400" dirty="0"/>
              <a:t>коефіцієнт суми років для і-того року;</a:t>
            </a:r>
          </a:p>
          <a:p>
            <a:pPr marL="301943" lvl="1" indent="0" algn="just">
              <a:buNone/>
            </a:pPr>
            <a:r>
              <a:rPr lang="uk-UA" sz="1400" dirty="0"/>
              <a:t>п – загальна кількість років експлуатації об’єкту</a:t>
            </a:r>
            <a:r>
              <a:rPr lang="uk-UA" sz="1400" dirty="0" smtClean="0"/>
              <a:t>.</a:t>
            </a:r>
          </a:p>
          <a:p>
            <a:pPr marL="301943" lvl="1" indent="0" algn="just">
              <a:buNone/>
            </a:pPr>
            <a:r>
              <a:rPr lang="ru-RU" sz="1400" dirty="0" smtClean="0"/>
              <a:t>      Для</a:t>
            </a:r>
            <a:r>
              <a:rPr lang="ru-RU" sz="1400" dirty="0"/>
              <a:t>	</a:t>
            </a:r>
            <a:r>
              <a:rPr lang="ru-RU" sz="1400" dirty="0" err="1" smtClean="0"/>
              <a:t>нашого</a:t>
            </a:r>
            <a:r>
              <a:rPr lang="ru-RU" sz="1400" dirty="0" smtClean="0"/>
              <a:t> прикладу </a:t>
            </a:r>
            <a:r>
              <a:rPr lang="ru-RU" sz="1400" dirty="0" err="1" smtClean="0"/>
              <a:t>розрахунок</a:t>
            </a:r>
            <a:r>
              <a:rPr lang="ru-RU" sz="1400" dirty="0" smtClean="0"/>
              <a:t> </a:t>
            </a:r>
            <a:r>
              <a:rPr lang="ru-RU" sz="1400" dirty="0" err="1" smtClean="0"/>
              <a:t>амортизації</a:t>
            </a:r>
            <a:r>
              <a:rPr lang="ru-RU" sz="1400" dirty="0" smtClean="0"/>
              <a:t> </a:t>
            </a:r>
            <a:r>
              <a:rPr lang="ru-RU" sz="1400" dirty="0" err="1" smtClean="0"/>
              <a:t>даним</a:t>
            </a:r>
            <a:r>
              <a:rPr lang="ru-RU" sz="1400" dirty="0" smtClean="0"/>
              <a:t> методом </a:t>
            </a:r>
            <a:r>
              <a:rPr lang="ru-RU" sz="1400" dirty="0"/>
              <a:t>наведено у табл. 6.3</a:t>
            </a:r>
            <a:r>
              <a:rPr lang="ru-RU" sz="1400" dirty="0" smtClean="0"/>
              <a:t>.</a:t>
            </a:r>
          </a:p>
          <a:p>
            <a:pPr marL="301943" lvl="1" indent="0" algn="just">
              <a:buNone/>
            </a:pPr>
            <a:endParaRPr lang="uk-UA" sz="1400" dirty="0"/>
          </a:p>
          <a:p>
            <a:pPr marL="301943" lvl="1" indent="0" algn="just">
              <a:buNone/>
            </a:pPr>
            <a:endParaRPr lang="uk-UA" sz="1400" dirty="0" smtClean="0"/>
          </a:p>
          <a:p>
            <a:pPr marL="301943" lvl="1" indent="0" algn="just">
              <a:buNone/>
            </a:pPr>
            <a:endParaRPr lang="uk-UA" sz="1400" dirty="0"/>
          </a:p>
          <a:p>
            <a:pPr marL="301943" lvl="1" indent="0" algn="just">
              <a:buNone/>
            </a:pPr>
            <a:endParaRPr lang="uk-UA" sz="1400" dirty="0" smtClean="0"/>
          </a:p>
          <a:p>
            <a:pPr marL="301943" lvl="1" indent="0" algn="just">
              <a:buNone/>
            </a:pPr>
            <a:endParaRPr lang="uk-UA" sz="1400" dirty="0"/>
          </a:p>
          <a:p>
            <a:pPr marL="301943" lvl="1" indent="0" algn="just">
              <a:buNone/>
            </a:pPr>
            <a:endParaRPr lang="uk-UA" sz="1400" dirty="0" smtClean="0"/>
          </a:p>
          <a:p>
            <a:pPr marL="301943" lvl="1" indent="0" algn="just">
              <a:buNone/>
            </a:pPr>
            <a:endParaRPr lang="uk-UA" sz="1400" dirty="0"/>
          </a:p>
          <a:p>
            <a:pPr marL="301943" lvl="1" indent="0" algn="just">
              <a:buNone/>
            </a:pPr>
            <a:endParaRPr lang="uk-UA" sz="1400" dirty="0" smtClean="0"/>
          </a:p>
          <a:p>
            <a:pPr marL="301943" lvl="1" indent="0" algn="just">
              <a:buNone/>
            </a:pPr>
            <a:r>
              <a:rPr lang="ru-RU" sz="1400" dirty="0" err="1"/>
              <a:t>Використання</a:t>
            </a:r>
            <a:r>
              <a:rPr lang="ru-RU" sz="1400" dirty="0"/>
              <a:t> </a:t>
            </a:r>
            <a:r>
              <a:rPr lang="ru-RU" sz="1400" dirty="0" err="1"/>
              <a:t>даного</a:t>
            </a:r>
            <a:r>
              <a:rPr lang="ru-RU" sz="1400" dirty="0"/>
              <a:t> методу </a:t>
            </a:r>
            <a:r>
              <a:rPr lang="ru-RU" sz="1400" dirty="0" err="1"/>
              <a:t>виправдано</a:t>
            </a:r>
            <a:r>
              <a:rPr lang="ru-RU" sz="1400" dirty="0"/>
              <a:t> для </a:t>
            </a:r>
            <a:r>
              <a:rPr lang="ru-RU" sz="1400" dirty="0" err="1"/>
              <a:t>активів</a:t>
            </a:r>
            <a:r>
              <a:rPr lang="ru-RU" sz="1400" dirty="0"/>
              <a:t>, </a:t>
            </a:r>
            <a:r>
              <a:rPr lang="ru-RU" sz="1400" dirty="0" err="1"/>
              <a:t>яким</a:t>
            </a:r>
            <a:r>
              <a:rPr lang="ru-RU" sz="1400" dirty="0"/>
              <a:t> </a:t>
            </a:r>
            <a:r>
              <a:rPr lang="ru-RU" sz="1400" dirty="0" err="1"/>
              <a:t>властивий</a:t>
            </a:r>
            <a:r>
              <a:rPr lang="ru-RU" sz="1400" dirty="0"/>
              <a:t> </a:t>
            </a:r>
            <a:r>
              <a:rPr lang="ru-RU" sz="1400" dirty="0" err="1"/>
              <a:t>швидкий</a:t>
            </a:r>
            <a:r>
              <a:rPr lang="ru-RU" sz="1400" dirty="0"/>
              <a:t> </a:t>
            </a:r>
            <a:r>
              <a:rPr lang="ru-RU" sz="1400" dirty="0" err="1"/>
              <a:t>моральний</a:t>
            </a:r>
            <a:r>
              <a:rPr lang="ru-RU" sz="1400" dirty="0"/>
              <a:t> </a:t>
            </a:r>
            <a:r>
              <a:rPr lang="ru-RU" sz="1400" dirty="0" err="1"/>
              <a:t>знос</a:t>
            </a:r>
            <a:r>
              <a:rPr lang="ru-RU" sz="1400" dirty="0"/>
              <a:t>.</a:t>
            </a:r>
          </a:p>
          <a:p>
            <a:pPr marL="301943" lvl="1" indent="0" algn="just">
              <a:buNone/>
            </a:pPr>
            <a:r>
              <a:rPr lang="ru-RU" sz="1400" dirty="0"/>
              <a:t>Метод </a:t>
            </a:r>
            <a:r>
              <a:rPr lang="ru-RU" sz="1400" dirty="0" err="1"/>
              <a:t>зменшення</a:t>
            </a:r>
            <a:r>
              <a:rPr lang="ru-RU" sz="1400" dirty="0"/>
              <a:t> </a:t>
            </a:r>
            <a:r>
              <a:rPr lang="ru-RU" sz="1400" dirty="0" err="1"/>
              <a:t>залишку</a:t>
            </a:r>
            <a:r>
              <a:rPr lang="ru-RU" sz="1400" dirty="0"/>
              <a:t> </a:t>
            </a:r>
            <a:r>
              <a:rPr lang="ru-RU" sz="1400" dirty="0" err="1"/>
              <a:t>базується</a:t>
            </a:r>
            <a:r>
              <a:rPr lang="ru-RU" sz="1400" dirty="0"/>
              <a:t> на тому, </a:t>
            </a:r>
            <a:r>
              <a:rPr lang="ru-RU" sz="1400" dirty="0" err="1"/>
              <a:t>що</a:t>
            </a:r>
            <a:r>
              <a:rPr lang="ru-RU" sz="1400" dirty="0"/>
              <a:t> норма </a:t>
            </a:r>
            <a:r>
              <a:rPr lang="ru-RU" sz="1400" dirty="0" err="1"/>
              <a:t>прямолінійної</a:t>
            </a:r>
            <a:r>
              <a:rPr lang="ru-RU" sz="1400" dirty="0"/>
              <a:t> </a:t>
            </a:r>
            <a:r>
              <a:rPr lang="ru-RU" sz="1400" dirty="0" err="1"/>
              <a:t>амортизації</a:t>
            </a:r>
            <a:r>
              <a:rPr lang="ru-RU" sz="1400" dirty="0"/>
              <a:t> </a:t>
            </a:r>
            <a:r>
              <a:rPr lang="ru-RU" sz="1400" dirty="0" err="1"/>
              <a:t>використовується</a:t>
            </a:r>
            <a:r>
              <a:rPr lang="ru-RU" sz="1400" dirty="0"/>
              <a:t> до </a:t>
            </a:r>
            <a:r>
              <a:rPr lang="ru-RU" sz="1400" dirty="0" err="1"/>
              <a:t>залишкової</a:t>
            </a:r>
            <a:r>
              <a:rPr lang="ru-RU" sz="1400" dirty="0"/>
              <a:t> </a:t>
            </a:r>
            <a:r>
              <a:rPr lang="ru-RU" sz="1400" dirty="0" err="1"/>
              <a:t>вартості</a:t>
            </a:r>
            <a:r>
              <a:rPr lang="ru-RU" sz="1400" dirty="0"/>
              <a:t> активу. </a:t>
            </a:r>
            <a:r>
              <a:rPr lang="ru-RU" sz="1400" dirty="0" err="1"/>
              <a:t>Дуже</a:t>
            </a:r>
            <a:r>
              <a:rPr lang="ru-RU" sz="1400" dirty="0"/>
              <a:t> часто </a:t>
            </a:r>
            <a:r>
              <a:rPr lang="ru-RU" sz="1400" dirty="0" err="1"/>
              <a:t>використовується</a:t>
            </a:r>
            <a:r>
              <a:rPr lang="ru-RU" sz="1400" dirty="0"/>
              <a:t> </a:t>
            </a:r>
            <a:r>
              <a:rPr lang="ru-RU" sz="1400" dirty="0" err="1"/>
              <a:t>подвійна</a:t>
            </a:r>
            <a:r>
              <a:rPr lang="ru-RU" sz="1400" dirty="0"/>
              <a:t> норма </a:t>
            </a:r>
            <a:r>
              <a:rPr lang="ru-RU" sz="1400" dirty="0" err="1"/>
              <a:t>амортизації</a:t>
            </a:r>
            <a:r>
              <a:rPr lang="ru-RU" sz="1400" dirty="0"/>
              <a:t>, тому </a:t>
            </a:r>
            <a:r>
              <a:rPr lang="ru-RU" sz="1400" dirty="0" err="1"/>
              <a:t>цей</a:t>
            </a:r>
            <a:r>
              <a:rPr lang="ru-RU" sz="1400" dirty="0"/>
              <a:t> метод </a:t>
            </a:r>
            <a:r>
              <a:rPr lang="ru-RU" sz="1400" dirty="0" err="1"/>
              <a:t>це</a:t>
            </a:r>
            <a:r>
              <a:rPr lang="ru-RU" sz="1400" dirty="0"/>
              <a:t> </a:t>
            </a:r>
            <a:r>
              <a:rPr lang="ru-RU" sz="1400" dirty="0" err="1"/>
              <a:t>називають</a:t>
            </a:r>
            <a:r>
              <a:rPr lang="ru-RU" sz="1400" dirty="0"/>
              <a:t> методом </a:t>
            </a:r>
            <a:r>
              <a:rPr lang="ru-RU" sz="1400" dirty="0" err="1"/>
              <a:t>подвійного</a:t>
            </a:r>
            <a:r>
              <a:rPr lang="ru-RU" sz="1400" dirty="0"/>
              <a:t> </a:t>
            </a:r>
            <a:r>
              <a:rPr lang="ru-RU" sz="1400" dirty="0" err="1"/>
              <a:t>зменшення</a:t>
            </a:r>
            <a:r>
              <a:rPr lang="ru-RU" sz="1400" dirty="0"/>
              <a:t> </a:t>
            </a:r>
            <a:r>
              <a:rPr lang="ru-RU" sz="1400" dirty="0" err="1"/>
              <a:t>залишку</a:t>
            </a:r>
            <a:r>
              <a:rPr lang="ru-RU" sz="1400" dirty="0"/>
              <a:t>.</a:t>
            </a:r>
          </a:p>
          <a:p>
            <a:pPr marL="301943" lvl="1" indent="0" algn="just">
              <a:buNone/>
            </a:pPr>
            <a:endParaRPr lang="ru-RU" sz="1400" dirty="0"/>
          </a:p>
          <a:p>
            <a:pPr marL="301943" lvl="1" indent="0" algn="just">
              <a:buNone/>
            </a:pPr>
            <a:endParaRPr lang="ru-RU" sz="1400" dirty="0"/>
          </a:p>
          <a:p>
            <a:pPr marL="301943" lvl="1" indent="0" algn="just">
              <a:buNone/>
            </a:pPr>
            <a:endParaRPr lang="ru-RU" sz="1400" dirty="0"/>
          </a:p>
          <a:p>
            <a:pPr marL="301943" lvl="1" indent="0" algn="just">
              <a:buNone/>
            </a:pPr>
            <a:r>
              <a:rPr lang="ru-RU" sz="1400" dirty="0"/>
              <a:t>Для	</a:t>
            </a:r>
            <a:r>
              <a:rPr lang="ru-RU" sz="1400" dirty="0" err="1"/>
              <a:t>нашого</a:t>
            </a:r>
            <a:r>
              <a:rPr lang="ru-RU" sz="1400" dirty="0"/>
              <a:t>	прикладу	</a:t>
            </a:r>
            <a:r>
              <a:rPr lang="ru-RU" sz="1400" dirty="0" err="1"/>
              <a:t>розрахунок</a:t>
            </a:r>
            <a:r>
              <a:rPr lang="ru-RU" sz="1400" dirty="0"/>
              <a:t>	</a:t>
            </a:r>
            <a:r>
              <a:rPr lang="ru-RU" sz="1400" dirty="0" err="1"/>
              <a:t>амортизації</a:t>
            </a:r>
            <a:r>
              <a:rPr lang="ru-RU" sz="1400" dirty="0"/>
              <a:t>	</a:t>
            </a:r>
            <a:r>
              <a:rPr lang="ru-RU" sz="1400" dirty="0" err="1"/>
              <a:t>даним</a:t>
            </a:r>
            <a:r>
              <a:rPr lang="ru-RU" sz="1400" dirty="0"/>
              <a:t>	методом наведений у </a:t>
            </a:r>
            <a:r>
              <a:rPr lang="ru-RU" sz="1400" dirty="0" err="1"/>
              <a:t>таблиці</a:t>
            </a:r>
            <a:r>
              <a:rPr lang="ru-RU" sz="1400" dirty="0"/>
              <a:t> 6.4.</a:t>
            </a:r>
          </a:p>
          <a:p>
            <a:pPr marL="301943" lvl="1" indent="0" algn="just">
              <a:buNone/>
            </a:pPr>
            <a:endParaRPr lang="ru-RU" sz="1400" dirty="0" smtClean="0"/>
          </a:p>
          <a:p>
            <a:pPr marL="301943" lvl="1" indent="0" algn="just">
              <a:buNone/>
            </a:pPr>
            <a:endParaRPr lang="uk-UA" sz="1400" dirty="0"/>
          </a:p>
          <a:p>
            <a:pPr marL="301943" lvl="1" indent="0" algn="just">
              <a:buNone/>
            </a:pPr>
            <a:endParaRPr lang="uk-UA" sz="1400" dirty="0" smtClean="0"/>
          </a:p>
          <a:p>
            <a:pPr marL="301943" lvl="1" indent="0" algn="just">
              <a:buNone/>
            </a:pPr>
            <a:endParaRPr lang="uk-UA" sz="1400" dirty="0"/>
          </a:p>
          <a:p>
            <a:pPr marL="301943" lvl="1" indent="0" algn="just">
              <a:buNone/>
            </a:pPr>
            <a:endParaRPr lang="uk-UA" sz="1400" dirty="0"/>
          </a:p>
        </p:txBody>
      </p:sp>
      <p:pic>
        <p:nvPicPr>
          <p:cNvPr id="6" name="image40.png"/>
          <p:cNvPicPr/>
          <p:nvPr/>
        </p:nvPicPr>
        <p:blipFill>
          <a:blip r:embed="rId2" cstate="print"/>
          <a:stretch>
            <a:fillRect/>
          </a:stretch>
        </p:blipFill>
        <p:spPr>
          <a:xfrm>
            <a:off x="1115616" y="908720"/>
            <a:ext cx="5758180" cy="161925"/>
          </a:xfrm>
          <a:prstGeom prst="rect">
            <a:avLst/>
          </a:prstGeom>
        </p:spPr>
      </p:pic>
      <p:pic>
        <p:nvPicPr>
          <p:cNvPr id="7" name="image42.png"/>
          <p:cNvPicPr/>
          <p:nvPr/>
        </p:nvPicPr>
        <p:blipFill>
          <a:blip r:embed="rId3" cstate="print"/>
          <a:stretch>
            <a:fillRect/>
          </a:stretch>
        </p:blipFill>
        <p:spPr>
          <a:xfrm>
            <a:off x="1331640" y="1225668"/>
            <a:ext cx="952500" cy="285750"/>
          </a:xfrm>
          <a:prstGeom prst="rect">
            <a:avLst/>
          </a:prstGeom>
        </p:spPr>
      </p:pic>
      <p:pic>
        <p:nvPicPr>
          <p:cNvPr id="614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2383" t="47420" r="53817" b="29365"/>
          <a:stretch/>
        </p:blipFill>
        <p:spPr bwMode="auto">
          <a:xfrm>
            <a:off x="2123728" y="2276872"/>
            <a:ext cx="4397828" cy="16981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image43.png"/>
          <p:cNvPicPr/>
          <p:nvPr/>
        </p:nvPicPr>
        <p:blipFill>
          <a:blip r:embed="rId5" cstate="print"/>
          <a:stretch>
            <a:fillRect/>
          </a:stretch>
        </p:blipFill>
        <p:spPr>
          <a:xfrm>
            <a:off x="1080876" y="5157192"/>
            <a:ext cx="5440680" cy="400050"/>
          </a:xfrm>
          <a:prstGeom prst="rect">
            <a:avLst/>
          </a:prstGeom>
        </p:spPr>
      </p:pic>
    </p:spTree>
    <p:extLst>
      <p:ext uri="{BB962C8B-B14F-4D97-AF65-F5344CB8AC3E}">
        <p14:creationId xmlns:p14="http://schemas.microsoft.com/office/powerpoint/2010/main" val="25640205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476672"/>
            <a:ext cx="8424936" cy="5832648"/>
          </a:xfrm>
          <a:solidFill>
            <a:schemeClr val="accent5">
              <a:lumMod val="40000"/>
              <a:lumOff val="60000"/>
            </a:schemeClr>
          </a:solidFill>
          <a:ln>
            <a:solidFill>
              <a:schemeClr val="accent5">
                <a:lumMod val="75000"/>
              </a:schemeClr>
            </a:solidFill>
          </a:ln>
        </p:spPr>
        <p:txBody>
          <a:bodyPr>
            <a:noAutofit/>
          </a:bodyPr>
          <a:lstStyle/>
          <a:p>
            <a:pPr marL="301943" lvl="1" indent="0" algn="just">
              <a:buNone/>
            </a:pPr>
            <a:endParaRPr lang="ru-RU" sz="1400" dirty="0" smtClean="0"/>
          </a:p>
          <a:p>
            <a:pPr marL="301943" lvl="1" indent="0" algn="just">
              <a:buNone/>
            </a:pPr>
            <a:endParaRPr lang="ru-RU" sz="1400" dirty="0"/>
          </a:p>
          <a:p>
            <a:pPr marL="301943" lvl="1" indent="0" algn="just">
              <a:buNone/>
            </a:pPr>
            <a:endParaRPr lang="ru-RU" sz="1400" dirty="0" smtClean="0"/>
          </a:p>
          <a:p>
            <a:pPr marL="301943" lvl="1" indent="0" algn="just">
              <a:buNone/>
            </a:pPr>
            <a:endParaRPr lang="ru-RU" sz="1400" dirty="0"/>
          </a:p>
          <a:p>
            <a:pPr marL="301943" lvl="1" indent="0" algn="just">
              <a:buNone/>
            </a:pPr>
            <a:endParaRPr lang="ru-RU" sz="1400" dirty="0" smtClean="0"/>
          </a:p>
          <a:p>
            <a:pPr marL="301943" lvl="1" indent="0" algn="just">
              <a:buNone/>
            </a:pPr>
            <a:endParaRPr lang="ru-RU" sz="1400" dirty="0"/>
          </a:p>
          <a:p>
            <a:pPr marL="301943" lvl="1" indent="0" algn="just">
              <a:buNone/>
            </a:pPr>
            <a:endParaRPr lang="ru-RU" sz="1400" dirty="0" smtClean="0"/>
          </a:p>
          <a:p>
            <a:pPr marL="301943" lvl="1" indent="0" algn="just">
              <a:buNone/>
            </a:pPr>
            <a:endParaRPr lang="ru-RU" sz="1400" dirty="0"/>
          </a:p>
          <a:p>
            <a:pPr marL="301943" lvl="1" indent="0" algn="just">
              <a:buNone/>
            </a:pPr>
            <a:endParaRPr lang="ru-RU" sz="1400" dirty="0" smtClean="0"/>
          </a:p>
          <a:p>
            <a:pPr marL="301943" lvl="1" indent="0" algn="just">
              <a:buNone/>
            </a:pPr>
            <a:endParaRPr lang="ru-RU" sz="1400" dirty="0"/>
          </a:p>
          <a:p>
            <a:pPr marL="301943" lvl="1" indent="0" algn="just">
              <a:buNone/>
            </a:pPr>
            <a:endParaRPr lang="ru-RU" sz="1400" dirty="0" smtClean="0"/>
          </a:p>
          <a:p>
            <a:pPr marL="301943" lvl="1" indent="0" algn="just">
              <a:buNone/>
            </a:pPr>
            <a:endParaRPr lang="ru-RU" sz="1400" dirty="0"/>
          </a:p>
          <a:p>
            <a:pPr marL="301943" lvl="1" indent="0" algn="just">
              <a:buNone/>
            </a:pPr>
            <a:endParaRPr lang="ru-RU" sz="1400" dirty="0" smtClean="0"/>
          </a:p>
          <a:p>
            <a:pPr marL="301943" lvl="1" indent="0" algn="just">
              <a:buNone/>
            </a:pPr>
            <a:endParaRPr lang="ru-RU" sz="1400" dirty="0"/>
          </a:p>
          <a:p>
            <a:pPr marL="301943" lvl="1" indent="0" algn="just">
              <a:buNone/>
            </a:pPr>
            <a:endParaRPr lang="ru-RU" sz="1400" dirty="0" smtClean="0"/>
          </a:p>
          <a:p>
            <a:pPr marL="301943" lvl="1" indent="0" algn="just">
              <a:buNone/>
            </a:pPr>
            <a:endParaRPr lang="ru-RU" sz="1400" dirty="0"/>
          </a:p>
          <a:p>
            <a:pPr marL="301943" lvl="1" indent="0" algn="just">
              <a:buNone/>
            </a:pPr>
            <a:r>
              <a:rPr lang="ru-RU" sz="1400" dirty="0"/>
              <a:t> </a:t>
            </a:r>
            <a:r>
              <a:rPr lang="ru-RU" sz="1400" dirty="0" smtClean="0"/>
              <a:t>    </a:t>
            </a:r>
            <a:r>
              <a:rPr lang="ru-RU" sz="1400" dirty="0" err="1" smtClean="0"/>
              <a:t>Амортизація</a:t>
            </a:r>
            <a:r>
              <a:rPr lang="ru-RU" sz="1400" dirty="0" smtClean="0"/>
              <a:t> </a:t>
            </a:r>
            <a:r>
              <a:rPr lang="ru-RU" sz="1400" dirty="0" err="1"/>
              <a:t>нараховується</a:t>
            </a:r>
            <a:r>
              <a:rPr lang="ru-RU" sz="1400" dirty="0"/>
              <a:t> з </a:t>
            </a:r>
            <a:r>
              <a:rPr lang="ru-RU" sz="1400" dirty="0" err="1"/>
              <a:t>дати</a:t>
            </a:r>
            <a:r>
              <a:rPr lang="ru-RU" sz="1400" dirty="0"/>
              <a:t> </a:t>
            </a:r>
            <a:r>
              <a:rPr lang="ru-RU" sz="1400" dirty="0" err="1"/>
              <a:t>введення</a:t>
            </a:r>
            <a:r>
              <a:rPr lang="ru-RU" sz="1400" dirty="0"/>
              <a:t> </a:t>
            </a:r>
            <a:r>
              <a:rPr lang="ru-RU" sz="1400" dirty="0" err="1"/>
              <a:t>об’єкту</a:t>
            </a:r>
            <a:r>
              <a:rPr lang="ru-RU" sz="1400" dirty="0"/>
              <a:t> в </a:t>
            </a:r>
            <a:r>
              <a:rPr lang="ru-RU" sz="1400" dirty="0" err="1"/>
              <a:t>експлуатацію</a:t>
            </a:r>
            <a:r>
              <a:rPr lang="ru-RU" sz="1400" dirty="0"/>
              <a:t>, при </a:t>
            </a:r>
            <a:r>
              <a:rPr lang="ru-RU" sz="1400" dirty="0" err="1"/>
              <a:t>вибутті</a:t>
            </a:r>
            <a:r>
              <a:rPr lang="ru-RU" sz="1400" dirty="0"/>
              <a:t> </a:t>
            </a:r>
            <a:r>
              <a:rPr lang="ru-RU" sz="1400" dirty="0" err="1"/>
              <a:t>об’єкту</a:t>
            </a:r>
            <a:r>
              <a:rPr lang="ru-RU" sz="1400" dirty="0"/>
              <a:t> </a:t>
            </a:r>
            <a:r>
              <a:rPr lang="ru-RU" sz="1400" dirty="0" err="1"/>
              <a:t>амортизація</a:t>
            </a:r>
            <a:r>
              <a:rPr lang="ru-RU" sz="1400" dirty="0"/>
              <a:t> </a:t>
            </a:r>
            <a:r>
              <a:rPr lang="ru-RU" sz="1400" dirty="0" err="1"/>
              <a:t>припиняє</a:t>
            </a:r>
            <a:r>
              <a:rPr lang="ru-RU" sz="1400" dirty="0"/>
              <a:t> </a:t>
            </a:r>
            <a:r>
              <a:rPr lang="ru-RU" sz="1400" dirty="0" err="1"/>
              <a:t>нараховуватися</a:t>
            </a:r>
            <a:r>
              <a:rPr lang="ru-RU" sz="1400" dirty="0"/>
              <a:t> з </a:t>
            </a:r>
            <a:r>
              <a:rPr lang="ru-RU" sz="1400" dirty="0" err="1"/>
              <a:t>дати</a:t>
            </a:r>
            <a:r>
              <a:rPr lang="ru-RU" sz="1400" dirty="0"/>
              <a:t> </a:t>
            </a:r>
            <a:r>
              <a:rPr lang="ru-RU" sz="1400" dirty="0" err="1"/>
              <a:t>вибуття</a:t>
            </a:r>
            <a:r>
              <a:rPr lang="ru-RU" sz="1400" dirty="0"/>
              <a:t>.</a:t>
            </a:r>
          </a:p>
          <a:p>
            <a:pPr marL="301943" lvl="1" indent="0" algn="just">
              <a:buNone/>
            </a:pPr>
            <a:r>
              <a:rPr lang="ru-RU" sz="1400" dirty="0"/>
              <a:t> </a:t>
            </a:r>
          </a:p>
          <a:p>
            <a:pPr marL="301943" lvl="1" indent="0" algn="just">
              <a:buNone/>
            </a:pPr>
            <a:r>
              <a:rPr lang="ru-RU" sz="1400" dirty="0" smtClean="0"/>
              <a:t>     </a:t>
            </a:r>
            <a:r>
              <a:rPr lang="ru-RU" sz="1400" dirty="0" err="1" smtClean="0"/>
              <a:t>Амортизація</a:t>
            </a:r>
            <a:r>
              <a:rPr lang="ru-RU" sz="1400" dirty="0" smtClean="0"/>
              <a:t> </a:t>
            </a:r>
            <a:r>
              <a:rPr lang="ru-RU" sz="1400" dirty="0" err="1"/>
              <a:t>нараховується</a:t>
            </a:r>
            <a:r>
              <a:rPr lang="ru-RU" sz="1400" dirty="0"/>
              <a:t> по </a:t>
            </a:r>
            <a:r>
              <a:rPr lang="ru-RU" sz="1400" dirty="0" err="1"/>
              <a:t>всіх</a:t>
            </a:r>
            <a:r>
              <a:rPr lang="ru-RU" sz="1400" dirty="0"/>
              <a:t> </a:t>
            </a:r>
            <a:r>
              <a:rPr lang="ru-RU" sz="1400" dirty="0" err="1"/>
              <a:t>довгострокових</a:t>
            </a:r>
            <a:r>
              <a:rPr lang="ru-RU" sz="1400" dirty="0"/>
              <a:t> активах, </a:t>
            </a:r>
            <a:r>
              <a:rPr lang="ru-RU" sz="1400" dirty="0" err="1"/>
              <a:t>крім</a:t>
            </a:r>
            <a:r>
              <a:rPr lang="ru-RU" sz="1400" dirty="0"/>
              <a:t> </a:t>
            </a:r>
            <a:r>
              <a:rPr lang="ru-RU" sz="1400" dirty="0" err="1"/>
              <a:t>землі</a:t>
            </a:r>
            <a:r>
              <a:rPr lang="ru-RU" sz="1400" dirty="0"/>
              <a:t>. Сума </a:t>
            </a:r>
            <a:r>
              <a:rPr lang="ru-RU" sz="1400" dirty="0" err="1"/>
              <a:t>витратна</a:t>
            </a:r>
            <a:r>
              <a:rPr lang="ru-RU" sz="1400" dirty="0"/>
              <a:t> </a:t>
            </a:r>
            <a:r>
              <a:rPr lang="ru-RU" sz="1400" dirty="0" err="1"/>
              <a:t>амортизацію</a:t>
            </a:r>
            <a:r>
              <a:rPr lang="ru-RU" sz="1400" dirty="0"/>
              <a:t> </a:t>
            </a:r>
            <a:r>
              <a:rPr lang="ru-RU" sz="1400" dirty="0" err="1"/>
              <a:t>відображається</a:t>
            </a:r>
            <a:r>
              <a:rPr lang="ru-RU" sz="1400" dirty="0"/>
              <a:t> у </a:t>
            </a:r>
            <a:r>
              <a:rPr lang="ru-RU" sz="1400" dirty="0" err="1"/>
              <a:t>Звіті</a:t>
            </a:r>
            <a:r>
              <a:rPr lang="ru-RU" sz="1400" dirty="0"/>
              <a:t> про </a:t>
            </a:r>
            <a:r>
              <a:rPr lang="ru-RU" sz="1400" dirty="0" err="1"/>
              <a:t>прибутки</a:t>
            </a:r>
            <a:r>
              <a:rPr lang="ru-RU" sz="1400" dirty="0"/>
              <a:t> та </a:t>
            </a:r>
            <a:r>
              <a:rPr lang="ru-RU" sz="1400" dirty="0" err="1"/>
              <a:t>збитки</a:t>
            </a:r>
            <a:r>
              <a:rPr lang="ru-RU" sz="1400" dirty="0"/>
              <a:t>.</a:t>
            </a: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500" t="17262" r="52144" b="53409"/>
          <a:stretch/>
        </p:blipFill>
        <p:spPr bwMode="auto">
          <a:xfrm>
            <a:off x="1216323" y="1196752"/>
            <a:ext cx="6668045" cy="3024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90352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1196752"/>
            <a:ext cx="8424936" cy="5256583"/>
          </a:xfrm>
          <a:solidFill>
            <a:schemeClr val="accent5">
              <a:lumMod val="40000"/>
              <a:lumOff val="60000"/>
            </a:schemeClr>
          </a:solidFill>
          <a:ln>
            <a:solidFill>
              <a:schemeClr val="accent5">
                <a:lumMod val="75000"/>
              </a:schemeClr>
            </a:solidFill>
          </a:ln>
        </p:spPr>
        <p:txBody>
          <a:bodyPr>
            <a:noAutofit/>
          </a:bodyPr>
          <a:lstStyle/>
          <a:p>
            <a:pPr marL="301943" lvl="1" indent="0" algn="just">
              <a:buNone/>
            </a:pPr>
            <a:r>
              <a:rPr lang="ru-RU" sz="1400" dirty="0" smtClean="0"/>
              <a:t>     </a:t>
            </a:r>
            <a:r>
              <a:rPr lang="ru-RU" sz="1400" dirty="0" err="1" smtClean="0"/>
              <a:t>Природні</a:t>
            </a:r>
            <a:r>
              <a:rPr lang="ru-RU" sz="1400" dirty="0" smtClean="0"/>
              <a:t> </a:t>
            </a:r>
            <a:r>
              <a:rPr lang="ru-RU" sz="1400" dirty="0" err="1"/>
              <a:t>ресурси</a:t>
            </a:r>
            <a:r>
              <a:rPr lang="ru-RU" sz="1400" dirty="0"/>
              <a:t> (</a:t>
            </a:r>
            <a:r>
              <a:rPr lang="ru-RU" sz="1400" dirty="0" err="1"/>
              <a:t>вугілля</a:t>
            </a:r>
            <a:r>
              <a:rPr lang="ru-RU" sz="1400" dirty="0"/>
              <a:t>, </a:t>
            </a:r>
            <a:r>
              <a:rPr lang="ru-RU" sz="1400" dirty="0" err="1"/>
              <a:t>нафта</a:t>
            </a:r>
            <a:r>
              <a:rPr lang="ru-RU" sz="1400" dirty="0"/>
              <a:t>, газ, </a:t>
            </a:r>
            <a:r>
              <a:rPr lang="ru-RU" sz="1400" dirty="0" err="1"/>
              <a:t>мінеральні</a:t>
            </a:r>
            <a:r>
              <a:rPr lang="ru-RU" sz="1400" dirty="0"/>
              <a:t> </a:t>
            </a:r>
            <a:r>
              <a:rPr lang="ru-RU" sz="1400" dirty="0" err="1"/>
              <a:t>копалини</a:t>
            </a:r>
            <a:r>
              <a:rPr lang="ru-RU" sz="1400" dirty="0"/>
              <a:t>, </a:t>
            </a:r>
            <a:r>
              <a:rPr lang="ru-RU" sz="1400" dirty="0" err="1"/>
              <a:t>ліс</a:t>
            </a:r>
            <a:r>
              <a:rPr lang="ru-RU" sz="1400" dirty="0"/>
              <a:t>) </a:t>
            </a:r>
            <a:r>
              <a:rPr lang="ru-RU" sz="1400" dirty="0" err="1"/>
              <a:t>називають</a:t>
            </a:r>
            <a:r>
              <a:rPr lang="ru-RU" sz="1400" dirty="0"/>
              <a:t> </a:t>
            </a:r>
            <a:r>
              <a:rPr lang="ru-RU" sz="1400" dirty="0" err="1"/>
              <a:t>виснажуваними</a:t>
            </a:r>
            <a:r>
              <a:rPr lang="ru-RU" sz="1400" dirty="0"/>
              <a:t> активами, </a:t>
            </a:r>
            <a:r>
              <a:rPr lang="ru-RU" sz="1400" dirty="0" err="1"/>
              <a:t>оскільки</a:t>
            </a:r>
            <a:r>
              <a:rPr lang="ru-RU" sz="1400" dirty="0"/>
              <a:t> вони </a:t>
            </a:r>
            <a:r>
              <a:rPr lang="ru-RU" sz="1400" dirty="0" err="1"/>
              <a:t>виснажуються</a:t>
            </a:r>
            <a:r>
              <a:rPr lang="ru-RU" sz="1400" dirty="0"/>
              <a:t> в </a:t>
            </a:r>
            <a:r>
              <a:rPr lang="ru-RU" sz="1400" dirty="0" err="1"/>
              <a:t>процесі</a:t>
            </a:r>
            <a:r>
              <a:rPr lang="ru-RU" sz="1400" dirty="0"/>
              <a:t> </a:t>
            </a:r>
            <a:r>
              <a:rPr lang="ru-RU" sz="1400" dirty="0" err="1"/>
              <a:t>використання</a:t>
            </a:r>
            <a:r>
              <a:rPr lang="ru-RU" sz="1400" dirty="0" smtClean="0"/>
              <a:t>.</a:t>
            </a:r>
          </a:p>
          <a:p>
            <a:pPr marL="301943" lvl="1" indent="0" algn="just">
              <a:buNone/>
            </a:pPr>
            <a:endParaRPr lang="ru-RU" sz="1400" dirty="0"/>
          </a:p>
          <a:p>
            <a:pPr marL="301943" lvl="1" indent="0" algn="just">
              <a:buNone/>
            </a:pPr>
            <a:r>
              <a:rPr lang="ru-RU" sz="1400" dirty="0" smtClean="0"/>
              <a:t>       У </a:t>
            </a:r>
            <a:r>
              <a:rPr lang="ru-RU" sz="1400" dirty="0" err="1"/>
              <a:t>Балансі</a:t>
            </a:r>
            <a:r>
              <a:rPr lang="ru-RU" sz="1400" dirty="0"/>
              <a:t> вони </a:t>
            </a:r>
            <a:r>
              <a:rPr lang="ru-RU" sz="1400" dirty="0" err="1"/>
              <a:t>відображаються</a:t>
            </a:r>
            <a:r>
              <a:rPr lang="ru-RU" sz="1400" dirty="0"/>
              <a:t> у </a:t>
            </a:r>
            <a:r>
              <a:rPr lang="ru-RU" sz="1400" dirty="0" err="1"/>
              <a:t>розділі</a:t>
            </a:r>
            <a:r>
              <a:rPr lang="ru-RU" sz="1400" dirty="0"/>
              <a:t> </a:t>
            </a:r>
            <a:r>
              <a:rPr lang="ru-RU" sz="1400" dirty="0" err="1"/>
              <a:t>довгострокових</a:t>
            </a:r>
            <a:r>
              <a:rPr lang="ru-RU" sz="1400" dirty="0"/>
              <a:t> </a:t>
            </a:r>
            <a:r>
              <a:rPr lang="ru-RU" sz="1400" dirty="0" err="1"/>
              <a:t>активів</a:t>
            </a:r>
            <a:r>
              <a:rPr lang="ru-RU" sz="1400" dirty="0"/>
              <a:t> </a:t>
            </a:r>
            <a:r>
              <a:rPr lang="ru-RU" sz="1400" dirty="0" err="1"/>
              <a:t>окремими</a:t>
            </a:r>
            <a:r>
              <a:rPr lang="ru-RU" sz="1400" dirty="0"/>
              <a:t> </a:t>
            </a:r>
            <a:r>
              <a:rPr lang="ru-RU" sz="1400" dirty="0" err="1"/>
              <a:t>статтями</a:t>
            </a:r>
            <a:r>
              <a:rPr lang="ru-RU" sz="1400" dirty="0"/>
              <a:t>. </a:t>
            </a:r>
            <a:r>
              <a:rPr lang="ru-RU" sz="1400" dirty="0" err="1"/>
              <a:t>Особливістю</a:t>
            </a:r>
            <a:r>
              <a:rPr lang="ru-RU" sz="1400" dirty="0"/>
              <a:t> </a:t>
            </a:r>
            <a:r>
              <a:rPr lang="ru-RU" sz="1400" dirty="0" err="1"/>
              <a:t>природних</a:t>
            </a:r>
            <a:r>
              <a:rPr lang="ru-RU" sz="1400" dirty="0"/>
              <a:t> </a:t>
            </a:r>
            <a:r>
              <a:rPr lang="ru-RU" sz="1400" dirty="0" err="1"/>
              <a:t>ресурсів</a:t>
            </a:r>
            <a:r>
              <a:rPr lang="ru-RU" sz="1400" dirty="0"/>
              <a:t> є те, </a:t>
            </a:r>
            <a:r>
              <a:rPr lang="ru-RU" sz="1400" dirty="0" err="1"/>
              <a:t>що</a:t>
            </a:r>
            <a:r>
              <a:rPr lang="ru-RU" sz="1400" dirty="0"/>
              <a:t> при </a:t>
            </a:r>
            <a:r>
              <a:rPr lang="ru-RU" sz="1400" dirty="0" err="1"/>
              <a:t>видобутку</a:t>
            </a:r>
            <a:r>
              <a:rPr lang="ru-RU" sz="1400" dirty="0"/>
              <a:t> вони </a:t>
            </a:r>
            <a:r>
              <a:rPr lang="ru-RU" sz="1400" dirty="0" err="1"/>
              <a:t>перетворюються</a:t>
            </a:r>
            <a:r>
              <a:rPr lang="ru-RU" sz="1400" dirty="0"/>
              <a:t> на запаси </a:t>
            </a:r>
            <a:r>
              <a:rPr lang="ru-RU" sz="1400" dirty="0" err="1"/>
              <a:t>продукції</a:t>
            </a:r>
            <a:r>
              <a:rPr lang="ru-RU" sz="1400" dirty="0"/>
              <a:t>, </a:t>
            </a:r>
            <a:r>
              <a:rPr lang="ru-RU" sz="1400" dirty="0" err="1"/>
              <a:t>призначеної</a:t>
            </a:r>
            <a:r>
              <a:rPr lang="ru-RU" sz="1400" dirty="0"/>
              <a:t> для </a:t>
            </a:r>
            <a:r>
              <a:rPr lang="ru-RU" sz="1400" dirty="0" err="1"/>
              <a:t>реалізації</a:t>
            </a:r>
            <a:r>
              <a:rPr lang="ru-RU" sz="1400" dirty="0"/>
              <a:t>. На момент </a:t>
            </a:r>
            <a:r>
              <a:rPr lang="ru-RU" sz="1400" dirty="0" err="1"/>
              <a:t>придбання</a:t>
            </a:r>
            <a:r>
              <a:rPr lang="ru-RU" sz="1400" dirty="0"/>
              <a:t> </a:t>
            </a:r>
            <a:r>
              <a:rPr lang="ru-RU" sz="1400" dirty="0" err="1"/>
              <a:t>чи</a:t>
            </a:r>
            <a:r>
              <a:rPr lang="ru-RU" sz="1400" dirty="0"/>
              <a:t> </a:t>
            </a:r>
            <a:r>
              <a:rPr lang="ru-RU" sz="1400" dirty="0" err="1"/>
              <a:t>винаходу</a:t>
            </a:r>
            <a:r>
              <a:rPr lang="ru-RU" sz="1400" dirty="0"/>
              <a:t> </a:t>
            </a:r>
            <a:r>
              <a:rPr lang="ru-RU" sz="1400" dirty="0" err="1"/>
              <a:t>природні</a:t>
            </a:r>
            <a:r>
              <a:rPr lang="ru-RU" sz="1400" dirty="0"/>
              <a:t> </a:t>
            </a:r>
            <a:r>
              <a:rPr lang="ru-RU" sz="1400" dirty="0" err="1"/>
              <a:t>ресурси</a:t>
            </a:r>
            <a:r>
              <a:rPr lang="ru-RU" sz="1400" dirty="0"/>
              <a:t> </a:t>
            </a:r>
            <a:r>
              <a:rPr lang="ru-RU" sz="1400" dirty="0" err="1"/>
              <a:t>відображають</a:t>
            </a:r>
            <a:r>
              <a:rPr lang="ru-RU" sz="1400" dirty="0"/>
              <a:t> в </a:t>
            </a:r>
            <a:r>
              <a:rPr lang="ru-RU" sz="1400" dirty="0" err="1"/>
              <a:t>обліку</a:t>
            </a:r>
            <a:r>
              <a:rPr lang="ru-RU" sz="1400" dirty="0"/>
              <a:t> за </a:t>
            </a:r>
            <a:r>
              <a:rPr lang="ru-RU" sz="1400" dirty="0" err="1"/>
              <a:t>своєю</a:t>
            </a:r>
            <a:r>
              <a:rPr lang="ru-RU" sz="1400" dirty="0"/>
              <a:t> </a:t>
            </a:r>
            <a:r>
              <a:rPr lang="ru-RU" sz="1400" dirty="0" err="1"/>
              <a:t>собівартістю</a:t>
            </a:r>
            <a:r>
              <a:rPr lang="ru-RU" sz="1400" dirty="0"/>
              <a:t>, </a:t>
            </a:r>
            <a:r>
              <a:rPr lang="ru-RU" sz="1400" dirty="0" err="1"/>
              <a:t>що</a:t>
            </a:r>
            <a:r>
              <a:rPr lang="ru-RU" sz="1400" dirty="0"/>
              <a:t> </a:t>
            </a:r>
            <a:r>
              <a:rPr lang="ru-RU" sz="1400" dirty="0" err="1"/>
              <a:t>включає</a:t>
            </a:r>
            <a:r>
              <a:rPr lang="ru-RU" sz="1400" dirty="0"/>
              <a:t> </a:t>
            </a:r>
            <a:r>
              <a:rPr lang="ru-RU" sz="1400" dirty="0" err="1"/>
              <a:t>всі</a:t>
            </a:r>
            <a:r>
              <a:rPr lang="ru-RU" sz="1400" dirty="0"/>
              <a:t> </a:t>
            </a:r>
            <a:r>
              <a:rPr lang="ru-RU" sz="1400" dirty="0" err="1"/>
              <a:t>витрати</a:t>
            </a:r>
            <a:r>
              <a:rPr lang="ru-RU" sz="1400" dirty="0"/>
              <a:t>, </a:t>
            </a:r>
            <a:r>
              <a:rPr lang="ru-RU" sz="1400" dirty="0" err="1"/>
              <a:t>пов’язані</a:t>
            </a:r>
            <a:r>
              <a:rPr lang="ru-RU" sz="1400" dirty="0"/>
              <a:t> з </a:t>
            </a:r>
            <a:r>
              <a:rPr lang="ru-RU" sz="1400" dirty="0" err="1"/>
              <a:t>розробкою</a:t>
            </a:r>
            <a:r>
              <a:rPr lang="ru-RU" sz="1400" dirty="0"/>
              <a:t> </a:t>
            </a:r>
            <a:r>
              <a:rPr lang="ru-RU" sz="1400" dirty="0" err="1"/>
              <a:t>родовища</a:t>
            </a:r>
            <a:r>
              <a:rPr lang="ru-RU" sz="1400" dirty="0" smtClean="0"/>
              <a:t>.</a:t>
            </a:r>
          </a:p>
          <a:p>
            <a:pPr marL="301943" lvl="1" indent="0" algn="just">
              <a:buNone/>
            </a:pPr>
            <a:endParaRPr lang="ru-RU" sz="1400" dirty="0"/>
          </a:p>
          <a:p>
            <a:pPr marL="301943" lvl="1" indent="0" algn="just">
              <a:buNone/>
            </a:pPr>
            <a:r>
              <a:rPr lang="ru-RU" sz="1400" dirty="0" smtClean="0"/>
              <a:t>       В </a:t>
            </a:r>
            <a:r>
              <a:rPr lang="ru-RU" sz="1400" dirty="0" err="1"/>
              <a:t>міру</a:t>
            </a:r>
            <a:r>
              <a:rPr lang="ru-RU" sz="1400" dirty="0"/>
              <a:t> </a:t>
            </a:r>
            <a:r>
              <a:rPr lang="ru-RU" sz="1400" dirty="0" err="1"/>
              <a:t>видобутку</a:t>
            </a:r>
            <a:r>
              <a:rPr lang="ru-RU" sz="1400" dirty="0"/>
              <a:t> </a:t>
            </a:r>
            <a:r>
              <a:rPr lang="ru-RU" sz="1400" dirty="0" err="1"/>
              <a:t>корисних</a:t>
            </a:r>
            <a:r>
              <a:rPr lang="ru-RU" sz="1400" dirty="0"/>
              <a:t> </a:t>
            </a:r>
            <a:r>
              <a:rPr lang="ru-RU" sz="1400" dirty="0" err="1"/>
              <a:t>копалин</a:t>
            </a:r>
            <a:r>
              <a:rPr lang="ru-RU" sz="1400" dirty="0"/>
              <a:t> </a:t>
            </a:r>
            <a:r>
              <a:rPr lang="ru-RU" sz="1400" dirty="0" err="1"/>
              <a:t>або</a:t>
            </a:r>
            <a:r>
              <a:rPr lang="ru-RU" sz="1400" dirty="0"/>
              <a:t> </a:t>
            </a:r>
            <a:r>
              <a:rPr lang="ru-RU" sz="1400" dirty="0" err="1"/>
              <a:t>вирубки</a:t>
            </a:r>
            <a:r>
              <a:rPr lang="ru-RU" sz="1400" dirty="0"/>
              <a:t> </a:t>
            </a:r>
            <a:r>
              <a:rPr lang="ru-RU" sz="1400" dirty="0" err="1"/>
              <a:t>лісу</a:t>
            </a:r>
            <a:r>
              <a:rPr lang="ru-RU" sz="1400" dirty="0"/>
              <a:t> </a:t>
            </a:r>
            <a:r>
              <a:rPr lang="ru-RU" sz="1400" dirty="0" err="1"/>
              <a:t>природні</a:t>
            </a:r>
            <a:r>
              <a:rPr lang="ru-RU" sz="1400" dirty="0"/>
              <a:t> </a:t>
            </a:r>
            <a:r>
              <a:rPr lang="ru-RU" sz="1400" dirty="0" err="1"/>
              <a:t>ресурси</a:t>
            </a:r>
            <a:r>
              <a:rPr lang="ru-RU" sz="1400" dirty="0"/>
              <a:t> </a:t>
            </a:r>
            <a:r>
              <a:rPr lang="ru-RU" sz="1400" dirty="0" err="1"/>
              <a:t>виснажуються</a:t>
            </a:r>
            <a:r>
              <a:rPr lang="ru-RU" sz="1400" dirty="0"/>
              <a:t>. </a:t>
            </a:r>
            <a:r>
              <a:rPr lang="ru-RU" sz="1400" dirty="0" err="1"/>
              <a:t>Загальноприйнятим</a:t>
            </a:r>
            <a:r>
              <a:rPr lang="ru-RU" sz="1400" dirty="0"/>
              <a:t> </a:t>
            </a:r>
            <a:r>
              <a:rPr lang="ru-RU" sz="1400" dirty="0" err="1"/>
              <a:t>вважається</a:t>
            </a:r>
            <a:r>
              <a:rPr lang="ru-RU" sz="1400" dirty="0"/>
              <a:t> метод </a:t>
            </a:r>
            <a:r>
              <a:rPr lang="ru-RU" sz="1400" dirty="0" err="1"/>
              <a:t>списання</a:t>
            </a:r>
            <a:r>
              <a:rPr lang="ru-RU" sz="1400" dirty="0"/>
              <a:t> </a:t>
            </a:r>
            <a:r>
              <a:rPr lang="ru-RU" sz="1400" dirty="0" err="1"/>
              <a:t>вартості</a:t>
            </a:r>
            <a:r>
              <a:rPr lang="ru-RU" sz="1400" dirty="0"/>
              <a:t> природного ресурсу </a:t>
            </a:r>
            <a:r>
              <a:rPr lang="ru-RU" sz="1400" dirty="0" err="1"/>
              <a:t>пропорційно</a:t>
            </a:r>
            <a:r>
              <a:rPr lang="ru-RU" sz="1400" dirty="0"/>
              <a:t> </a:t>
            </a:r>
            <a:r>
              <a:rPr lang="ru-RU" sz="1400" dirty="0" err="1"/>
              <a:t>обсягу</a:t>
            </a:r>
            <a:r>
              <a:rPr lang="ru-RU" sz="1400" dirty="0"/>
              <a:t> </a:t>
            </a:r>
            <a:r>
              <a:rPr lang="ru-RU" sz="1400" dirty="0" err="1"/>
              <a:t>виробництва</a:t>
            </a:r>
            <a:r>
              <a:rPr lang="ru-RU" sz="1400" dirty="0"/>
              <a:t> </a:t>
            </a:r>
            <a:r>
              <a:rPr lang="ru-RU" sz="1400" dirty="0" err="1"/>
              <a:t>продукції</a:t>
            </a:r>
            <a:r>
              <a:rPr lang="ru-RU" sz="1400" dirty="0" smtClean="0"/>
              <a:t>.</a:t>
            </a:r>
          </a:p>
          <a:p>
            <a:pPr marL="301943" lvl="1" indent="0" algn="just">
              <a:buNone/>
            </a:pPr>
            <a:endParaRPr lang="ru-RU" sz="1400" dirty="0"/>
          </a:p>
          <a:p>
            <a:pPr marL="301943" lvl="1" indent="0" algn="just">
              <a:buNone/>
            </a:pPr>
            <a:r>
              <a:rPr lang="ru-RU" sz="1400" dirty="0" smtClean="0"/>
              <a:t>      Величина </a:t>
            </a:r>
            <a:r>
              <a:rPr lang="ru-RU" sz="1400" dirty="0" err="1"/>
              <a:t>виснаження</a:t>
            </a:r>
            <a:r>
              <a:rPr lang="ru-RU" sz="1400" dirty="0"/>
              <a:t> </a:t>
            </a:r>
            <a:r>
              <a:rPr lang="ru-RU" sz="1400" dirty="0" err="1"/>
              <a:t>визначається</a:t>
            </a:r>
            <a:r>
              <a:rPr lang="ru-RU" sz="1400" dirty="0"/>
              <a:t> </a:t>
            </a:r>
            <a:r>
              <a:rPr lang="ru-RU" sz="1400" dirty="0" err="1"/>
              <a:t>наступним</a:t>
            </a:r>
            <a:r>
              <a:rPr lang="ru-RU" sz="1400" dirty="0"/>
              <a:t> чином</a:t>
            </a:r>
            <a:r>
              <a:rPr lang="ru-RU" sz="1400" dirty="0" smtClean="0"/>
              <a:t>:</a:t>
            </a:r>
          </a:p>
          <a:p>
            <a:pPr marL="301943" lvl="1" indent="0" algn="just">
              <a:buNone/>
            </a:pPr>
            <a:endParaRPr lang="uk-UA" sz="1400" dirty="0"/>
          </a:p>
          <a:p>
            <a:pPr marL="301943" lvl="1" indent="0" algn="just">
              <a:buNone/>
            </a:pPr>
            <a:endParaRPr lang="uk-UA" sz="1400" dirty="0" smtClean="0"/>
          </a:p>
          <a:p>
            <a:pPr marL="301943" lvl="1" indent="0" algn="just">
              <a:buNone/>
            </a:pPr>
            <a:endParaRPr lang="uk-UA" sz="1400" dirty="0"/>
          </a:p>
          <a:p>
            <a:pPr marL="301943" lvl="1" indent="0" algn="just">
              <a:buNone/>
            </a:pPr>
            <a:r>
              <a:rPr lang="uk-UA" sz="1400" dirty="0"/>
              <a:t>Як правило, ліквідаційна вартість родовища дорівнює нулю.</a:t>
            </a:r>
            <a:endParaRPr lang="ru-RU" sz="1400" dirty="0"/>
          </a:p>
          <a:p>
            <a:pPr marL="301943" lvl="1" indent="0" algn="just">
              <a:buNone/>
            </a:pPr>
            <a:endParaRPr lang="ru-RU" sz="1400" dirty="0"/>
          </a:p>
          <a:p>
            <a:pPr marL="301943" lvl="1" indent="0" algn="just">
              <a:buNone/>
            </a:pPr>
            <a:endParaRPr lang="ru-RU" sz="1400" dirty="0"/>
          </a:p>
          <a:p>
            <a:pPr marL="301943" lvl="1" indent="0" algn="just">
              <a:buNone/>
            </a:pPr>
            <a:endParaRPr lang="ru-RU" sz="1400" dirty="0"/>
          </a:p>
        </p:txBody>
      </p:sp>
      <p:sp>
        <p:nvSpPr>
          <p:cNvPr id="3" name="Заголовок 2"/>
          <p:cNvSpPr>
            <a:spLocks noGrp="1"/>
          </p:cNvSpPr>
          <p:nvPr>
            <p:ph type="title"/>
          </p:nvPr>
        </p:nvSpPr>
        <p:spPr>
          <a:xfrm>
            <a:off x="457200" y="-315416"/>
            <a:ext cx="8229600" cy="1252728"/>
          </a:xfrm>
        </p:spPr>
        <p:txBody>
          <a:bodyPr>
            <a:normAutofit/>
          </a:bodyPr>
          <a:lstStyle/>
          <a:p>
            <a:r>
              <a:rPr lang="ru-RU" sz="2800" dirty="0">
                <a:solidFill>
                  <a:schemeClr val="tx2">
                    <a:lumMod val="75000"/>
                  </a:schemeClr>
                </a:solidFill>
              </a:rPr>
              <a:t/>
            </a:r>
            <a:br>
              <a:rPr lang="ru-RU" sz="2800" dirty="0">
                <a:solidFill>
                  <a:schemeClr val="tx2">
                    <a:lumMod val="75000"/>
                  </a:schemeClr>
                </a:solidFill>
              </a:rPr>
            </a:br>
            <a:r>
              <a:rPr lang="ru-RU" sz="2800" dirty="0">
                <a:solidFill>
                  <a:schemeClr val="tx2">
                    <a:lumMod val="75000"/>
                  </a:schemeClr>
                </a:solidFill>
              </a:rPr>
              <a:t>6.4.	</a:t>
            </a:r>
            <a:r>
              <a:rPr lang="ru-RU" sz="2800" dirty="0" err="1">
                <a:solidFill>
                  <a:schemeClr val="tx2">
                    <a:lumMod val="75000"/>
                  </a:schemeClr>
                </a:solidFill>
              </a:rPr>
              <a:t>Облік</a:t>
            </a:r>
            <a:r>
              <a:rPr lang="ru-RU" sz="2800" dirty="0">
                <a:solidFill>
                  <a:schemeClr val="tx2">
                    <a:lumMod val="75000"/>
                  </a:schemeClr>
                </a:solidFill>
              </a:rPr>
              <a:t> </a:t>
            </a:r>
            <a:r>
              <a:rPr lang="ru-RU" sz="2800" dirty="0" err="1">
                <a:solidFill>
                  <a:schemeClr val="tx2">
                    <a:lumMod val="75000"/>
                  </a:schemeClr>
                </a:solidFill>
              </a:rPr>
              <a:t>природних</a:t>
            </a:r>
            <a:r>
              <a:rPr lang="ru-RU" sz="2800" dirty="0">
                <a:solidFill>
                  <a:schemeClr val="tx2">
                    <a:lumMod val="75000"/>
                  </a:schemeClr>
                </a:solidFill>
              </a:rPr>
              <a:t> </a:t>
            </a:r>
            <a:r>
              <a:rPr lang="ru-RU" sz="2800" dirty="0" err="1">
                <a:solidFill>
                  <a:schemeClr val="tx2">
                    <a:lumMod val="75000"/>
                  </a:schemeClr>
                </a:solidFill>
              </a:rPr>
              <a:t>ресурсів</a:t>
            </a:r>
            <a:r>
              <a:rPr lang="ru-RU" sz="2800" dirty="0">
                <a:solidFill>
                  <a:schemeClr val="tx2">
                    <a:lumMod val="75000"/>
                  </a:schemeClr>
                </a:solidFill>
              </a:rPr>
              <a:t> та </a:t>
            </a:r>
            <a:r>
              <a:rPr lang="ru-RU" sz="2800" dirty="0" err="1">
                <a:solidFill>
                  <a:schemeClr val="tx2">
                    <a:lumMod val="75000"/>
                  </a:schemeClr>
                </a:solidFill>
              </a:rPr>
              <a:t>їх</a:t>
            </a:r>
            <a:r>
              <a:rPr lang="ru-RU" sz="2800" dirty="0">
                <a:solidFill>
                  <a:schemeClr val="tx2">
                    <a:lumMod val="75000"/>
                  </a:schemeClr>
                </a:solidFill>
              </a:rPr>
              <a:t> </a:t>
            </a:r>
            <a:r>
              <a:rPr lang="ru-RU" sz="2800" dirty="0" err="1">
                <a:solidFill>
                  <a:schemeClr val="tx2">
                    <a:lumMod val="75000"/>
                  </a:schemeClr>
                </a:solidFill>
              </a:rPr>
              <a:t>виснаження</a:t>
            </a:r>
            <a:endParaRPr lang="ru-RU" sz="2800" dirty="0">
              <a:solidFill>
                <a:schemeClr val="tx2">
                  <a:lumMod val="75000"/>
                </a:schemeClr>
              </a:solidFill>
            </a:endParaRPr>
          </a:p>
        </p:txBody>
      </p:sp>
      <p:pic>
        <p:nvPicPr>
          <p:cNvPr id="4" name="image44.png"/>
          <p:cNvPicPr/>
          <p:nvPr/>
        </p:nvPicPr>
        <p:blipFill>
          <a:blip r:embed="rId2" cstate="print"/>
          <a:stretch>
            <a:fillRect/>
          </a:stretch>
        </p:blipFill>
        <p:spPr>
          <a:xfrm>
            <a:off x="2128614" y="4375001"/>
            <a:ext cx="4819650" cy="638175"/>
          </a:xfrm>
          <a:prstGeom prst="rect">
            <a:avLst/>
          </a:prstGeom>
        </p:spPr>
      </p:pic>
      <p:pic>
        <p:nvPicPr>
          <p:cNvPr id="5" name="image45.png"/>
          <p:cNvPicPr/>
          <p:nvPr/>
        </p:nvPicPr>
        <p:blipFill>
          <a:blip r:embed="rId3" cstate="print"/>
          <a:stretch>
            <a:fillRect/>
          </a:stretch>
        </p:blipFill>
        <p:spPr>
          <a:xfrm>
            <a:off x="2580873" y="5427315"/>
            <a:ext cx="3503295" cy="161925"/>
          </a:xfrm>
          <a:prstGeom prst="rect">
            <a:avLst/>
          </a:prstGeom>
        </p:spPr>
      </p:pic>
      <p:pic>
        <p:nvPicPr>
          <p:cNvPr id="6" name="image46.png"/>
          <p:cNvPicPr/>
          <p:nvPr/>
        </p:nvPicPr>
        <p:blipFill>
          <a:blip r:embed="rId4" cstate="print"/>
          <a:stretch>
            <a:fillRect/>
          </a:stretch>
        </p:blipFill>
        <p:spPr>
          <a:xfrm>
            <a:off x="1979712" y="5705822"/>
            <a:ext cx="4600575" cy="171450"/>
          </a:xfrm>
          <a:prstGeom prst="rect">
            <a:avLst/>
          </a:prstGeom>
        </p:spPr>
      </p:pic>
    </p:spTree>
    <p:extLst>
      <p:ext uri="{BB962C8B-B14F-4D97-AF65-F5344CB8AC3E}">
        <p14:creationId xmlns:p14="http://schemas.microsoft.com/office/powerpoint/2010/main" val="8041537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836712"/>
            <a:ext cx="8424936" cy="5328592"/>
          </a:xfrm>
          <a:solidFill>
            <a:schemeClr val="accent5">
              <a:lumMod val="40000"/>
              <a:lumOff val="60000"/>
            </a:schemeClr>
          </a:solidFill>
          <a:ln>
            <a:solidFill>
              <a:schemeClr val="accent5">
                <a:lumMod val="75000"/>
              </a:schemeClr>
            </a:solidFill>
          </a:ln>
        </p:spPr>
        <p:txBody>
          <a:bodyPr>
            <a:noAutofit/>
          </a:bodyPr>
          <a:lstStyle/>
          <a:p>
            <a:pPr marL="301943" lvl="1" indent="0" algn="just">
              <a:buNone/>
            </a:pPr>
            <a:endParaRPr lang="ru-RU" sz="1400" b="1" dirty="0" smtClean="0"/>
          </a:p>
          <a:p>
            <a:pPr marL="301943" lvl="1" indent="0" algn="just">
              <a:buNone/>
            </a:pPr>
            <a:r>
              <a:rPr lang="ru-RU" sz="1400" b="1" dirty="0" smtClean="0"/>
              <a:t>Приклад</a:t>
            </a:r>
            <a:r>
              <a:rPr lang="ru-RU" sz="1400" b="1" dirty="0"/>
              <a:t>. </a:t>
            </a:r>
            <a:r>
              <a:rPr lang="ru-RU" sz="1400" dirty="0" err="1"/>
              <a:t>Фірма</a:t>
            </a:r>
            <a:r>
              <a:rPr lang="ru-RU" sz="1400" dirty="0"/>
              <a:t> </a:t>
            </a:r>
            <a:r>
              <a:rPr lang="ru-RU" sz="1400" dirty="0" err="1"/>
              <a:t>придбала</a:t>
            </a:r>
            <a:r>
              <a:rPr lang="ru-RU" sz="1400" dirty="0"/>
              <a:t> </a:t>
            </a:r>
            <a:r>
              <a:rPr lang="ru-RU" sz="1400" dirty="0" err="1"/>
              <a:t>родовища</a:t>
            </a:r>
            <a:r>
              <a:rPr lang="ru-RU" sz="1400" dirty="0"/>
              <a:t> </a:t>
            </a:r>
            <a:r>
              <a:rPr lang="ru-RU" sz="1400" dirty="0" err="1"/>
              <a:t>корисних</a:t>
            </a:r>
            <a:r>
              <a:rPr lang="ru-RU" sz="1400" dirty="0"/>
              <a:t> </a:t>
            </a:r>
            <a:r>
              <a:rPr lang="ru-RU" sz="1400" dirty="0" err="1"/>
              <a:t>копалин</a:t>
            </a:r>
            <a:r>
              <a:rPr lang="ru-RU" sz="1400" dirty="0"/>
              <a:t> за $1000000. За </a:t>
            </a:r>
            <a:r>
              <a:rPr lang="ru-RU" sz="1400" dirty="0" err="1"/>
              <a:t>оцінкою</a:t>
            </a:r>
            <a:r>
              <a:rPr lang="ru-RU" sz="1400" dirty="0"/>
              <a:t> </a:t>
            </a:r>
            <a:r>
              <a:rPr lang="ru-RU" sz="1400" dirty="0" err="1"/>
              <a:t>експертів</a:t>
            </a:r>
            <a:r>
              <a:rPr lang="ru-RU" sz="1400" dirty="0"/>
              <a:t>, </a:t>
            </a:r>
            <a:r>
              <a:rPr lang="ru-RU" sz="1400" dirty="0" err="1"/>
              <a:t>родовище</a:t>
            </a:r>
            <a:r>
              <a:rPr lang="ru-RU" sz="1400" dirty="0"/>
              <a:t> </a:t>
            </a:r>
            <a:r>
              <a:rPr lang="ru-RU" sz="1400" dirty="0" err="1"/>
              <a:t>має</a:t>
            </a:r>
            <a:r>
              <a:rPr lang="ru-RU" sz="1400" dirty="0"/>
              <a:t> запаси 5 млн тон </a:t>
            </a:r>
            <a:r>
              <a:rPr lang="ru-RU" sz="1400" dirty="0" err="1"/>
              <a:t>корисних</a:t>
            </a:r>
            <a:r>
              <a:rPr lang="ru-RU" sz="1400" dirty="0"/>
              <a:t> </a:t>
            </a:r>
            <a:r>
              <a:rPr lang="ru-RU" sz="1400" dirty="0" err="1"/>
              <a:t>копалин</a:t>
            </a:r>
            <a:r>
              <a:rPr lang="ru-RU" sz="1400" dirty="0"/>
              <a:t>. </a:t>
            </a:r>
            <a:r>
              <a:rPr lang="ru-RU" sz="1400" dirty="0" err="1"/>
              <a:t>Ліквідаційної</a:t>
            </a:r>
            <a:r>
              <a:rPr lang="ru-RU" sz="1400" dirty="0"/>
              <a:t> </a:t>
            </a:r>
            <a:r>
              <a:rPr lang="ru-RU" sz="1400" dirty="0" err="1"/>
              <a:t>вартості</a:t>
            </a:r>
            <a:r>
              <a:rPr lang="ru-RU" sz="1400" dirty="0"/>
              <a:t> </a:t>
            </a:r>
            <a:r>
              <a:rPr lang="ru-RU" sz="1400" dirty="0" err="1"/>
              <a:t>немає</a:t>
            </a:r>
            <a:r>
              <a:rPr lang="ru-RU" sz="1400" dirty="0"/>
              <a:t>. У перший </a:t>
            </a:r>
            <a:r>
              <a:rPr lang="ru-RU" sz="1400" dirty="0" err="1"/>
              <a:t>рік</a:t>
            </a:r>
            <a:r>
              <a:rPr lang="ru-RU" sz="1400" dirty="0"/>
              <a:t> </a:t>
            </a:r>
            <a:r>
              <a:rPr lang="ru-RU" sz="1400" dirty="0" err="1"/>
              <a:t>видобуто</a:t>
            </a:r>
            <a:r>
              <a:rPr lang="ru-RU" sz="1400" dirty="0"/>
              <a:t> й </a:t>
            </a:r>
            <a:r>
              <a:rPr lang="ru-RU" sz="1400" dirty="0" err="1"/>
              <a:t>реалізовано</a:t>
            </a:r>
            <a:r>
              <a:rPr lang="ru-RU" sz="1400" dirty="0"/>
              <a:t> 200000 тон </a:t>
            </a:r>
            <a:r>
              <a:rPr lang="ru-RU" sz="1400" dirty="0" err="1"/>
              <a:t>копалин</a:t>
            </a:r>
            <a:r>
              <a:rPr lang="ru-RU" sz="1400" dirty="0" smtClean="0"/>
              <a:t>.</a:t>
            </a:r>
          </a:p>
          <a:p>
            <a:pPr marL="301943" lvl="1" indent="0" algn="just">
              <a:buNone/>
            </a:pPr>
            <a:endParaRPr lang="ru-RU" sz="1400" dirty="0"/>
          </a:p>
          <a:p>
            <a:pPr marL="301943" lvl="1" indent="0" algn="just">
              <a:buNone/>
            </a:pPr>
            <a:r>
              <a:rPr lang="ru-RU" sz="1400" dirty="0"/>
              <a:t> </a:t>
            </a:r>
            <a:endParaRPr lang="ru-RU" sz="1400" dirty="0" smtClean="0"/>
          </a:p>
          <a:p>
            <a:pPr marL="301943" lvl="1" indent="0" algn="just">
              <a:buNone/>
            </a:pPr>
            <a:r>
              <a:rPr lang="ru-RU" sz="1400" dirty="0"/>
              <a:t> </a:t>
            </a:r>
            <a:r>
              <a:rPr lang="ru-RU" sz="1400" dirty="0" smtClean="0"/>
              <a:t>                                                                                                                    200000 </a:t>
            </a:r>
            <a:r>
              <a:rPr lang="ru-RU" sz="1400" dirty="0"/>
              <a:t> 0,2 = $400000</a:t>
            </a:r>
          </a:p>
          <a:p>
            <a:pPr marL="301943" lvl="1" indent="0" algn="just">
              <a:buNone/>
            </a:pPr>
            <a:r>
              <a:rPr lang="ru-RU" sz="1400" dirty="0" smtClean="0"/>
              <a:t> </a:t>
            </a:r>
          </a:p>
          <a:p>
            <a:pPr marL="301943" lvl="1" indent="0" algn="just">
              <a:buNone/>
            </a:pPr>
            <a:r>
              <a:rPr lang="ru-RU" sz="1400" dirty="0" smtClean="0"/>
              <a:t>   У </a:t>
            </a:r>
            <a:r>
              <a:rPr lang="ru-RU" sz="1400" dirty="0" err="1"/>
              <a:t>бухгалтерському</a:t>
            </a:r>
            <a:r>
              <a:rPr lang="ru-RU" sz="1400" dirty="0"/>
              <a:t> </a:t>
            </a:r>
            <a:r>
              <a:rPr lang="ru-RU" sz="1400" dirty="0" err="1"/>
              <a:t>обліку</a:t>
            </a:r>
            <a:r>
              <a:rPr lang="ru-RU" sz="1400" dirty="0"/>
              <a:t> </a:t>
            </a:r>
            <a:r>
              <a:rPr lang="ru-RU" sz="1400" dirty="0" err="1"/>
              <a:t>будуть</a:t>
            </a:r>
            <a:r>
              <a:rPr lang="ru-RU" sz="1400" dirty="0"/>
              <a:t> </a:t>
            </a:r>
            <a:r>
              <a:rPr lang="ru-RU" sz="1400" dirty="0" err="1"/>
              <a:t>зроблені</a:t>
            </a:r>
            <a:r>
              <a:rPr lang="ru-RU" sz="1400" dirty="0"/>
              <a:t> </a:t>
            </a:r>
            <a:r>
              <a:rPr lang="ru-RU" sz="1400" dirty="0" err="1"/>
              <a:t>наступні</a:t>
            </a:r>
            <a:r>
              <a:rPr lang="ru-RU" sz="1400" dirty="0"/>
              <a:t> записи</a:t>
            </a:r>
            <a:r>
              <a:rPr lang="ru-RU" sz="1400" dirty="0" smtClean="0"/>
              <a:t>:</a:t>
            </a:r>
          </a:p>
          <a:p>
            <a:pPr marL="301943" lvl="1" indent="0" algn="just">
              <a:buNone/>
            </a:pPr>
            <a:endParaRPr lang="ru-RU" sz="900" dirty="0"/>
          </a:p>
          <a:p>
            <a:pPr marL="301943" lvl="1" indent="0" algn="just">
              <a:buNone/>
            </a:pPr>
            <a:r>
              <a:rPr lang="ru-RU" sz="1400" dirty="0" smtClean="0"/>
              <a:t>                             </a:t>
            </a:r>
            <a:r>
              <a:rPr lang="ru-RU" sz="1400" b="1" dirty="0" err="1" smtClean="0"/>
              <a:t>Придбання</a:t>
            </a:r>
            <a:r>
              <a:rPr lang="ru-RU" sz="1400" b="1" dirty="0" smtClean="0"/>
              <a:t> </a:t>
            </a:r>
            <a:r>
              <a:rPr lang="ru-RU" sz="1400" b="1" dirty="0" err="1"/>
              <a:t>родовища</a:t>
            </a:r>
            <a:endParaRPr lang="ru-RU" sz="1400" b="1" dirty="0"/>
          </a:p>
          <a:p>
            <a:pPr marL="301943" lvl="1" indent="0" algn="just">
              <a:buNone/>
            </a:pPr>
            <a:r>
              <a:rPr lang="ru-RU" sz="1400" dirty="0" smtClean="0"/>
              <a:t>                             </a:t>
            </a:r>
            <a:r>
              <a:rPr lang="ru-RU" sz="1400" dirty="0" err="1" smtClean="0"/>
              <a:t>Дт</a:t>
            </a:r>
            <a:r>
              <a:rPr lang="ru-RU" sz="1400" dirty="0" smtClean="0"/>
              <a:t> </a:t>
            </a:r>
            <a:r>
              <a:rPr lang="ru-RU" sz="1400" dirty="0"/>
              <a:t>«</a:t>
            </a:r>
            <a:r>
              <a:rPr lang="ru-RU" sz="1400" dirty="0" err="1"/>
              <a:t>Природні</a:t>
            </a:r>
            <a:r>
              <a:rPr lang="ru-RU" sz="1400" dirty="0"/>
              <a:t> </a:t>
            </a:r>
            <a:r>
              <a:rPr lang="ru-RU" sz="1400" dirty="0" err="1"/>
              <a:t>ресурси</a:t>
            </a:r>
            <a:r>
              <a:rPr lang="ru-RU" sz="1400" dirty="0"/>
              <a:t>»	</a:t>
            </a:r>
            <a:r>
              <a:rPr lang="ru-RU" sz="1400" dirty="0" smtClean="0"/>
              <a:t>                                                1000000,00 </a:t>
            </a:r>
          </a:p>
          <a:p>
            <a:pPr marL="301943" lvl="1" indent="0" algn="just">
              <a:buNone/>
            </a:pPr>
            <a:r>
              <a:rPr lang="ru-RU" sz="1400" dirty="0"/>
              <a:t> </a:t>
            </a:r>
            <a:r>
              <a:rPr lang="ru-RU" sz="1400" dirty="0" smtClean="0"/>
              <a:t>                            </a:t>
            </a:r>
            <a:r>
              <a:rPr lang="ru-RU" sz="1400" dirty="0" err="1" smtClean="0"/>
              <a:t>Кт</a:t>
            </a:r>
            <a:r>
              <a:rPr lang="ru-RU" sz="1400" dirty="0" smtClean="0"/>
              <a:t> </a:t>
            </a:r>
            <a:r>
              <a:rPr lang="ru-RU" sz="1400" dirty="0"/>
              <a:t>«</a:t>
            </a:r>
            <a:r>
              <a:rPr lang="ru-RU" sz="1400" dirty="0" err="1"/>
              <a:t>Грошові</a:t>
            </a:r>
            <a:r>
              <a:rPr lang="ru-RU" sz="1400" dirty="0"/>
              <a:t> </a:t>
            </a:r>
            <a:r>
              <a:rPr lang="ru-RU" sz="1400" dirty="0" err="1"/>
              <a:t>кошти</a:t>
            </a:r>
            <a:r>
              <a:rPr lang="ru-RU" sz="1400" dirty="0"/>
              <a:t>» («</a:t>
            </a:r>
            <a:r>
              <a:rPr lang="ru-RU" sz="1400" dirty="0" err="1"/>
              <a:t>Рахунки</a:t>
            </a:r>
            <a:r>
              <a:rPr lang="ru-RU" sz="1400" dirty="0"/>
              <a:t> до </a:t>
            </a:r>
            <a:r>
              <a:rPr lang="ru-RU" sz="1400" dirty="0" err="1"/>
              <a:t>сплати</a:t>
            </a:r>
            <a:r>
              <a:rPr lang="ru-RU" sz="1400" dirty="0"/>
              <a:t>»)	1000000,00</a:t>
            </a:r>
          </a:p>
          <a:p>
            <a:pPr marL="301943" lvl="1" indent="0" algn="just">
              <a:buNone/>
            </a:pPr>
            <a:r>
              <a:rPr lang="ru-RU" sz="1400" dirty="0"/>
              <a:t> </a:t>
            </a:r>
          </a:p>
          <a:p>
            <a:pPr marL="301943" lvl="1" indent="0" algn="just">
              <a:buNone/>
            </a:pPr>
            <a:r>
              <a:rPr lang="ru-RU" sz="1400" dirty="0" smtClean="0"/>
              <a:t>                             </a:t>
            </a:r>
            <a:r>
              <a:rPr lang="ru-RU" sz="1400" b="1" dirty="0" err="1" smtClean="0"/>
              <a:t>Витрати</a:t>
            </a:r>
            <a:r>
              <a:rPr lang="ru-RU" sz="1400" b="1" dirty="0" smtClean="0"/>
              <a:t> </a:t>
            </a:r>
            <a:r>
              <a:rPr lang="ru-RU" sz="1400" b="1" dirty="0"/>
              <a:t>на </a:t>
            </a:r>
            <a:r>
              <a:rPr lang="ru-RU" sz="1400" b="1" dirty="0" err="1"/>
              <a:t>виснаження</a:t>
            </a:r>
            <a:r>
              <a:rPr lang="ru-RU" sz="1400" b="1" dirty="0"/>
              <a:t> за перший </a:t>
            </a:r>
            <a:r>
              <a:rPr lang="ru-RU" sz="1400" b="1" dirty="0" err="1"/>
              <a:t>рік</a:t>
            </a:r>
            <a:endParaRPr lang="ru-RU" sz="1400" b="1" dirty="0"/>
          </a:p>
          <a:p>
            <a:pPr marL="301943" lvl="1" indent="0" algn="just">
              <a:buNone/>
            </a:pPr>
            <a:r>
              <a:rPr lang="ru-RU" sz="1400" dirty="0" smtClean="0"/>
              <a:t>                            </a:t>
            </a:r>
            <a:r>
              <a:rPr lang="ru-RU" sz="1400" dirty="0" err="1" smtClean="0"/>
              <a:t>Дт</a:t>
            </a:r>
            <a:r>
              <a:rPr lang="ru-RU" sz="1400" dirty="0" smtClean="0"/>
              <a:t> </a:t>
            </a:r>
            <a:r>
              <a:rPr lang="ru-RU" sz="1400" dirty="0"/>
              <a:t>«</a:t>
            </a:r>
            <a:r>
              <a:rPr lang="ru-RU" sz="1400" dirty="0" err="1"/>
              <a:t>Витрати</a:t>
            </a:r>
            <a:r>
              <a:rPr lang="ru-RU" sz="1400" dirty="0"/>
              <a:t> на </a:t>
            </a:r>
            <a:r>
              <a:rPr lang="ru-RU" sz="1400" dirty="0" err="1"/>
              <a:t>виснаження</a:t>
            </a:r>
            <a:r>
              <a:rPr lang="ru-RU" sz="1400" dirty="0"/>
              <a:t>»	</a:t>
            </a:r>
            <a:r>
              <a:rPr lang="ru-RU" sz="1400" dirty="0" smtClean="0"/>
              <a:t>                                                   400000,00 </a:t>
            </a:r>
          </a:p>
          <a:p>
            <a:pPr marL="301943" lvl="1" indent="0" algn="just">
              <a:buNone/>
            </a:pPr>
            <a:r>
              <a:rPr lang="ru-RU" sz="1400" dirty="0"/>
              <a:t> </a:t>
            </a:r>
            <a:r>
              <a:rPr lang="ru-RU" sz="1400" dirty="0" smtClean="0"/>
              <a:t>                           </a:t>
            </a:r>
            <a:r>
              <a:rPr lang="ru-RU" sz="1400" dirty="0" err="1" smtClean="0"/>
              <a:t>Кт</a:t>
            </a:r>
            <a:r>
              <a:rPr lang="ru-RU" sz="1400" dirty="0" smtClean="0"/>
              <a:t> </a:t>
            </a:r>
            <a:r>
              <a:rPr lang="ru-RU" sz="1400" dirty="0"/>
              <a:t>«</a:t>
            </a:r>
            <a:r>
              <a:rPr lang="ru-RU" sz="1400" dirty="0" err="1"/>
              <a:t>Накопичене</a:t>
            </a:r>
            <a:r>
              <a:rPr lang="ru-RU" sz="1400" dirty="0"/>
              <a:t> </a:t>
            </a:r>
            <a:r>
              <a:rPr lang="ru-RU" sz="1400" dirty="0" err="1"/>
              <a:t>виснаження</a:t>
            </a:r>
            <a:r>
              <a:rPr lang="ru-RU" sz="1400" dirty="0"/>
              <a:t> </a:t>
            </a:r>
            <a:r>
              <a:rPr lang="ru-RU" sz="1400" dirty="0" err="1"/>
              <a:t>родовища</a:t>
            </a:r>
            <a:r>
              <a:rPr lang="ru-RU" sz="1400" dirty="0" smtClean="0"/>
              <a:t>»                            400000,00</a:t>
            </a:r>
            <a:endParaRPr lang="ru-RU" sz="1400" dirty="0"/>
          </a:p>
          <a:p>
            <a:pPr marL="301943" lvl="1" indent="0" algn="just">
              <a:buNone/>
            </a:pPr>
            <a:endParaRPr lang="ru-RU" sz="1400" dirty="0"/>
          </a:p>
          <a:p>
            <a:pPr marL="301943" lvl="1" indent="0" algn="just">
              <a:buNone/>
            </a:pPr>
            <a:r>
              <a:rPr lang="ru-RU" sz="1400" dirty="0" smtClean="0"/>
              <a:t>      </a:t>
            </a:r>
            <a:r>
              <a:rPr lang="ru-RU" sz="1400" dirty="0" err="1" smtClean="0"/>
              <a:t>Природні</a:t>
            </a:r>
            <a:r>
              <a:rPr lang="ru-RU" sz="1400" dirty="0" smtClean="0"/>
              <a:t> </a:t>
            </a:r>
            <a:r>
              <a:rPr lang="ru-RU" sz="1400" dirty="0" err="1"/>
              <a:t>ресурси</a:t>
            </a:r>
            <a:r>
              <a:rPr lang="ru-RU" sz="1400" dirty="0"/>
              <a:t>, </a:t>
            </a:r>
            <a:r>
              <a:rPr lang="ru-RU" sz="1400" dirty="0" err="1"/>
              <a:t>розроблені</a:t>
            </a:r>
            <a:r>
              <a:rPr lang="ru-RU" sz="1400" dirty="0"/>
              <a:t> (</a:t>
            </a:r>
            <a:r>
              <a:rPr lang="ru-RU" sz="1400" dirty="0" err="1"/>
              <a:t>видобуті</a:t>
            </a:r>
            <a:r>
              <a:rPr lang="ru-RU" sz="1400" dirty="0"/>
              <a:t>), але не </a:t>
            </a:r>
            <a:r>
              <a:rPr lang="ru-RU" sz="1400" dirty="0" err="1"/>
              <a:t>реалізовані</a:t>
            </a:r>
            <a:r>
              <a:rPr lang="ru-RU" sz="1400" dirty="0"/>
              <a:t> в поточному </a:t>
            </a:r>
            <a:r>
              <a:rPr lang="ru-RU" sz="1400" dirty="0" err="1"/>
              <a:t>році</a:t>
            </a:r>
            <a:r>
              <a:rPr lang="ru-RU" sz="1400" dirty="0"/>
              <a:t>, </a:t>
            </a:r>
            <a:r>
              <a:rPr lang="ru-RU" sz="1400" dirty="0" err="1"/>
              <a:t>відображаються</a:t>
            </a:r>
            <a:r>
              <a:rPr lang="ru-RU" sz="1400" dirty="0"/>
              <a:t> як товарно-</a:t>
            </a:r>
            <a:r>
              <a:rPr lang="ru-RU" sz="1400" dirty="0" err="1"/>
              <a:t>матеріальні</a:t>
            </a:r>
            <a:r>
              <a:rPr lang="ru-RU" sz="1400" dirty="0"/>
              <a:t> запаси. </a:t>
            </a:r>
            <a:r>
              <a:rPr lang="ru-RU" sz="1400" dirty="0" err="1"/>
              <a:t>Витрати</a:t>
            </a:r>
            <a:r>
              <a:rPr lang="ru-RU" sz="1400" dirty="0"/>
              <a:t> на </a:t>
            </a:r>
            <a:r>
              <a:rPr lang="ru-RU" sz="1400" dirty="0" err="1"/>
              <a:t>виснаження</a:t>
            </a:r>
            <a:r>
              <a:rPr lang="ru-RU" sz="1400" dirty="0"/>
              <a:t> </a:t>
            </a:r>
            <a:r>
              <a:rPr lang="ru-RU" sz="1400" dirty="0" err="1"/>
              <a:t>відображаються</a:t>
            </a:r>
            <a:r>
              <a:rPr lang="ru-RU" sz="1400" dirty="0"/>
              <a:t> </a:t>
            </a:r>
            <a:r>
              <a:rPr lang="ru-RU" sz="1400" dirty="0" err="1"/>
              <a:t>тільки</a:t>
            </a:r>
            <a:r>
              <a:rPr lang="ru-RU" sz="1400" dirty="0"/>
              <a:t> в тому </a:t>
            </a:r>
            <a:r>
              <a:rPr lang="ru-RU" sz="1400" dirty="0" err="1"/>
              <a:t>році</a:t>
            </a:r>
            <a:r>
              <a:rPr lang="ru-RU" sz="1400" dirty="0"/>
              <a:t>, коли </a:t>
            </a:r>
            <a:r>
              <a:rPr lang="ru-RU" sz="1400" dirty="0" err="1"/>
              <a:t>видобута</a:t>
            </a:r>
            <a:r>
              <a:rPr lang="ru-RU" sz="1400" dirty="0"/>
              <a:t> </a:t>
            </a:r>
            <a:r>
              <a:rPr lang="ru-RU" sz="1400" dirty="0" err="1"/>
              <a:t>продукція</a:t>
            </a:r>
            <a:r>
              <a:rPr lang="ru-RU" sz="1400" dirty="0"/>
              <a:t> </a:t>
            </a:r>
            <a:r>
              <a:rPr lang="ru-RU" sz="1400" dirty="0" err="1"/>
              <a:t>реалізовується</a:t>
            </a:r>
            <a:r>
              <a:rPr lang="ru-RU" sz="1400" dirty="0"/>
              <a:t>.</a:t>
            </a:r>
          </a:p>
        </p:txBody>
      </p:sp>
      <p:pic>
        <p:nvPicPr>
          <p:cNvPr id="4" name="image47.png"/>
          <p:cNvPicPr/>
          <p:nvPr/>
        </p:nvPicPr>
        <p:blipFill>
          <a:blip r:embed="rId2" cstate="print"/>
          <a:stretch>
            <a:fillRect/>
          </a:stretch>
        </p:blipFill>
        <p:spPr>
          <a:xfrm>
            <a:off x="2627784" y="1844824"/>
            <a:ext cx="4085590" cy="400050"/>
          </a:xfrm>
          <a:prstGeom prst="rect">
            <a:avLst/>
          </a:prstGeom>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8" name="image48.png"/>
          <p:cNvPicPr/>
          <p:nvPr/>
        </p:nvPicPr>
        <p:blipFill>
          <a:blip r:embed="rId3" cstate="print"/>
          <a:stretch>
            <a:fillRect/>
          </a:stretch>
        </p:blipFill>
        <p:spPr>
          <a:xfrm>
            <a:off x="1979712" y="2381141"/>
            <a:ext cx="3142615" cy="151765"/>
          </a:xfrm>
          <a:prstGeom prst="rect">
            <a:avLst/>
          </a:prstGeom>
        </p:spPr>
      </p:pic>
    </p:spTree>
    <p:extLst>
      <p:ext uri="{BB962C8B-B14F-4D97-AF65-F5344CB8AC3E}">
        <p14:creationId xmlns:p14="http://schemas.microsoft.com/office/powerpoint/2010/main" val="13309940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5536" y="332656"/>
            <a:ext cx="8280920" cy="5909310"/>
          </a:xfrm>
          <a:prstGeom prst="rect">
            <a:avLst/>
          </a:prstGeom>
          <a:noFill/>
        </p:spPr>
        <p:txBody>
          <a:bodyPr wrap="square" rtlCol="0">
            <a:spAutoFit/>
          </a:bodyPr>
          <a:lstStyle/>
          <a:p>
            <a:pPr algn="just">
              <a:lnSpc>
                <a:spcPct val="150000"/>
              </a:lnSpc>
            </a:pPr>
            <a:r>
              <a:rPr lang="uk-UA" sz="2800" dirty="0" smtClean="0"/>
              <a:t>                                           ПЛАН</a:t>
            </a:r>
            <a:endParaRPr lang="ru-RU" sz="2800" dirty="0" smtClean="0"/>
          </a:p>
          <a:p>
            <a:pPr algn="just">
              <a:lnSpc>
                <a:spcPct val="150000"/>
              </a:lnSpc>
            </a:pPr>
            <a:r>
              <a:rPr lang="ru-RU" sz="2800" dirty="0" smtClean="0"/>
              <a:t>6.1</a:t>
            </a:r>
            <a:r>
              <a:rPr lang="ru-RU" sz="2800" dirty="0"/>
              <a:t>.	Склад, </a:t>
            </a:r>
            <a:r>
              <a:rPr lang="ru-RU" sz="2800" dirty="0" err="1"/>
              <a:t>класифікація</a:t>
            </a:r>
            <a:r>
              <a:rPr lang="ru-RU" sz="2800" dirty="0"/>
              <a:t> і </a:t>
            </a:r>
            <a:r>
              <a:rPr lang="ru-RU" sz="2800" dirty="0" err="1"/>
              <a:t>оцінка</a:t>
            </a:r>
            <a:r>
              <a:rPr lang="ru-RU" sz="2800" dirty="0"/>
              <a:t> </a:t>
            </a:r>
            <a:r>
              <a:rPr lang="ru-RU" sz="2800" dirty="0" err="1"/>
              <a:t>довгострокових</a:t>
            </a:r>
            <a:r>
              <a:rPr lang="ru-RU" sz="2800" dirty="0"/>
              <a:t> </a:t>
            </a:r>
            <a:r>
              <a:rPr lang="ru-RU" sz="2800" dirty="0" err="1"/>
              <a:t>активів</a:t>
            </a:r>
            <a:endParaRPr lang="ru-RU" sz="2800" dirty="0"/>
          </a:p>
          <a:p>
            <a:pPr algn="just">
              <a:lnSpc>
                <a:spcPct val="150000"/>
              </a:lnSpc>
            </a:pPr>
            <a:r>
              <a:rPr lang="ru-RU" sz="2800" dirty="0"/>
              <a:t>6.2.	</a:t>
            </a:r>
            <a:r>
              <a:rPr lang="ru-RU" sz="2800" dirty="0" err="1"/>
              <a:t>Облік</a:t>
            </a:r>
            <a:r>
              <a:rPr lang="ru-RU" sz="2800" dirty="0"/>
              <a:t> </a:t>
            </a:r>
            <a:r>
              <a:rPr lang="ru-RU" sz="2800" dirty="0" err="1"/>
              <a:t>надходження</a:t>
            </a:r>
            <a:r>
              <a:rPr lang="ru-RU" sz="2800" dirty="0"/>
              <a:t> і </a:t>
            </a:r>
            <a:r>
              <a:rPr lang="ru-RU" sz="2800" dirty="0" err="1"/>
              <a:t>вибуття</a:t>
            </a:r>
            <a:r>
              <a:rPr lang="ru-RU" sz="2800" dirty="0"/>
              <a:t> </a:t>
            </a:r>
            <a:r>
              <a:rPr lang="ru-RU" sz="2800" dirty="0" err="1"/>
              <a:t>основних</a:t>
            </a:r>
            <a:r>
              <a:rPr lang="ru-RU" sz="2800" dirty="0"/>
              <a:t> </a:t>
            </a:r>
            <a:r>
              <a:rPr lang="ru-RU" sz="2800" dirty="0" err="1"/>
              <a:t>засобів</a:t>
            </a:r>
            <a:endParaRPr lang="ru-RU" sz="2800" dirty="0"/>
          </a:p>
          <a:p>
            <a:pPr algn="just">
              <a:lnSpc>
                <a:spcPct val="150000"/>
              </a:lnSpc>
            </a:pPr>
            <a:r>
              <a:rPr lang="ru-RU" sz="2800" dirty="0"/>
              <a:t>6.3.	</a:t>
            </a:r>
            <a:r>
              <a:rPr lang="ru-RU" sz="2800" dirty="0" err="1"/>
              <a:t>Методи</a:t>
            </a:r>
            <a:r>
              <a:rPr lang="ru-RU" sz="2800" dirty="0"/>
              <a:t> </a:t>
            </a:r>
            <a:r>
              <a:rPr lang="ru-RU" sz="2800" dirty="0" err="1"/>
              <a:t>розрахунку</a:t>
            </a:r>
            <a:r>
              <a:rPr lang="ru-RU" sz="2800" dirty="0"/>
              <a:t> і </a:t>
            </a:r>
            <a:r>
              <a:rPr lang="ru-RU" sz="2800" dirty="0" err="1"/>
              <a:t>облік</a:t>
            </a:r>
            <a:r>
              <a:rPr lang="ru-RU" sz="2800" dirty="0"/>
              <a:t> </a:t>
            </a:r>
            <a:r>
              <a:rPr lang="ru-RU" sz="2800" dirty="0" err="1"/>
              <a:t>амортизації</a:t>
            </a:r>
            <a:r>
              <a:rPr lang="ru-RU" sz="2800" dirty="0"/>
              <a:t> </a:t>
            </a:r>
            <a:r>
              <a:rPr lang="ru-RU" sz="2800" dirty="0" err="1"/>
              <a:t>основних</a:t>
            </a:r>
            <a:r>
              <a:rPr lang="ru-RU" sz="2800" dirty="0"/>
              <a:t> </a:t>
            </a:r>
            <a:r>
              <a:rPr lang="ru-RU" sz="2800" dirty="0" err="1"/>
              <a:t>засобів</a:t>
            </a:r>
            <a:endParaRPr lang="ru-RU" sz="2800" dirty="0"/>
          </a:p>
          <a:p>
            <a:pPr algn="just">
              <a:lnSpc>
                <a:spcPct val="150000"/>
              </a:lnSpc>
            </a:pPr>
            <a:r>
              <a:rPr lang="ru-RU" sz="2800" dirty="0"/>
              <a:t>6.4.	</a:t>
            </a:r>
            <a:r>
              <a:rPr lang="ru-RU" sz="2800" dirty="0" err="1"/>
              <a:t>Облік</a:t>
            </a:r>
            <a:r>
              <a:rPr lang="ru-RU" sz="2800" dirty="0"/>
              <a:t> </a:t>
            </a:r>
            <a:r>
              <a:rPr lang="ru-RU" sz="2800" dirty="0" err="1"/>
              <a:t>природних</a:t>
            </a:r>
            <a:r>
              <a:rPr lang="ru-RU" sz="2800" dirty="0"/>
              <a:t> </a:t>
            </a:r>
            <a:r>
              <a:rPr lang="ru-RU" sz="2800" dirty="0" err="1"/>
              <a:t>ресурсів</a:t>
            </a:r>
            <a:r>
              <a:rPr lang="ru-RU" sz="2800" dirty="0"/>
              <a:t> та </a:t>
            </a:r>
            <a:r>
              <a:rPr lang="ru-RU" sz="2800" dirty="0" err="1"/>
              <a:t>їх</a:t>
            </a:r>
            <a:r>
              <a:rPr lang="ru-RU" sz="2800" dirty="0"/>
              <a:t> </a:t>
            </a:r>
            <a:r>
              <a:rPr lang="ru-RU" sz="2800" dirty="0" err="1"/>
              <a:t>виснаження</a:t>
            </a:r>
            <a:endParaRPr lang="ru-RU" sz="2800" dirty="0"/>
          </a:p>
          <a:p>
            <a:pPr algn="just">
              <a:lnSpc>
                <a:spcPct val="150000"/>
              </a:lnSpc>
            </a:pPr>
            <a:r>
              <a:rPr lang="ru-RU" sz="2800" dirty="0"/>
              <a:t>6.5.	</a:t>
            </a:r>
            <a:r>
              <a:rPr lang="ru-RU" sz="2800" dirty="0" err="1"/>
              <a:t>Облік</a:t>
            </a:r>
            <a:r>
              <a:rPr lang="ru-RU" sz="2800" dirty="0"/>
              <a:t> </a:t>
            </a:r>
            <a:r>
              <a:rPr lang="ru-RU" sz="2800" dirty="0" err="1"/>
              <a:t>нематеріальних</a:t>
            </a:r>
            <a:r>
              <a:rPr lang="ru-RU" sz="2800" dirty="0"/>
              <a:t> </a:t>
            </a:r>
            <a:r>
              <a:rPr lang="ru-RU" sz="2800" dirty="0" err="1"/>
              <a:t>активів</a:t>
            </a:r>
            <a:endParaRPr lang="ru-RU" sz="2800" dirty="0"/>
          </a:p>
        </p:txBody>
      </p:sp>
    </p:spTree>
    <p:extLst>
      <p:ext uri="{BB962C8B-B14F-4D97-AF65-F5344CB8AC3E}">
        <p14:creationId xmlns:p14="http://schemas.microsoft.com/office/powerpoint/2010/main" val="42858139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1196752"/>
            <a:ext cx="8424936" cy="5256583"/>
          </a:xfrm>
          <a:solidFill>
            <a:schemeClr val="accent5">
              <a:lumMod val="40000"/>
              <a:lumOff val="60000"/>
            </a:schemeClr>
          </a:solidFill>
          <a:ln>
            <a:solidFill>
              <a:schemeClr val="accent5">
                <a:lumMod val="75000"/>
              </a:schemeClr>
            </a:solidFill>
          </a:ln>
        </p:spPr>
        <p:txBody>
          <a:bodyPr>
            <a:noAutofit/>
          </a:bodyPr>
          <a:lstStyle/>
          <a:p>
            <a:pPr marL="301943" lvl="1" indent="0" algn="just">
              <a:buNone/>
            </a:pPr>
            <a:r>
              <a:rPr lang="ru-RU" sz="1400" dirty="0" smtClean="0"/>
              <a:t>      </a:t>
            </a:r>
            <a:r>
              <a:rPr lang="ru-RU" sz="1400" dirty="0" err="1" smtClean="0"/>
              <a:t>Відповідно</a:t>
            </a:r>
            <a:r>
              <a:rPr lang="ru-RU" sz="1400" dirty="0" smtClean="0"/>
              <a:t> </a:t>
            </a:r>
            <a:r>
              <a:rPr lang="ru-RU" sz="1400" dirty="0"/>
              <a:t>до МСБО 38, </a:t>
            </a:r>
            <a:r>
              <a:rPr lang="ru-RU" sz="1400" dirty="0" err="1"/>
              <a:t>нематеріальний</a:t>
            </a:r>
            <a:r>
              <a:rPr lang="ru-RU" sz="1400" dirty="0"/>
              <a:t> актив – </a:t>
            </a:r>
            <a:r>
              <a:rPr lang="ru-RU" sz="1400" dirty="0" err="1"/>
              <a:t>це</a:t>
            </a:r>
            <a:r>
              <a:rPr lang="ru-RU" sz="1400" dirty="0"/>
              <a:t> </a:t>
            </a:r>
            <a:r>
              <a:rPr lang="ru-RU" sz="1400" dirty="0" err="1"/>
              <a:t>немонетарний</a:t>
            </a:r>
            <a:r>
              <a:rPr lang="ru-RU" sz="1400" dirty="0"/>
              <a:t> актив, </a:t>
            </a:r>
            <a:r>
              <a:rPr lang="ru-RU" sz="1400" dirty="0" err="1"/>
              <a:t>який</a:t>
            </a:r>
            <a:r>
              <a:rPr lang="ru-RU" sz="1400" dirty="0"/>
              <a:t> не </a:t>
            </a:r>
            <a:r>
              <a:rPr lang="ru-RU" sz="1400" dirty="0" err="1"/>
              <a:t>має</a:t>
            </a:r>
            <a:r>
              <a:rPr lang="ru-RU" sz="1400" dirty="0"/>
              <a:t> </a:t>
            </a:r>
            <a:r>
              <a:rPr lang="ru-RU" sz="1400" dirty="0" err="1"/>
              <a:t>фізичної</a:t>
            </a:r>
            <a:r>
              <a:rPr lang="ru-RU" sz="1400" dirty="0"/>
              <a:t> </a:t>
            </a:r>
            <a:r>
              <a:rPr lang="ru-RU" sz="1400" dirty="0" err="1"/>
              <a:t>субстанції</a:t>
            </a:r>
            <a:r>
              <a:rPr lang="ru-RU" sz="1400" dirty="0"/>
              <a:t> та </a:t>
            </a:r>
            <a:r>
              <a:rPr lang="ru-RU" sz="1400" dirty="0" err="1"/>
              <a:t>може</a:t>
            </a:r>
            <a:r>
              <a:rPr lang="ru-RU" sz="1400" dirty="0"/>
              <a:t> бути </a:t>
            </a:r>
            <a:r>
              <a:rPr lang="ru-RU" sz="1400" dirty="0" err="1"/>
              <a:t>ідентифікований</a:t>
            </a:r>
            <a:r>
              <a:rPr lang="ru-RU" sz="1400" dirty="0"/>
              <a:t>. </a:t>
            </a:r>
            <a:r>
              <a:rPr lang="ru-RU" sz="1400" dirty="0" err="1"/>
              <a:t>Нематеріальні</a:t>
            </a:r>
            <a:r>
              <a:rPr lang="ru-RU" sz="1400" dirty="0"/>
              <a:t> </a:t>
            </a:r>
            <a:r>
              <a:rPr lang="ru-RU" sz="1400" dirty="0" err="1"/>
              <a:t>активи</a:t>
            </a:r>
            <a:r>
              <a:rPr lang="ru-RU" sz="1400" dirty="0"/>
              <a:t> </a:t>
            </a:r>
            <a:r>
              <a:rPr lang="ru-RU" sz="1400" dirty="0" err="1"/>
              <a:t>відображаються</a:t>
            </a:r>
            <a:r>
              <a:rPr lang="ru-RU" sz="1400" dirty="0"/>
              <a:t> в </a:t>
            </a:r>
            <a:r>
              <a:rPr lang="ru-RU" sz="1400" dirty="0" err="1"/>
              <a:t>бухгалтерському</a:t>
            </a:r>
            <a:r>
              <a:rPr lang="ru-RU" sz="1400" dirty="0"/>
              <a:t> </a:t>
            </a:r>
            <a:r>
              <a:rPr lang="ru-RU" sz="1400" dirty="0" err="1"/>
              <a:t>обліку</a:t>
            </a:r>
            <a:r>
              <a:rPr lang="ru-RU" sz="1400" dirty="0"/>
              <a:t> за </a:t>
            </a:r>
            <a:r>
              <a:rPr lang="ru-RU" sz="1400" dirty="0" err="1"/>
              <a:t>їх</a:t>
            </a:r>
            <a:r>
              <a:rPr lang="ru-RU" sz="1400" dirty="0"/>
              <a:t> </a:t>
            </a:r>
            <a:r>
              <a:rPr lang="ru-RU" sz="1400" dirty="0" err="1"/>
              <a:t>собівартістю</a:t>
            </a:r>
            <a:r>
              <a:rPr lang="ru-RU" sz="1400" dirty="0" smtClean="0"/>
              <a:t>.</a:t>
            </a:r>
          </a:p>
          <a:p>
            <a:pPr marL="301943" lvl="1" indent="0" algn="just">
              <a:buNone/>
            </a:pPr>
            <a:endParaRPr lang="ru-RU" sz="900" dirty="0"/>
          </a:p>
          <a:p>
            <a:pPr marL="301943" lvl="1" indent="0" algn="just">
              <a:buNone/>
            </a:pPr>
            <a:r>
              <a:rPr lang="ru-RU" sz="1400" b="1" dirty="0" smtClean="0"/>
              <a:t>      </a:t>
            </a:r>
            <a:r>
              <a:rPr lang="ru-RU" sz="1400" b="1" dirty="0" err="1" smtClean="0"/>
              <a:t>Собівартість</a:t>
            </a:r>
            <a:r>
              <a:rPr lang="ru-RU" sz="1400" b="1" dirty="0" smtClean="0"/>
              <a:t> </a:t>
            </a:r>
            <a:r>
              <a:rPr lang="ru-RU" sz="1400" b="1" dirty="0" err="1"/>
              <a:t>нематеріального</a:t>
            </a:r>
            <a:r>
              <a:rPr lang="ru-RU" sz="1400" b="1" dirty="0"/>
              <a:t> активу </a:t>
            </a:r>
            <a:r>
              <a:rPr lang="ru-RU" sz="1400" dirty="0"/>
              <a:t>– сума </a:t>
            </a:r>
            <a:r>
              <a:rPr lang="ru-RU" sz="1400" dirty="0" err="1"/>
              <a:t>сплачених</a:t>
            </a:r>
            <a:r>
              <a:rPr lang="ru-RU" sz="1400" dirty="0"/>
              <a:t> </a:t>
            </a:r>
            <a:r>
              <a:rPr lang="ru-RU" sz="1400" dirty="0" err="1"/>
              <a:t>грошових</a:t>
            </a:r>
            <a:r>
              <a:rPr lang="ru-RU" sz="1400" dirty="0"/>
              <a:t> </a:t>
            </a:r>
            <a:r>
              <a:rPr lang="ru-RU" sz="1400" dirty="0" err="1"/>
              <a:t>коштів</a:t>
            </a:r>
            <a:r>
              <a:rPr lang="ru-RU" sz="1400" dirty="0"/>
              <a:t> </a:t>
            </a:r>
            <a:r>
              <a:rPr lang="ru-RU" sz="1400" dirty="0" err="1"/>
              <a:t>чи</a:t>
            </a:r>
            <a:r>
              <a:rPr lang="ru-RU" sz="1400" dirty="0"/>
              <a:t> </a:t>
            </a:r>
            <a:r>
              <a:rPr lang="ru-RU" sz="1400" dirty="0" err="1"/>
              <a:t>їх</a:t>
            </a:r>
            <a:r>
              <a:rPr lang="ru-RU" sz="1400" dirty="0"/>
              <a:t> </a:t>
            </a:r>
            <a:r>
              <a:rPr lang="ru-RU" sz="1400" dirty="0" err="1"/>
              <a:t>еквівалентів</a:t>
            </a:r>
            <a:r>
              <a:rPr lang="ru-RU" sz="1400" dirty="0"/>
              <a:t> </a:t>
            </a:r>
            <a:r>
              <a:rPr lang="ru-RU" sz="1400" dirty="0" err="1"/>
              <a:t>або</a:t>
            </a:r>
            <a:r>
              <a:rPr lang="ru-RU" sz="1400" dirty="0"/>
              <a:t> справедлива </a:t>
            </a:r>
            <a:r>
              <a:rPr lang="ru-RU" sz="1400" dirty="0" err="1"/>
              <a:t>вартість</a:t>
            </a:r>
            <a:r>
              <a:rPr lang="ru-RU" sz="1400" dirty="0"/>
              <a:t> </a:t>
            </a:r>
            <a:r>
              <a:rPr lang="ru-RU" sz="1400" dirty="0" err="1"/>
              <a:t>іншої</a:t>
            </a:r>
            <a:r>
              <a:rPr lang="ru-RU" sz="1400" dirty="0"/>
              <a:t> </a:t>
            </a:r>
            <a:r>
              <a:rPr lang="ru-RU" sz="1400" dirty="0" err="1"/>
              <a:t>форми</a:t>
            </a:r>
            <a:r>
              <a:rPr lang="ru-RU" sz="1400" dirty="0"/>
              <a:t> </a:t>
            </a:r>
            <a:r>
              <a:rPr lang="ru-RU" sz="1400" dirty="0" err="1"/>
              <a:t>компенсації</a:t>
            </a:r>
            <a:r>
              <a:rPr lang="ru-RU" sz="1400" dirty="0"/>
              <a:t>, </a:t>
            </a:r>
            <a:r>
              <a:rPr lang="ru-RU" sz="1400" dirty="0" err="1"/>
              <a:t>наданої</a:t>
            </a:r>
            <a:r>
              <a:rPr lang="ru-RU" sz="1400" dirty="0"/>
              <a:t> для </a:t>
            </a:r>
            <a:r>
              <a:rPr lang="ru-RU" sz="1400" dirty="0" err="1"/>
              <a:t>отримання</a:t>
            </a:r>
            <a:r>
              <a:rPr lang="ru-RU" sz="1400" dirty="0"/>
              <a:t> активу на час </a:t>
            </a:r>
            <a:r>
              <a:rPr lang="ru-RU" sz="1400" dirty="0" err="1"/>
              <a:t>його</a:t>
            </a:r>
            <a:r>
              <a:rPr lang="ru-RU" sz="1400" dirty="0"/>
              <a:t> </a:t>
            </a:r>
            <a:r>
              <a:rPr lang="ru-RU" sz="1400" dirty="0" err="1"/>
              <a:t>придбання</a:t>
            </a:r>
            <a:r>
              <a:rPr lang="ru-RU" sz="1400" dirty="0"/>
              <a:t> </a:t>
            </a:r>
            <a:r>
              <a:rPr lang="ru-RU" sz="1400" dirty="0" err="1"/>
              <a:t>або</a:t>
            </a:r>
            <a:r>
              <a:rPr lang="ru-RU" sz="1400" dirty="0"/>
              <a:t> </a:t>
            </a:r>
            <a:r>
              <a:rPr lang="ru-RU" sz="1400" dirty="0" err="1"/>
              <a:t>створення</a:t>
            </a:r>
            <a:r>
              <a:rPr lang="ru-RU" sz="1400" dirty="0"/>
              <a:t> </a:t>
            </a:r>
            <a:r>
              <a:rPr lang="ru-RU" sz="1400" dirty="0" err="1"/>
              <a:t>або</a:t>
            </a:r>
            <a:r>
              <a:rPr lang="ru-RU" sz="1400" dirty="0"/>
              <a:t> (</a:t>
            </a:r>
            <a:r>
              <a:rPr lang="ru-RU" sz="1400" dirty="0" err="1"/>
              <a:t>якщо</a:t>
            </a:r>
            <a:r>
              <a:rPr lang="ru-RU" sz="1400" dirty="0"/>
              <a:t> </a:t>
            </a:r>
            <a:r>
              <a:rPr lang="ru-RU" sz="1400" dirty="0" err="1"/>
              <a:t>прийнятно</a:t>
            </a:r>
            <a:r>
              <a:rPr lang="ru-RU" sz="1400" dirty="0"/>
              <a:t>) сума, </a:t>
            </a:r>
            <a:r>
              <a:rPr lang="ru-RU" sz="1400" dirty="0" err="1"/>
              <a:t>віднесена</a:t>
            </a:r>
            <a:r>
              <a:rPr lang="ru-RU" sz="1400" dirty="0"/>
              <a:t> до активу, </a:t>
            </a:r>
            <a:r>
              <a:rPr lang="ru-RU" sz="1400" dirty="0" err="1"/>
              <a:t>первісно</a:t>
            </a:r>
            <a:r>
              <a:rPr lang="ru-RU" sz="1400" dirty="0"/>
              <a:t> </a:t>
            </a:r>
            <a:r>
              <a:rPr lang="ru-RU" sz="1400" dirty="0" err="1"/>
              <a:t>визнаного</a:t>
            </a:r>
            <a:r>
              <a:rPr lang="ru-RU" sz="1400" dirty="0"/>
              <a:t> </a:t>
            </a:r>
            <a:r>
              <a:rPr lang="ru-RU" sz="1400" dirty="0" err="1"/>
              <a:t>згідно</a:t>
            </a:r>
            <a:r>
              <a:rPr lang="ru-RU" sz="1400" dirty="0"/>
              <a:t> з </a:t>
            </a:r>
            <a:r>
              <a:rPr lang="ru-RU" sz="1400" dirty="0" err="1"/>
              <a:t>вимогами</a:t>
            </a:r>
            <a:r>
              <a:rPr lang="ru-RU" sz="1400" dirty="0"/>
              <a:t> </a:t>
            </a:r>
            <a:r>
              <a:rPr lang="ru-RU" sz="1400" dirty="0" err="1"/>
              <a:t>інших</a:t>
            </a:r>
            <a:r>
              <a:rPr lang="ru-RU" sz="1400" dirty="0"/>
              <a:t> </a:t>
            </a:r>
            <a:r>
              <a:rPr lang="ru-RU" sz="1400" dirty="0" err="1"/>
              <a:t>стандартів</a:t>
            </a:r>
            <a:r>
              <a:rPr lang="ru-RU" sz="1400" dirty="0"/>
              <a:t>, </a:t>
            </a:r>
            <a:r>
              <a:rPr lang="ru-RU" sz="1400" dirty="0" err="1"/>
              <a:t>зокрема</a:t>
            </a:r>
            <a:r>
              <a:rPr lang="ru-RU" sz="1400" dirty="0"/>
              <a:t> МСФЗ 2 «</a:t>
            </a:r>
            <a:r>
              <a:rPr lang="ru-RU" sz="1400" dirty="0" err="1"/>
              <a:t>Платіж</a:t>
            </a:r>
            <a:r>
              <a:rPr lang="ru-RU" sz="1400" dirty="0"/>
              <a:t> на </a:t>
            </a:r>
            <a:r>
              <a:rPr lang="ru-RU" sz="1400" dirty="0" err="1"/>
              <a:t>основі</a:t>
            </a:r>
            <a:r>
              <a:rPr lang="ru-RU" sz="1400" dirty="0"/>
              <a:t> </a:t>
            </a:r>
            <a:r>
              <a:rPr lang="ru-RU" sz="1400" dirty="0" err="1"/>
              <a:t>акцій</a:t>
            </a:r>
            <a:r>
              <a:rPr lang="ru-RU" sz="1400" dirty="0"/>
              <a:t>».</a:t>
            </a:r>
          </a:p>
          <a:p>
            <a:pPr marL="301943" lvl="1" indent="0" algn="just">
              <a:buNone/>
            </a:pPr>
            <a:r>
              <a:rPr lang="ru-RU" sz="1400" dirty="0" smtClean="0"/>
              <a:t>      </a:t>
            </a:r>
            <a:r>
              <a:rPr lang="ru-RU" sz="1400" dirty="0" err="1" smtClean="0"/>
              <a:t>Собівартість</a:t>
            </a:r>
            <a:r>
              <a:rPr lang="ru-RU" sz="1400" dirty="0" smtClean="0"/>
              <a:t> </a:t>
            </a:r>
            <a:r>
              <a:rPr lang="ru-RU" sz="1400" dirty="0" err="1"/>
              <a:t>нематеріального</a:t>
            </a:r>
            <a:r>
              <a:rPr lang="ru-RU" sz="1400" dirty="0"/>
              <a:t> активу </a:t>
            </a:r>
            <a:r>
              <a:rPr lang="ru-RU" sz="1400" dirty="0" err="1"/>
              <a:t>залежить</a:t>
            </a:r>
            <a:r>
              <a:rPr lang="ru-RU" sz="1400" dirty="0"/>
              <a:t> </a:t>
            </a:r>
            <a:r>
              <a:rPr lang="ru-RU" sz="1400" dirty="0" err="1"/>
              <a:t>від</a:t>
            </a:r>
            <a:r>
              <a:rPr lang="ru-RU" sz="1400" dirty="0"/>
              <a:t> способу </a:t>
            </a:r>
            <a:r>
              <a:rPr lang="ru-RU" sz="1400" dirty="0" err="1"/>
              <a:t>його</a:t>
            </a:r>
            <a:r>
              <a:rPr lang="ru-RU" sz="1400" dirty="0"/>
              <a:t> </a:t>
            </a:r>
            <a:r>
              <a:rPr lang="ru-RU" sz="1400" dirty="0" err="1"/>
              <a:t>отримання</a:t>
            </a:r>
            <a:r>
              <a:rPr lang="ru-RU" sz="1400" dirty="0"/>
              <a:t> </a:t>
            </a:r>
            <a:r>
              <a:rPr lang="ru-RU" sz="1400" dirty="0" err="1"/>
              <a:t>підприємством</a:t>
            </a:r>
            <a:r>
              <a:rPr lang="ru-RU" sz="1400" dirty="0"/>
              <a:t> (рис. 6.5).</a:t>
            </a:r>
          </a:p>
          <a:p>
            <a:pPr marL="301943" lvl="1" indent="0" algn="just">
              <a:buNone/>
            </a:pPr>
            <a:endParaRPr lang="ru-RU" sz="1400" dirty="0"/>
          </a:p>
        </p:txBody>
      </p:sp>
      <p:sp>
        <p:nvSpPr>
          <p:cNvPr id="3" name="Заголовок 2"/>
          <p:cNvSpPr>
            <a:spLocks noGrp="1"/>
          </p:cNvSpPr>
          <p:nvPr>
            <p:ph type="title"/>
          </p:nvPr>
        </p:nvSpPr>
        <p:spPr>
          <a:xfrm>
            <a:off x="457200" y="-99392"/>
            <a:ext cx="8229600" cy="1252728"/>
          </a:xfrm>
        </p:spPr>
        <p:txBody>
          <a:bodyPr>
            <a:normAutofit/>
          </a:bodyPr>
          <a:lstStyle/>
          <a:p>
            <a:r>
              <a:rPr lang="ru-RU" sz="2800" dirty="0">
                <a:solidFill>
                  <a:schemeClr val="tx2">
                    <a:lumMod val="75000"/>
                  </a:schemeClr>
                </a:solidFill>
              </a:rPr>
              <a:t/>
            </a:r>
            <a:br>
              <a:rPr lang="ru-RU" sz="2800" dirty="0">
                <a:solidFill>
                  <a:schemeClr val="tx2">
                    <a:lumMod val="75000"/>
                  </a:schemeClr>
                </a:solidFill>
              </a:rPr>
            </a:br>
            <a:r>
              <a:rPr lang="ru-RU" sz="2800" dirty="0">
                <a:solidFill>
                  <a:schemeClr val="tx2">
                    <a:lumMod val="75000"/>
                  </a:schemeClr>
                </a:solidFill>
              </a:rPr>
              <a:t>6.5.	</a:t>
            </a:r>
            <a:r>
              <a:rPr lang="ru-RU" sz="2800" dirty="0" err="1">
                <a:solidFill>
                  <a:schemeClr val="tx2">
                    <a:lumMod val="75000"/>
                  </a:schemeClr>
                </a:solidFill>
              </a:rPr>
              <a:t>Облік</a:t>
            </a:r>
            <a:r>
              <a:rPr lang="ru-RU" sz="2800" dirty="0">
                <a:solidFill>
                  <a:schemeClr val="tx2">
                    <a:lumMod val="75000"/>
                  </a:schemeClr>
                </a:solidFill>
              </a:rPr>
              <a:t> </a:t>
            </a:r>
            <a:r>
              <a:rPr lang="ru-RU" sz="2800" dirty="0" err="1">
                <a:solidFill>
                  <a:schemeClr val="tx2">
                    <a:lumMod val="75000"/>
                  </a:schemeClr>
                </a:solidFill>
              </a:rPr>
              <a:t>нематеріальних</a:t>
            </a:r>
            <a:r>
              <a:rPr lang="ru-RU" sz="2800" dirty="0">
                <a:solidFill>
                  <a:schemeClr val="tx2">
                    <a:lumMod val="75000"/>
                  </a:schemeClr>
                </a:solidFill>
              </a:rPr>
              <a:t> </a:t>
            </a:r>
            <a:r>
              <a:rPr lang="ru-RU" sz="2800" dirty="0" err="1">
                <a:solidFill>
                  <a:schemeClr val="tx2">
                    <a:lumMod val="75000"/>
                  </a:schemeClr>
                </a:solidFill>
              </a:rPr>
              <a:t>активів</a:t>
            </a:r>
            <a:endParaRPr lang="ru-RU" sz="2800" dirty="0">
              <a:solidFill>
                <a:schemeClr val="tx2">
                  <a:lumMod val="75000"/>
                </a:schemeClr>
              </a:solidFill>
            </a:endParaRPr>
          </a:p>
        </p:txBody>
      </p:sp>
      <p:pic>
        <p:nvPicPr>
          <p:cNvPr id="1843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602" t="23214" r="54264" b="33928"/>
          <a:stretch/>
        </p:blipFill>
        <p:spPr bwMode="auto">
          <a:xfrm>
            <a:off x="2290869" y="3269342"/>
            <a:ext cx="4441371" cy="31350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31165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836712"/>
            <a:ext cx="8424936" cy="5328592"/>
          </a:xfrm>
          <a:solidFill>
            <a:schemeClr val="accent5">
              <a:lumMod val="40000"/>
              <a:lumOff val="60000"/>
            </a:schemeClr>
          </a:solidFill>
          <a:ln>
            <a:solidFill>
              <a:schemeClr val="accent5">
                <a:lumMod val="75000"/>
              </a:schemeClr>
            </a:solidFill>
          </a:ln>
        </p:spPr>
        <p:txBody>
          <a:bodyPr>
            <a:noAutofit/>
          </a:bodyPr>
          <a:lstStyle/>
          <a:p>
            <a:pPr marL="301943" lvl="1" indent="0" algn="just">
              <a:buNone/>
            </a:pPr>
            <a:r>
              <a:rPr lang="ru-RU" sz="1400" dirty="0" smtClean="0"/>
              <a:t>      </a:t>
            </a:r>
            <a:r>
              <a:rPr lang="ru-RU" sz="1400" dirty="0" err="1" smtClean="0"/>
              <a:t>Відповідно</a:t>
            </a:r>
            <a:r>
              <a:rPr lang="ru-RU" sz="1400" dirty="0" smtClean="0"/>
              <a:t> </a:t>
            </a:r>
            <a:r>
              <a:rPr lang="ru-RU" sz="1400" dirty="0"/>
              <a:t>до МСБО 38, строк </a:t>
            </a:r>
            <a:r>
              <a:rPr lang="ru-RU" sz="1400" dirty="0" err="1"/>
              <a:t>корисного</a:t>
            </a:r>
            <a:r>
              <a:rPr lang="ru-RU" sz="1400" dirty="0"/>
              <a:t> </a:t>
            </a:r>
            <a:r>
              <a:rPr lang="ru-RU" sz="1400" dirty="0" err="1"/>
              <a:t>використання</a:t>
            </a:r>
            <a:r>
              <a:rPr lang="ru-RU" sz="1400" dirty="0"/>
              <a:t> </a:t>
            </a:r>
            <a:r>
              <a:rPr lang="ru-RU" sz="1400" dirty="0" err="1"/>
              <a:t>нематеріальних</a:t>
            </a:r>
            <a:r>
              <a:rPr lang="ru-RU" sz="1400" dirty="0"/>
              <a:t> </a:t>
            </a:r>
            <a:r>
              <a:rPr lang="ru-RU" sz="1400" dirty="0" err="1"/>
              <a:t>активів</a:t>
            </a:r>
            <a:r>
              <a:rPr lang="ru-RU" sz="1400" dirty="0"/>
              <a:t> не </a:t>
            </a:r>
            <a:r>
              <a:rPr lang="ru-RU" sz="1400" dirty="0" err="1"/>
              <a:t>перевищує</a:t>
            </a:r>
            <a:r>
              <a:rPr lang="ru-RU" sz="1400" dirty="0"/>
              <a:t> 20 </a:t>
            </a:r>
            <a:r>
              <a:rPr lang="ru-RU" sz="1400" dirty="0" err="1"/>
              <a:t>років</a:t>
            </a:r>
            <a:r>
              <a:rPr lang="ru-RU" sz="1400" dirty="0"/>
              <a:t>. </a:t>
            </a:r>
            <a:r>
              <a:rPr lang="ru-RU" sz="1400" dirty="0" err="1"/>
              <a:t>Протягом</a:t>
            </a:r>
            <a:r>
              <a:rPr lang="ru-RU" sz="1400" dirty="0"/>
              <a:t> строку </a:t>
            </a:r>
            <a:r>
              <a:rPr lang="ru-RU" sz="1400" dirty="0" err="1"/>
              <a:t>корисного</a:t>
            </a:r>
            <a:r>
              <a:rPr lang="ru-RU" sz="1400" dirty="0"/>
              <a:t> </a:t>
            </a:r>
            <a:r>
              <a:rPr lang="ru-RU" sz="1400" dirty="0" err="1"/>
              <a:t>використання</a:t>
            </a:r>
            <a:r>
              <a:rPr lang="ru-RU" sz="1400" dirty="0"/>
              <a:t> </a:t>
            </a:r>
            <a:r>
              <a:rPr lang="ru-RU" sz="1400" dirty="0" err="1"/>
              <a:t>нематеріальні</a:t>
            </a:r>
            <a:r>
              <a:rPr lang="ru-RU" sz="1400" dirty="0"/>
              <a:t> </a:t>
            </a:r>
            <a:r>
              <a:rPr lang="ru-RU" sz="1400" dirty="0" err="1"/>
              <a:t>активи</a:t>
            </a:r>
            <a:r>
              <a:rPr lang="ru-RU" sz="1400" dirty="0"/>
              <a:t> </a:t>
            </a:r>
            <a:r>
              <a:rPr lang="ru-RU" sz="1400" dirty="0" err="1"/>
              <a:t>підлягають</a:t>
            </a:r>
            <a:r>
              <a:rPr lang="ru-RU" sz="1400" dirty="0"/>
              <a:t> </a:t>
            </a:r>
            <a:r>
              <a:rPr lang="ru-RU" sz="1400" dirty="0" err="1"/>
              <a:t>нарахуванню</a:t>
            </a:r>
            <a:r>
              <a:rPr lang="ru-RU" sz="1400" dirty="0"/>
              <a:t> </a:t>
            </a:r>
            <a:r>
              <a:rPr lang="ru-RU" sz="1400" dirty="0" err="1"/>
              <a:t>амортизації</a:t>
            </a:r>
            <a:r>
              <a:rPr lang="ru-RU" sz="1400" dirty="0"/>
              <a:t>. </a:t>
            </a:r>
            <a:r>
              <a:rPr lang="ru-RU" sz="1400" dirty="0" err="1"/>
              <a:t>Амортизація</a:t>
            </a:r>
            <a:r>
              <a:rPr lang="ru-RU" sz="1400" dirty="0"/>
              <a:t> </a:t>
            </a:r>
            <a:r>
              <a:rPr lang="ru-RU" sz="1400" dirty="0" err="1"/>
              <a:t>нематеріальних</a:t>
            </a:r>
            <a:r>
              <a:rPr lang="ru-RU" sz="1400" dirty="0"/>
              <a:t> </a:t>
            </a:r>
            <a:r>
              <a:rPr lang="ru-RU" sz="1400" dirty="0" err="1"/>
              <a:t>активів</a:t>
            </a:r>
            <a:r>
              <a:rPr lang="ru-RU" sz="1400" dirty="0"/>
              <a:t> </a:t>
            </a:r>
            <a:r>
              <a:rPr lang="ru-RU" sz="1400" dirty="0" err="1"/>
              <a:t>може</a:t>
            </a:r>
            <a:r>
              <a:rPr lang="ru-RU" sz="1400" dirty="0"/>
              <a:t> </a:t>
            </a:r>
            <a:r>
              <a:rPr lang="ru-RU" sz="1400" dirty="0" err="1"/>
              <a:t>нараховуватися</a:t>
            </a:r>
            <a:r>
              <a:rPr lang="ru-RU" sz="1400" dirty="0"/>
              <a:t> будь-</a:t>
            </a:r>
            <a:r>
              <a:rPr lang="ru-RU" sz="1400" dirty="0" err="1"/>
              <a:t>яким</a:t>
            </a:r>
            <a:r>
              <a:rPr lang="ru-RU" sz="1400" dirty="0"/>
              <a:t> методом, </a:t>
            </a:r>
            <a:r>
              <a:rPr lang="ru-RU" sz="1400" dirty="0" err="1"/>
              <a:t>проте</a:t>
            </a:r>
            <a:r>
              <a:rPr lang="ru-RU" sz="1400" dirty="0"/>
              <a:t> </a:t>
            </a:r>
            <a:r>
              <a:rPr lang="ru-RU" sz="1400" dirty="0" err="1"/>
              <a:t>найбільш</a:t>
            </a:r>
            <a:r>
              <a:rPr lang="ru-RU" sz="1400" dirty="0"/>
              <a:t> </a:t>
            </a:r>
            <a:r>
              <a:rPr lang="ru-RU" sz="1400" dirty="0" err="1"/>
              <a:t>вживанішим</a:t>
            </a:r>
            <a:r>
              <a:rPr lang="ru-RU" sz="1400" dirty="0"/>
              <a:t> є метод </a:t>
            </a:r>
            <a:r>
              <a:rPr lang="ru-RU" sz="1400" dirty="0" err="1"/>
              <a:t>прямолінійного</a:t>
            </a:r>
            <a:r>
              <a:rPr lang="ru-RU" sz="1400" dirty="0"/>
              <a:t> </a:t>
            </a:r>
            <a:r>
              <a:rPr lang="ru-RU" sz="1400" dirty="0" err="1"/>
              <a:t>нарахування</a:t>
            </a:r>
            <a:r>
              <a:rPr lang="ru-RU" sz="1400" dirty="0"/>
              <a:t> </a:t>
            </a:r>
            <a:r>
              <a:rPr lang="ru-RU" sz="1400" dirty="0" err="1"/>
              <a:t>амортизації</a:t>
            </a:r>
            <a:r>
              <a:rPr lang="ru-RU" sz="1400" dirty="0" smtClean="0"/>
              <a:t>.</a:t>
            </a:r>
          </a:p>
          <a:p>
            <a:pPr marL="301943" lvl="1" indent="0" algn="just">
              <a:buNone/>
            </a:pPr>
            <a:endParaRPr lang="ru-RU" sz="1400" dirty="0"/>
          </a:p>
          <a:p>
            <a:pPr marL="301943" lvl="1" indent="0" algn="just">
              <a:buNone/>
            </a:pPr>
            <a:r>
              <a:rPr lang="ru-RU" sz="1400" dirty="0" smtClean="0"/>
              <a:t>      </a:t>
            </a:r>
            <a:r>
              <a:rPr lang="ru-RU" sz="1400" dirty="0" err="1" smtClean="0"/>
              <a:t>Нематеріальні</a:t>
            </a:r>
            <a:r>
              <a:rPr lang="ru-RU" sz="1400" dirty="0" smtClean="0"/>
              <a:t> </a:t>
            </a:r>
            <a:r>
              <a:rPr lang="ru-RU" sz="1400" dirty="0" err="1"/>
              <a:t>активи</a:t>
            </a:r>
            <a:r>
              <a:rPr lang="ru-RU" sz="1400" dirty="0"/>
              <a:t>, для </a:t>
            </a:r>
            <a:r>
              <a:rPr lang="ru-RU" sz="1400" dirty="0" err="1"/>
              <a:t>яких</a:t>
            </a:r>
            <a:r>
              <a:rPr lang="ru-RU" sz="1400" dirty="0"/>
              <a:t> </a:t>
            </a:r>
            <a:r>
              <a:rPr lang="ru-RU" sz="1400" dirty="0" err="1"/>
              <a:t>можливо</a:t>
            </a:r>
            <a:r>
              <a:rPr lang="ru-RU" sz="1400" dirty="0"/>
              <a:t> </a:t>
            </a:r>
            <a:r>
              <a:rPr lang="ru-RU" sz="1400" dirty="0" err="1"/>
              <a:t>встановити</a:t>
            </a:r>
            <a:r>
              <a:rPr lang="ru-RU" sz="1400" dirty="0"/>
              <a:t> </a:t>
            </a:r>
            <a:r>
              <a:rPr lang="ru-RU" sz="1400" dirty="0" err="1"/>
              <a:t>термін</a:t>
            </a:r>
            <a:r>
              <a:rPr lang="ru-RU" sz="1400" dirty="0"/>
              <a:t> </a:t>
            </a:r>
            <a:r>
              <a:rPr lang="ru-RU" sz="1400" dirty="0" err="1"/>
              <a:t>корисного</a:t>
            </a:r>
            <a:r>
              <a:rPr lang="ru-RU" sz="1400" dirty="0"/>
              <a:t> </a:t>
            </a:r>
            <a:r>
              <a:rPr lang="ru-RU" sz="1400" dirty="0" err="1"/>
              <a:t>використання</a:t>
            </a:r>
            <a:r>
              <a:rPr lang="ru-RU" sz="1400" dirty="0"/>
              <a:t> (</a:t>
            </a:r>
            <a:r>
              <a:rPr lang="ru-RU" sz="1400" dirty="0" err="1"/>
              <a:t>патенти</a:t>
            </a:r>
            <a:r>
              <a:rPr lang="ru-RU" sz="1400" dirty="0"/>
              <a:t>, </a:t>
            </a:r>
            <a:r>
              <a:rPr lang="ru-RU" sz="1400" dirty="0" err="1"/>
              <a:t>авторські</a:t>
            </a:r>
            <a:r>
              <a:rPr lang="ru-RU" sz="1400" dirty="0"/>
              <a:t> права), </a:t>
            </a:r>
            <a:r>
              <a:rPr lang="ru-RU" sz="1400" dirty="0" err="1"/>
              <a:t>списують</a:t>
            </a:r>
            <a:r>
              <a:rPr lang="ru-RU" sz="1400" dirty="0"/>
              <a:t> через </a:t>
            </a:r>
            <a:r>
              <a:rPr lang="ru-RU" sz="1400" dirty="0" err="1"/>
              <a:t>нарахування</a:t>
            </a:r>
            <a:r>
              <a:rPr lang="ru-RU" sz="1400" dirty="0"/>
              <a:t> </a:t>
            </a:r>
            <a:r>
              <a:rPr lang="ru-RU" sz="1400" dirty="0" err="1"/>
              <a:t>амортизації</a:t>
            </a:r>
            <a:r>
              <a:rPr lang="ru-RU" sz="1400" dirty="0"/>
              <a:t> </a:t>
            </a:r>
            <a:r>
              <a:rPr lang="ru-RU" sz="1400" dirty="0" err="1"/>
              <a:t>протягом</a:t>
            </a:r>
            <a:r>
              <a:rPr lang="ru-RU" sz="1400" dirty="0"/>
              <a:t> </a:t>
            </a:r>
            <a:r>
              <a:rPr lang="ru-RU" sz="1400" dirty="0" err="1"/>
              <a:t>терміну</a:t>
            </a:r>
            <a:r>
              <a:rPr lang="ru-RU" sz="1400" dirty="0"/>
              <a:t> </a:t>
            </a:r>
            <a:r>
              <a:rPr lang="ru-RU" sz="1400" dirty="0" err="1"/>
              <a:t>їх</a:t>
            </a:r>
            <a:r>
              <a:rPr lang="ru-RU" sz="1400" dirty="0"/>
              <a:t> </a:t>
            </a:r>
            <a:r>
              <a:rPr lang="ru-RU" sz="1400" dirty="0" err="1"/>
              <a:t>корисного</a:t>
            </a:r>
            <a:r>
              <a:rPr lang="ru-RU" sz="1400" dirty="0"/>
              <a:t> </a:t>
            </a:r>
            <a:r>
              <a:rPr lang="ru-RU" sz="1400" dirty="0" err="1"/>
              <a:t>використання</a:t>
            </a:r>
            <a:r>
              <a:rPr lang="ru-RU" sz="1400" dirty="0"/>
              <a:t>.</a:t>
            </a:r>
          </a:p>
          <a:p>
            <a:pPr marL="301943" lvl="1" indent="0" algn="just">
              <a:buNone/>
            </a:pPr>
            <a:r>
              <a:rPr lang="ru-RU" sz="1400" dirty="0" smtClean="0"/>
              <a:t>      У </a:t>
            </a:r>
            <a:r>
              <a:rPr lang="ru-RU" sz="1400" dirty="0" err="1"/>
              <a:t>світовій</a:t>
            </a:r>
            <a:r>
              <a:rPr lang="ru-RU" sz="1400" dirty="0"/>
              <a:t> </a:t>
            </a:r>
            <a:r>
              <a:rPr lang="ru-RU" sz="1400" dirty="0" err="1"/>
              <a:t>практиці</a:t>
            </a:r>
            <a:r>
              <a:rPr lang="ru-RU" sz="1400" dirty="0"/>
              <a:t> </a:t>
            </a:r>
            <a:r>
              <a:rPr lang="ru-RU" sz="1400" dirty="0" err="1"/>
              <a:t>існує</a:t>
            </a:r>
            <a:r>
              <a:rPr lang="ru-RU" sz="1400" dirty="0"/>
              <a:t> два </a:t>
            </a:r>
            <a:r>
              <a:rPr lang="ru-RU" sz="1400" dirty="0" err="1"/>
              <a:t>варіанти</a:t>
            </a:r>
            <a:r>
              <a:rPr lang="ru-RU" sz="1400" dirty="0"/>
              <a:t> </a:t>
            </a:r>
            <a:r>
              <a:rPr lang="ru-RU" sz="1400" dirty="0" err="1"/>
              <a:t>відображення</a:t>
            </a:r>
            <a:r>
              <a:rPr lang="ru-RU" sz="1400" dirty="0"/>
              <a:t> </a:t>
            </a:r>
            <a:r>
              <a:rPr lang="ru-RU" sz="1400" dirty="0" err="1"/>
              <a:t>амортизації</a:t>
            </a:r>
            <a:r>
              <a:rPr lang="ru-RU" sz="1400" dirty="0"/>
              <a:t> </a:t>
            </a:r>
            <a:r>
              <a:rPr lang="ru-RU" sz="1400" dirty="0" err="1"/>
              <a:t>нематеріальних</a:t>
            </a:r>
            <a:r>
              <a:rPr lang="ru-RU" sz="1400" dirty="0"/>
              <a:t> </a:t>
            </a:r>
            <a:r>
              <a:rPr lang="ru-RU" sz="1400" dirty="0" err="1"/>
              <a:t>активів</a:t>
            </a:r>
            <a:r>
              <a:rPr lang="ru-RU" sz="1400" dirty="0"/>
              <a:t>:</a:t>
            </a:r>
          </a:p>
          <a:p>
            <a:pPr marL="301943" lvl="1" indent="0" algn="just">
              <a:buNone/>
            </a:pPr>
            <a:r>
              <a:rPr lang="ru-RU" sz="1400" dirty="0"/>
              <a:t>1)	</a:t>
            </a:r>
            <a:r>
              <a:rPr lang="ru-RU" sz="1400" dirty="0" err="1"/>
              <a:t>пряме</a:t>
            </a:r>
            <a:r>
              <a:rPr lang="ru-RU" sz="1400" dirty="0"/>
              <a:t> </a:t>
            </a:r>
            <a:r>
              <a:rPr lang="ru-RU" sz="1400" dirty="0" err="1"/>
              <a:t>списання</a:t>
            </a:r>
            <a:r>
              <a:rPr lang="ru-RU" sz="1400" dirty="0"/>
              <a:t> з </a:t>
            </a:r>
            <a:r>
              <a:rPr lang="ru-RU" sz="1400" dirty="0" err="1"/>
              <a:t>рахунка</a:t>
            </a:r>
            <a:r>
              <a:rPr lang="ru-RU" sz="1400" dirty="0"/>
              <a:t> </a:t>
            </a:r>
            <a:r>
              <a:rPr lang="ru-RU" sz="1400" dirty="0" err="1"/>
              <a:t>нематеріальних</a:t>
            </a:r>
            <a:r>
              <a:rPr lang="ru-RU" sz="1400" dirty="0"/>
              <a:t> </a:t>
            </a:r>
            <a:r>
              <a:rPr lang="ru-RU" sz="1400" dirty="0" err="1"/>
              <a:t>активів</a:t>
            </a:r>
            <a:r>
              <a:rPr lang="ru-RU" sz="1400" dirty="0"/>
              <a:t>:</a:t>
            </a:r>
          </a:p>
          <a:p>
            <a:pPr marL="301943" lvl="1" indent="0" algn="just">
              <a:buNone/>
            </a:pPr>
            <a:r>
              <a:rPr lang="ru-RU" sz="1400" dirty="0" smtClean="0"/>
              <a:t>                </a:t>
            </a:r>
            <a:r>
              <a:rPr lang="ru-RU" sz="1400" dirty="0" err="1" smtClean="0"/>
              <a:t>Дт</a:t>
            </a:r>
            <a:r>
              <a:rPr lang="ru-RU" sz="1400" dirty="0" smtClean="0"/>
              <a:t> </a:t>
            </a:r>
            <a:r>
              <a:rPr lang="ru-RU" sz="1400" dirty="0"/>
              <a:t>«</a:t>
            </a:r>
            <a:r>
              <a:rPr lang="ru-RU" sz="1400" dirty="0" err="1"/>
              <a:t>Витрати</a:t>
            </a:r>
            <a:r>
              <a:rPr lang="ru-RU" sz="1400" dirty="0"/>
              <a:t> на </a:t>
            </a:r>
            <a:r>
              <a:rPr lang="ru-RU" sz="1400" dirty="0" err="1"/>
              <a:t>амортизацію</a:t>
            </a:r>
            <a:r>
              <a:rPr lang="ru-RU" sz="1400" dirty="0"/>
              <a:t>» </a:t>
            </a:r>
            <a:r>
              <a:rPr lang="ru-RU" sz="1400" dirty="0" err="1"/>
              <a:t>Кт</a:t>
            </a:r>
            <a:r>
              <a:rPr lang="ru-RU" sz="1400" dirty="0"/>
              <a:t> «</a:t>
            </a:r>
            <a:r>
              <a:rPr lang="ru-RU" sz="1400" dirty="0" err="1"/>
              <a:t>Нематеріальний</a:t>
            </a:r>
            <a:r>
              <a:rPr lang="ru-RU" sz="1400" dirty="0"/>
              <a:t> актив»</a:t>
            </a:r>
          </a:p>
          <a:p>
            <a:pPr marL="301943" lvl="1" indent="0" algn="just">
              <a:buNone/>
            </a:pPr>
            <a:r>
              <a:rPr lang="ru-RU" sz="1400" dirty="0"/>
              <a:t>2)	</a:t>
            </a:r>
            <a:r>
              <a:rPr lang="ru-RU" sz="1400" dirty="0" err="1"/>
              <a:t>використання</a:t>
            </a:r>
            <a:r>
              <a:rPr lang="ru-RU" sz="1400" dirty="0"/>
              <a:t> </a:t>
            </a:r>
            <a:r>
              <a:rPr lang="ru-RU" sz="1400" dirty="0" err="1"/>
              <a:t>коригуючого</a:t>
            </a:r>
            <a:r>
              <a:rPr lang="ru-RU" sz="1400" dirty="0"/>
              <a:t> </a:t>
            </a:r>
            <a:r>
              <a:rPr lang="ru-RU" sz="1400" dirty="0" err="1"/>
              <a:t>рахунка</a:t>
            </a:r>
            <a:r>
              <a:rPr lang="ru-RU" sz="1400" dirty="0"/>
              <a:t> «</a:t>
            </a:r>
            <a:r>
              <a:rPr lang="ru-RU" sz="1400" dirty="0" err="1"/>
              <a:t>Накопичена</a:t>
            </a:r>
            <a:r>
              <a:rPr lang="ru-RU" sz="1400" dirty="0"/>
              <a:t> </a:t>
            </a:r>
            <a:r>
              <a:rPr lang="ru-RU" sz="1400" dirty="0" err="1"/>
              <a:t>амортизація</a:t>
            </a:r>
            <a:r>
              <a:rPr lang="ru-RU" sz="1400" dirty="0"/>
              <a:t>»:</a:t>
            </a:r>
          </a:p>
          <a:p>
            <a:pPr marL="301943" lvl="1" indent="0" algn="just">
              <a:buNone/>
            </a:pPr>
            <a:r>
              <a:rPr lang="ru-RU" sz="1400" dirty="0" smtClean="0"/>
              <a:t>               </a:t>
            </a:r>
            <a:r>
              <a:rPr lang="ru-RU" sz="1400" dirty="0" err="1" smtClean="0"/>
              <a:t>Дт</a:t>
            </a:r>
            <a:r>
              <a:rPr lang="ru-RU" sz="1400" dirty="0" smtClean="0"/>
              <a:t> </a:t>
            </a:r>
            <a:r>
              <a:rPr lang="ru-RU" sz="1400" dirty="0"/>
              <a:t>«</a:t>
            </a:r>
            <a:r>
              <a:rPr lang="ru-RU" sz="1400" dirty="0" err="1"/>
              <a:t>Витрати</a:t>
            </a:r>
            <a:r>
              <a:rPr lang="ru-RU" sz="1400" dirty="0"/>
              <a:t> на </a:t>
            </a:r>
            <a:r>
              <a:rPr lang="ru-RU" sz="1400" dirty="0" err="1"/>
              <a:t>амортизацію</a:t>
            </a:r>
            <a:r>
              <a:rPr lang="ru-RU" sz="1400" dirty="0"/>
              <a:t>»</a:t>
            </a:r>
          </a:p>
          <a:p>
            <a:pPr marL="301943" lvl="1" indent="0" algn="just">
              <a:buNone/>
            </a:pPr>
            <a:r>
              <a:rPr lang="ru-RU" sz="1400" dirty="0" smtClean="0"/>
              <a:t>              </a:t>
            </a:r>
            <a:r>
              <a:rPr lang="ru-RU" sz="1400" dirty="0" err="1" smtClean="0"/>
              <a:t>Кт</a:t>
            </a:r>
            <a:r>
              <a:rPr lang="ru-RU" sz="1400" dirty="0" smtClean="0"/>
              <a:t> </a:t>
            </a:r>
            <a:r>
              <a:rPr lang="ru-RU" sz="1400" dirty="0"/>
              <a:t>«</a:t>
            </a:r>
            <a:r>
              <a:rPr lang="ru-RU" sz="1400" dirty="0" err="1"/>
              <a:t>Накопичена</a:t>
            </a:r>
            <a:r>
              <a:rPr lang="ru-RU" sz="1400" dirty="0"/>
              <a:t> </a:t>
            </a:r>
            <a:r>
              <a:rPr lang="ru-RU" sz="1400" dirty="0" err="1"/>
              <a:t>амортизація</a:t>
            </a:r>
            <a:r>
              <a:rPr lang="ru-RU" sz="1400" dirty="0"/>
              <a:t> </a:t>
            </a:r>
            <a:r>
              <a:rPr lang="ru-RU" sz="1400" dirty="0" err="1"/>
              <a:t>нематеріальних</a:t>
            </a:r>
            <a:r>
              <a:rPr lang="ru-RU" sz="1400" dirty="0"/>
              <a:t> </a:t>
            </a:r>
            <a:r>
              <a:rPr lang="ru-RU" sz="1400" dirty="0" err="1"/>
              <a:t>активів</a:t>
            </a:r>
            <a:r>
              <a:rPr lang="ru-RU" sz="1400" dirty="0"/>
              <a:t>»</a:t>
            </a:r>
          </a:p>
          <a:p>
            <a:pPr marL="301943" lvl="1" indent="0" algn="just">
              <a:buNone/>
            </a:pPr>
            <a:endParaRPr lang="ru-RU" sz="1400" dirty="0"/>
          </a:p>
          <a:p>
            <a:pPr marL="301943" lvl="1" indent="0" algn="just">
              <a:buNone/>
            </a:pPr>
            <a:r>
              <a:rPr lang="ru-RU" sz="1400" dirty="0" smtClean="0"/>
              <a:t>       У </a:t>
            </a:r>
            <a:r>
              <a:rPr lang="ru-RU" sz="1400" dirty="0"/>
              <a:t>США перший </a:t>
            </a:r>
            <a:r>
              <a:rPr lang="ru-RU" sz="1400" dirty="0" err="1"/>
              <a:t>варіант</a:t>
            </a:r>
            <a:r>
              <a:rPr lang="ru-RU" sz="1400" dirty="0"/>
              <a:t> є </a:t>
            </a:r>
            <a:r>
              <a:rPr lang="ru-RU" sz="1400" dirty="0" err="1"/>
              <a:t>найбільш</a:t>
            </a:r>
            <a:r>
              <a:rPr lang="ru-RU" sz="1400" dirty="0"/>
              <a:t> </a:t>
            </a:r>
            <a:r>
              <a:rPr lang="ru-RU" sz="1400" dirty="0" err="1"/>
              <a:t>поширеним</a:t>
            </a:r>
            <a:r>
              <a:rPr lang="ru-RU" sz="1400" dirty="0"/>
              <a:t>. </a:t>
            </a:r>
            <a:r>
              <a:rPr lang="ru-RU" sz="1400" dirty="0" err="1"/>
              <a:t>Деякі</a:t>
            </a:r>
            <a:r>
              <a:rPr lang="ru-RU" sz="1400" dirty="0"/>
              <a:t> </a:t>
            </a:r>
            <a:r>
              <a:rPr lang="ru-RU" sz="1400" dirty="0" err="1"/>
              <a:t>нематеріальні</a:t>
            </a:r>
            <a:r>
              <a:rPr lang="ru-RU" sz="1400" dirty="0"/>
              <a:t> </a:t>
            </a:r>
            <a:r>
              <a:rPr lang="ru-RU" sz="1400" dirty="0" err="1"/>
              <a:t>активи</a:t>
            </a:r>
            <a:r>
              <a:rPr lang="ru-RU" sz="1400" dirty="0"/>
              <a:t>, </a:t>
            </a:r>
            <a:r>
              <a:rPr lang="ru-RU" sz="1400" dirty="0" err="1"/>
              <a:t>такі</a:t>
            </a:r>
            <a:r>
              <a:rPr lang="ru-RU" sz="1400" dirty="0"/>
              <a:t> як </a:t>
            </a:r>
            <a:r>
              <a:rPr lang="ru-RU" sz="1400" dirty="0" err="1"/>
              <a:t>торгові</a:t>
            </a:r>
            <a:r>
              <a:rPr lang="ru-RU" sz="1400" dirty="0"/>
              <a:t> знаки, не </a:t>
            </a:r>
            <a:r>
              <a:rPr lang="ru-RU" sz="1400" dirty="0" err="1"/>
              <a:t>мають</a:t>
            </a:r>
            <a:r>
              <a:rPr lang="ru-RU" sz="1400" dirty="0"/>
              <a:t> </a:t>
            </a:r>
            <a:r>
              <a:rPr lang="ru-RU" sz="1400" dirty="0" err="1"/>
              <a:t>встановленого</a:t>
            </a:r>
            <a:r>
              <a:rPr lang="ru-RU" sz="1400" dirty="0"/>
              <a:t> </a:t>
            </a:r>
            <a:r>
              <a:rPr lang="ru-RU" sz="1400" dirty="0" err="1"/>
              <a:t>обмеження</a:t>
            </a:r>
            <a:r>
              <a:rPr lang="ru-RU" sz="1400" dirty="0"/>
              <a:t> </a:t>
            </a:r>
            <a:r>
              <a:rPr lang="ru-RU" sz="1400" dirty="0" err="1"/>
              <a:t>терміну</a:t>
            </a:r>
            <a:r>
              <a:rPr lang="ru-RU" sz="1400" dirty="0"/>
              <a:t> </a:t>
            </a:r>
            <a:r>
              <a:rPr lang="ru-RU" sz="1400" dirty="0" err="1"/>
              <a:t>корисного</a:t>
            </a:r>
            <a:r>
              <a:rPr lang="ru-RU" sz="1400" dirty="0"/>
              <a:t> </a:t>
            </a:r>
            <a:r>
              <a:rPr lang="ru-RU" sz="1400" dirty="0" err="1"/>
              <a:t>використання</a:t>
            </a:r>
            <a:r>
              <a:rPr lang="ru-RU" sz="1400" dirty="0"/>
              <a:t>, тому вони не </a:t>
            </a:r>
            <a:r>
              <a:rPr lang="ru-RU" sz="1400" dirty="0" err="1"/>
              <a:t>амортизуються</a:t>
            </a:r>
            <a:r>
              <a:rPr lang="ru-RU" sz="1400" dirty="0"/>
              <a:t>, а </a:t>
            </a:r>
            <a:r>
              <a:rPr lang="ru-RU" sz="1400" dirty="0" err="1"/>
              <a:t>щорічно</a:t>
            </a:r>
            <a:r>
              <a:rPr lang="ru-RU" sz="1400" dirty="0"/>
              <a:t> </a:t>
            </a:r>
            <a:r>
              <a:rPr lang="ru-RU" sz="1400" dirty="0" err="1"/>
              <a:t>тестуються</a:t>
            </a:r>
            <a:r>
              <a:rPr lang="ru-RU" sz="1400" dirty="0"/>
              <a:t> на </a:t>
            </a:r>
            <a:r>
              <a:rPr lang="ru-RU" sz="1400" dirty="0" err="1"/>
              <a:t>знецінення</a:t>
            </a:r>
            <a:r>
              <a:rPr lang="ru-RU" sz="1400" dirty="0"/>
              <a:t>. </a:t>
            </a:r>
            <a:endParaRPr lang="ru-RU" sz="1400" dirty="0" smtClean="0"/>
          </a:p>
          <a:p>
            <a:pPr marL="301943" lvl="1" indent="0" algn="just">
              <a:buNone/>
            </a:pPr>
            <a:r>
              <a:rPr lang="ru-RU" sz="1400" dirty="0"/>
              <a:t> </a:t>
            </a:r>
            <a:r>
              <a:rPr lang="ru-RU" sz="1400" dirty="0" smtClean="0"/>
              <a:t>      </a:t>
            </a:r>
            <a:r>
              <a:rPr lang="ru-RU" sz="1400" dirty="0" err="1" smtClean="0"/>
              <a:t>Якщо</a:t>
            </a:r>
            <a:r>
              <a:rPr lang="ru-RU" sz="1400" dirty="0" smtClean="0"/>
              <a:t> </a:t>
            </a:r>
            <a:r>
              <a:rPr lang="ru-RU" sz="1400" dirty="0" err="1"/>
              <a:t>внутрішні</a:t>
            </a:r>
            <a:r>
              <a:rPr lang="ru-RU" sz="1400" dirty="0"/>
              <a:t> </a:t>
            </a:r>
            <a:r>
              <a:rPr lang="ru-RU" sz="1400" dirty="0" err="1"/>
              <a:t>або</a:t>
            </a:r>
            <a:r>
              <a:rPr lang="ru-RU" sz="1400" dirty="0"/>
              <a:t> </a:t>
            </a:r>
            <a:r>
              <a:rPr lang="ru-RU" sz="1400" dirty="0" err="1"/>
              <a:t>зовнішні</a:t>
            </a:r>
            <a:r>
              <a:rPr lang="ru-RU" sz="1400" dirty="0"/>
              <a:t> </a:t>
            </a:r>
            <a:r>
              <a:rPr lang="ru-RU" sz="1400" dirty="0" err="1"/>
              <a:t>фактори</a:t>
            </a:r>
            <a:r>
              <a:rPr lang="ru-RU" sz="1400" dirty="0"/>
              <a:t> </a:t>
            </a:r>
            <a:r>
              <a:rPr lang="ru-RU" sz="1400" dirty="0" err="1"/>
              <a:t>вказують</a:t>
            </a:r>
            <a:r>
              <a:rPr lang="ru-RU" sz="1400" dirty="0"/>
              <a:t> на те, </a:t>
            </a:r>
            <a:r>
              <a:rPr lang="ru-RU" sz="1400" dirty="0" err="1"/>
              <a:t>що</a:t>
            </a:r>
            <a:r>
              <a:rPr lang="ru-RU" sz="1400" dirty="0"/>
              <a:t> актив </a:t>
            </a:r>
            <a:r>
              <a:rPr lang="ru-RU" sz="1400" dirty="0" err="1"/>
              <a:t>знецінився</a:t>
            </a:r>
            <a:r>
              <a:rPr lang="ru-RU" sz="1400" dirty="0"/>
              <a:t>, </a:t>
            </a:r>
            <a:r>
              <a:rPr lang="ru-RU" sz="1400" dirty="0" err="1"/>
              <a:t>тобто</a:t>
            </a:r>
            <a:r>
              <a:rPr lang="ru-RU" sz="1400" dirty="0"/>
              <a:t> </a:t>
            </a:r>
            <a:r>
              <a:rPr lang="ru-RU" sz="1400" dirty="0" err="1"/>
              <a:t>його</a:t>
            </a:r>
            <a:r>
              <a:rPr lang="ru-RU" sz="1400" dirty="0"/>
              <a:t> </a:t>
            </a:r>
            <a:r>
              <a:rPr lang="ru-RU" sz="1400" dirty="0" err="1"/>
              <a:t>відновлювальна</a:t>
            </a:r>
            <a:r>
              <a:rPr lang="ru-RU" sz="1400" dirty="0"/>
              <a:t> </a:t>
            </a:r>
            <a:r>
              <a:rPr lang="ru-RU" sz="1400" dirty="0" err="1"/>
              <a:t>вартість</a:t>
            </a:r>
            <a:r>
              <a:rPr lang="ru-RU" sz="1400" dirty="0"/>
              <a:t> стала </a:t>
            </a:r>
            <a:r>
              <a:rPr lang="ru-RU" sz="1400" dirty="0" err="1"/>
              <a:t>меншою</a:t>
            </a:r>
            <a:r>
              <a:rPr lang="ru-RU" sz="1400" dirty="0"/>
              <a:t> за </a:t>
            </a:r>
            <a:r>
              <a:rPr lang="ru-RU" sz="1400" dirty="0" err="1"/>
              <a:t>балансову</a:t>
            </a:r>
            <a:r>
              <a:rPr lang="ru-RU" sz="1400" dirty="0"/>
              <a:t>, то </a:t>
            </a:r>
            <a:r>
              <a:rPr lang="ru-RU" sz="1400" dirty="0" err="1"/>
              <a:t>різниця</a:t>
            </a:r>
            <a:r>
              <a:rPr lang="ru-RU" sz="1400" dirty="0"/>
              <a:t> </a:t>
            </a:r>
            <a:r>
              <a:rPr lang="ru-RU" sz="1400" dirty="0" err="1"/>
              <a:t>між</a:t>
            </a:r>
            <a:r>
              <a:rPr lang="ru-RU" sz="1400" dirty="0"/>
              <a:t> балансовою і </a:t>
            </a:r>
            <a:r>
              <a:rPr lang="ru-RU" sz="1400" dirty="0" err="1"/>
              <a:t>відновлювальною</a:t>
            </a:r>
            <a:r>
              <a:rPr lang="ru-RU" sz="1400" dirty="0"/>
              <a:t> </a:t>
            </a:r>
            <a:r>
              <a:rPr lang="ru-RU" sz="1400" dirty="0" err="1"/>
              <a:t>вартістю</a:t>
            </a:r>
            <a:r>
              <a:rPr lang="ru-RU" sz="1400" dirty="0"/>
              <a:t> </a:t>
            </a:r>
            <a:r>
              <a:rPr lang="ru-RU" sz="1400" dirty="0" err="1"/>
              <a:t>відноситься</a:t>
            </a:r>
            <a:r>
              <a:rPr lang="ru-RU" sz="1400" dirty="0"/>
              <a:t> на </a:t>
            </a:r>
            <a:r>
              <a:rPr lang="ru-RU" sz="1400" dirty="0" err="1"/>
              <a:t>витрати</a:t>
            </a:r>
            <a:r>
              <a:rPr lang="ru-RU" sz="1400" dirty="0"/>
              <a:t> поточного </a:t>
            </a:r>
            <a:r>
              <a:rPr lang="ru-RU" sz="1400" dirty="0" err="1"/>
              <a:t>періоду</a:t>
            </a:r>
            <a:r>
              <a:rPr lang="ru-RU" sz="1400" dirty="0"/>
              <a:t>.</a:t>
            </a:r>
          </a:p>
          <a:p>
            <a:pPr marL="301943" lvl="1" indent="0" algn="just">
              <a:buNone/>
            </a:pPr>
            <a:endParaRPr lang="ru-RU" sz="1400" dirty="0"/>
          </a:p>
          <a:p>
            <a:pPr marL="301943" lvl="1" indent="0" algn="just">
              <a:buNone/>
            </a:pPr>
            <a:endParaRPr lang="ru-RU" sz="1400" dirty="0"/>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Tree>
    <p:extLst>
      <p:ext uri="{BB962C8B-B14F-4D97-AF65-F5344CB8AC3E}">
        <p14:creationId xmlns:p14="http://schemas.microsoft.com/office/powerpoint/2010/main" val="21409157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1124744"/>
            <a:ext cx="8352928" cy="5472608"/>
          </a:xfrm>
          <a:solidFill>
            <a:schemeClr val="accent5">
              <a:lumMod val="40000"/>
              <a:lumOff val="60000"/>
            </a:schemeClr>
          </a:solidFill>
          <a:ln>
            <a:solidFill>
              <a:schemeClr val="accent5">
                <a:lumMod val="75000"/>
              </a:schemeClr>
            </a:solidFill>
          </a:ln>
        </p:spPr>
        <p:txBody>
          <a:bodyPr>
            <a:noAutofit/>
          </a:bodyPr>
          <a:lstStyle/>
          <a:p>
            <a:pPr marL="301943" lvl="1" indent="0" algn="just">
              <a:buNone/>
            </a:pPr>
            <a:r>
              <a:rPr lang="uk-UA" sz="1400" b="1" dirty="0"/>
              <a:t>Довгострокові активи </a:t>
            </a:r>
            <a:r>
              <a:rPr lang="uk-UA" sz="1400" dirty="0"/>
              <a:t>– це активи, які відповідають </a:t>
            </a:r>
            <a:r>
              <a:rPr lang="uk-UA" sz="1400" dirty="0" smtClean="0"/>
              <a:t>наступним</a:t>
            </a:r>
            <a:r>
              <a:rPr lang="ru-RU" sz="1400" dirty="0"/>
              <a:t> </a:t>
            </a:r>
            <a:r>
              <a:rPr lang="uk-UA" sz="1400" dirty="0" smtClean="0"/>
              <a:t>умовам</a:t>
            </a:r>
            <a:r>
              <a:rPr lang="uk-UA" sz="1400" dirty="0"/>
              <a:t>:</a:t>
            </a:r>
            <a:endParaRPr lang="ru-RU" sz="1400" dirty="0"/>
          </a:p>
          <a:p>
            <a:pPr lvl="1" algn="just"/>
            <a:r>
              <a:rPr lang="uk-UA" sz="1400" dirty="0"/>
              <a:t>термін використання більше одного року або операційного циклу, якщо він більший за </a:t>
            </a:r>
            <a:r>
              <a:rPr lang="uk-UA" sz="1400" dirty="0" smtClean="0"/>
              <a:t>рік;</a:t>
            </a:r>
            <a:endParaRPr lang="ru-RU" sz="1400" dirty="0"/>
          </a:p>
          <a:p>
            <a:pPr lvl="1" algn="just"/>
            <a:r>
              <a:rPr lang="uk-UA" sz="1400" dirty="0" smtClean="0"/>
              <a:t>придбані </a:t>
            </a:r>
            <a:r>
              <a:rPr lang="uk-UA" sz="1400" dirty="0"/>
              <a:t>для використання в діяльності підприємства, а не з метою</a:t>
            </a:r>
            <a:r>
              <a:rPr lang="uk-UA" sz="1400" dirty="0"/>
              <a:t> </a:t>
            </a:r>
            <a:r>
              <a:rPr lang="uk-UA" sz="1400" dirty="0"/>
              <a:t>перепродажу</a:t>
            </a:r>
            <a:r>
              <a:rPr lang="uk-UA" sz="1400" dirty="0" smtClean="0"/>
              <a:t>.</a:t>
            </a:r>
          </a:p>
          <a:p>
            <a:pPr marL="301943" lvl="1" indent="0" algn="just">
              <a:buNone/>
            </a:pPr>
            <a:endParaRPr lang="uk-UA" sz="1400" dirty="0" smtClean="0"/>
          </a:p>
          <a:p>
            <a:pPr marL="301943" lvl="1" indent="0" algn="just">
              <a:buNone/>
            </a:pPr>
            <a:endParaRPr lang="uk-UA" sz="1400" dirty="0"/>
          </a:p>
          <a:p>
            <a:pPr marL="301943" lvl="1" indent="0" algn="just">
              <a:buNone/>
            </a:pPr>
            <a:endParaRPr lang="uk-UA" sz="1400" dirty="0" smtClean="0"/>
          </a:p>
          <a:p>
            <a:pPr marL="301943" lvl="1" indent="0" algn="just">
              <a:buNone/>
            </a:pPr>
            <a:endParaRPr lang="uk-UA" sz="1400" dirty="0"/>
          </a:p>
          <a:p>
            <a:pPr marL="301943" lvl="1" indent="0" algn="just">
              <a:buNone/>
            </a:pPr>
            <a:endParaRPr lang="uk-UA" sz="1400" dirty="0" smtClean="0"/>
          </a:p>
          <a:p>
            <a:pPr marL="301943" lvl="1" indent="0" algn="just">
              <a:buNone/>
            </a:pPr>
            <a:endParaRPr lang="uk-UA" sz="1400" dirty="0"/>
          </a:p>
          <a:p>
            <a:pPr marL="301943" lvl="1" indent="0" algn="just">
              <a:buNone/>
            </a:pPr>
            <a:endParaRPr lang="uk-UA" sz="1400" dirty="0" smtClean="0"/>
          </a:p>
          <a:p>
            <a:pPr marL="301943" lvl="1" indent="0" algn="just">
              <a:buNone/>
            </a:pPr>
            <a:endParaRPr lang="uk-UA" sz="1400" dirty="0"/>
          </a:p>
          <a:p>
            <a:pPr marL="301943" lvl="1" indent="0" algn="just">
              <a:buNone/>
            </a:pPr>
            <a:endParaRPr lang="uk-UA" sz="1400" dirty="0" smtClean="0"/>
          </a:p>
          <a:p>
            <a:pPr marL="301943" lvl="1" indent="0" algn="just">
              <a:buNone/>
            </a:pPr>
            <a:endParaRPr lang="uk-UA" sz="1400" dirty="0"/>
          </a:p>
          <a:p>
            <a:pPr marL="301943" lvl="1" indent="0" algn="just">
              <a:buNone/>
            </a:pPr>
            <a:endParaRPr lang="uk-UA" sz="1400" dirty="0" smtClean="0"/>
          </a:p>
          <a:p>
            <a:pPr marL="301943" lvl="1" indent="0" algn="just">
              <a:buNone/>
            </a:pPr>
            <a:endParaRPr lang="uk-UA" sz="1400" dirty="0"/>
          </a:p>
          <a:p>
            <a:pPr marL="301943" lvl="1" indent="0" algn="just">
              <a:buNone/>
            </a:pPr>
            <a:endParaRPr lang="uk-UA" sz="1400" dirty="0" smtClean="0"/>
          </a:p>
          <a:p>
            <a:pPr marL="301943" lvl="1" indent="0" algn="just">
              <a:buNone/>
            </a:pPr>
            <a:endParaRPr lang="uk-UA" sz="1400" dirty="0"/>
          </a:p>
          <a:p>
            <a:pPr marL="0" indent="0" algn="just">
              <a:buNone/>
            </a:pPr>
            <a:r>
              <a:rPr lang="uk-UA" sz="1400" dirty="0"/>
              <a:t> </a:t>
            </a:r>
            <a:r>
              <a:rPr lang="uk-UA" sz="1400" dirty="0" smtClean="0"/>
              <a:t>      Відповідно </a:t>
            </a:r>
            <a:r>
              <a:rPr lang="uk-UA" sz="1400" dirty="0"/>
              <a:t>до МСБО 16 «Основні засоби», </a:t>
            </a:r>
            <a:r>
              <a:rPr lang="uk-UA" sz="1400" b="1" dirty="0"/>
              <a:t>основні засоби </a:t>
            </a:r>
            <a:r>
              <a:rPr lang="uk-UA" sz="1400" dirty="0"/>
              <a:t>– це матеріальні об’єкти, які:</a:t>
            </a:r>
            <a:endParaRPr lang="ru-RU" sz="1400" dirty="0"/>
          </a:p>
          <a:p>
            <a:pPr marL="0" indent="0" algn="just">
              <a:buNone/>
            </a:pPr>
            <a:r>
              <a:rPr lang="uk-UA" sz="1400" dirty="0" smtClean="0"/>
              <a:t>       а</a:t>
            </a:r>
            <a:r>
              <a:rPr lang="uk-UA" sz="1400" dirty="0"/>
              <a:t>) утримують для використання у виробництві або постачанні товарів чи наданні послуг, для надання в оренду іншим або для адміністративних цілей</a:t>
            </a:r>
            <a:r>
              <a:rPr lang="uk-UA" sz="1400" dirty="0" smtClean="0"/>
              <a:t>;</a:t>
            </a:r>
            <a:endParaRPr lang="ru-RU" sz="1400" dirty="0"/>
          </a:p>
          <a:p>
            <a:pPr marL="0" indent="0" algn="just">
              <a:buNone/>
            </a:pPr>
            <a:r>
              <a:rPr lang="uk-UA" sz="1400" dirty="0" smtClean="0"/>
              <a:t>       б</a:t>
            </a:r>
            <a:r>
              <a:rPr lang="uk-UA" sz="1400" dirty="0"/>
              <a:t>) використовуватимуть, за очікуванням, протягом більше одного періоду.</a:t>
            </a:r>
            <a:endParaRPr lang="ru-RU" sz="1400" dirty="0"/>
          </a:p>
          <a:p>
            <a:pPr marL="0" indent="0" algn="just">
              <a:buNone/>
            </a:pPr>
            <a:endParaRPr lang="uk-UA" sz="1400" dirty="0"/>
          </a:p>
          <a:p>
            <a:pPr marL="301943" lvl="1" indent="0" algn="just">
              <a:buNone/>
            </a:pPr>
            <a:endParaRPr lang="uk-UA" sz="1400" dirty="0" smtClean="0"/>
          </a:p>
          <a:p>
            <a:pPr marL="301943" lvl="1" indent="0" algn="just">
              <a:buNone/>
            </a:pPr>
            <a:r>
              <a:rPr lang="ru-RU" sz="1400" dirty="0" smtClean="0"/>
              <a:t> </a:t>
            </a:r>
            <a:endParaRPr lang="ru-RU" sz="1400" dirty="0"/>
          </a:p>
        </p:txBody>
      </p:sp>
      <p:sp>
        <p:nvSpPr>
          <p:cNvPr id="3" name="Заголовок 2"/>
          <p:cNvSpPr>
            <a:spLocks noGrp="1"/>
          </p:cNvSpPr>
          <p:nvPr>
            <p:ph type="title"/>
          </p:nvPr>
        </p:nvSpPr>
        <p:spPr>
          <a:xfrm>
            <a:off x="457200" y="44624"/>
            <a:ext cx="8229600" cy="1252728"/>
          </a:xfrm>
        </p:spPr>
        <p:txBody>
          <a:bodyPr>
            <a:normAutofit/>
          </a:bodyPr>
          <a:lstStyle/>
          <a:p>
            <a:r>
              <a:rPr lang="ru-RU" sz="2600" dirty="0" smtClean="0">
                <a:solidFill>
                  <a:schemeClr val="tx2">
                    <a:lumMod val="75000"/>
                  </a:schemeClr>
                </a:solidFill>
              </a:rPr>
              <a:t>6.1. Склад</a:t>
            </a:r>
            <a:r>
              <a:rPr lang="ru-RU" sz="2600" dirty="0">
                <a:solidFill>
                  <a:schemeClr val="tx2">
                    <a:lumMod val="75000"/>
                  </a:schemeClr>
                </a:solidFill>
              </a:rPr>
              <a:t>, </a:t>
            </a:r>
            <a:r>
              <a:rPr lang="ru-RU" sz="2600" dirty="0" err="1">
                <a:solidFill>
                  <a:schemeClr val="tx2">
                    <a:lumMod val="75000"/>
                  </a:schemeClr>
                </a:solidFill>
              </a:rPr>
              <a:t>класифікація</a:t>
            </a:r>
            <a:r>
              <a:rPr lang="ru-RU" sz="2600" dirty="0">
                <a:solidFill>
                  <a:schemeClr val="tx2">
                    <a:lumMod val="75000"/>
                  </a:schemeClr>
                </a:solidFill>
              </a:rPr>
              <a:t> і </a:t>
            </a:r>
            <a:r>
              <a:rPr lang="ru-RU" sz="2600" dirty="0" err="1">
                <a:solidFill>
                  <a:schemeClr val="tx2">
                    <a:lumMod val="75000"/>
                  </a:schemeClr>
                </a:solidFill>
              </a:rPr>
              <a:t>оцінка</a:t>
            </a:r>
            <a:r>
              <a:rPr lang="ru-RU" sz="2600" dirty="0">
                <a:solidFill>
                  <a:schemeClr val="tx2">
                    <a:lumMod val="75000"/>
                  </a:schemeClr>
                </a:solidFill>
              </a:rPr>
              <a:t> </a:t>
            </a:r>
            <a:r>
              <a:rPr lang="ru-RU" sz="2600" dirty="0" err="1">
                <a:solidFill>
                  <a:schemeClr val="tx2">
                    <a:lumMod val="75000"/>
                  </a:schemeClr>
                </a:solidFill>
              </a:rPr>
              <a:t>довгострокових</a:t>
            </a:r>
            <a:r>
              <a:rPr lang="ru-RU" sz="2600" dirty="0">
                <a:solidFill>
                  <a:schemeClr val="tx2">
                    <a:lumMod val="75000"/>
                  </a:schemeClr>
                </a:solidFill>
              </a:rPr>
              <a:t> </a:t>
            </a:r>
            <a:r>
              <a:rPr lang="ru-RU" sz="2600" dirty="0" err="1">
                <a:solidFill>
                  <a:schemeClr val="tx2">
                    <a:lumMod val="75000"/>
                  </a:schemeClr>
                </a:solidFill>
              </a:rPr>
              <a:t>активів</a:t>
            </a:r>
            <a:r>
              <a:rPr lang="ru-RU" sz="2600" dirty="0">
                <a:solidFill>
                  <a:schemeClr val="tx2">
                    <a:lumMod val="75000"/>
                  </a:schemeClr>
                </a:solidFill>
              </a:rPr>
              <a:t> </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070" t="27779" r="26933" b="14204"/>
          <a:stretch/>
        </p:blipFill>
        <p:spPr bwMode="auto">
          <a:xfrm>
            <a:off x="2195736" y="2009919"/>
            <a:ext cx="4536504" cy="336329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64696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332656"/>
            <a:ext cx="8424936" cy="6120679"/>
          </a:xfrm>
          <a:solidFill>
            <a:schemeClr val="accent5">
              <a:lumMod val="40000"/>
              <a:lumOff val="60000"/>
            </a:schemeClr>
          </a:solidFill>
          <a:ln>
            <a:solidFill>
              <a:schemeClr val="accent5">
                <a:lumMod val="75000"/>
              </a:schemeClr>
            </a:solidFill>
          </a:ln>
        </p:spPr>
        <p:txBody>
          <a:bodyPr>
            <a:noAutofit/>
          </a:bodyPr>
          <a:lstStyle/>
          <a:p>
            <a:pPr marL="301943" lvl="1" indent="0" algn="just">
              <a:buNone/>
            </a:pPr>
            <a:r>
              <a:rPr lang="uk-UA" sz="1400" dirty="0" smtClean="0"/>
              <a:t>     Об’єкт </a:t>
            </a:r>
            <a:r>
              <a:rPr lang="uk-UA" sz="1400" dirty="0"/>
              <a:t>основних засобів, який відповідає визнанню його активом, слід оцінювати за його собівартістю. До </a:t>
            </a:r>
            <a:r>
              <a:rPr lang="uk-UA" sz="1400" b="1" u="sng" dirty="0"/>
              <a:t>собівартості об’єкта основних засобів </a:t>
            </a:r>
            <a:r>
              <a:rPr lang="uk-UA" sz="1400" dirty="0"/>
              <a:t>включається:</a:t>
            </a:r>
          </a:p>
          <a:p>
            <a:pPr marL="301943" lvl="1" indent="0" algn="just">
              <a:buNone/>
            </a:pPr>
            <a:r>
              <a:rPr lang="uk-UA" sz="1400" dirty="0"/>
              <a:t>	ціна придбання за мінусом одержаних знижок;</a:t>
            </a:r>
          </a:p>
          <a:p>
            <a:pPr marL="301943" lvl="1" indent="0" algn="just">
              <a:buNone/>
            </a:pPr>
            <a:r>
              <a:rPr lang="uk-UA" sz="1400" dirty="0"/>
              <a:t>	мито та митні збори;</a:t>
            </a:r>
          </a:p>
          <a:p>
            <a:pPr marL="301943" lvl="1" indent="0" algn="just">
              <a:buNone/>
            </a:pPr>
            <a:r>
              <a:rPr lang="uk-UA" sz="1400" dirty="0"/>
              <a:t>	витрати, безпосередньо пов’язані з доставкою активу до місця розташування та приведення в стан, необхідний для його експлуатації у спосіб, визначений управлінським персоналом;</a:t>
            </a:r>
          </a:p>
          <a:p>
            <a:pPr marL="301943" lvl="1" indent="0" algn="just">
              <a:buNone/>
            </a:pPr>
            <a:r>
              <a:rPr lang="uk-UA" sz="1400" dirty="0"/>
              <a:t>	витрати на демонтаж, переміщення об’єкта та відновлення території, на якій він розташований, зобов’язання щодо яких виникли під час придбання об’єкта або внаслідок використання об’єкта упродовж певного періоду для інших цілей, ніж виробництв запасів протягом цього періоду. Для обліку даних витрат застосовують МСБО 2 «Запаси» та МСБО 37 «Забезпечення, непередбачені зобов’язання та непередбачені активи».</a:t>
            </a:r>
          </a:p>
          <a:p>
            <a:pPr marL="301943" lvl="1" indent="0" algn="just">
              <a:buNone/>
            </a:pPr>
            <a:r>
              <a:rPr lang="uk-UA" sz="1400" dirty="0" smtClean="0"/>
              <a:t>     Собівартість </a:t>
            </a:r>
            <a:r>
              <a:rPr lang="uk-UA" sz="1400" dirty="0"/>
              <a:t>об’єкта основних засобів має бути обґрунтованою. Зокрема, запасні частини та обслуговуюче обладнання зазвичай відображаються у складі запасів та визнаються витратами підприємства в міру їх споживання. Проте вони можуть бути визнані основними засобами, якщо:</a:t>
            </a:r>
          </a:p>
          <a:p>
            <a:pPr marL="301943" lvl="1" indent="0" algn="just">
              <a:buNone/>
            </a:pPr>
            <a:r>
              <a:rPr lang="uk-UA" sz="1400" dirty="0"/>
              <a:t>	очікується їх використання протягом терміну, більше ніж один рік;</a:t>
            </a:r>
          </a:p>
          <a:p>
            <a:pPr marL="301943" lvl="1" indent="0" algn="just">
              <a:buNone/>
            </a:pPr>
            <a:r>
              <a:rPr lang="uk-UA" sz="1400" dirty="0"/>
              <a:t>	вони можуть бути використані лише разом з об’єктом основних засобів.</a:t>
            </a:r>
          </a:p>
          <a:p>
            <a:pPr marL="301943" lvl="1" indent="0" algn="just">
              <a:buNone/>
            </a:pPr>
            <a:r>
              <a:rPr lang="uk-UA" sz="1400" dirty="0" smtClean="0"/>
              <a:t>     МСБО </a:t>
            </a:r>
            <a:r>
              <a:rPr lang="uk-UA" sz="1400" dirty="0"/>
              <a:t>не передбачено використання поняття </a:t>
            </a:r>
            <a:r>
              <a:rPr lang="uk-UA" sz="1400" b="1" i="1" dirty="0"/>
              <a:t>«малоцінні швидкозношувані предмети», </a:t>
            </a:r>
            <a:r>
              <a:rPr lang="uk-UA" sz="1400" dirty="0"/>
              <a:t>тому активи, які відповідають визначенню основних засобів, але мають незначну вартість, списують на витрати в момент їх придбання. Межі суттєвості вартості кожне підприємство обирає самостійно.</a:t>
            </a:r>
          </a:p>
          <a:p>
            <a:pPr marL="301943" lvl="1" indent="0" algn="just">
              <a:buNone/>
            </a:pPr>
            <a:r>
              <a:rPr lang="uk-UA" sz="1400" dirty="0" smtClean="0"/>
              <a:t>     МСБО </a:t>
            </a:r>
            <a:r>
              <a:rPr lang="uk-UA" sz="1400" dirty="0"/>
              <a:t>16 також не визначає одиницю виміру основних засобів (об’єкт основних засобів), тому доцільно об’єднувати окремі незначні предмети (інструменти, форми, штампи) в одну групу, враховуючи специфіку діяльності підприємства.</a:t>
            </a:r>
          </a:p>
          <a:p>
            <a:pPr marL="301943" lvl="1" indent="0" algn="just">
              <a:buNone/>
            </a:pPr>
            <a:r>
              <a:rPr lang="uk-UA" sz="1400" dirty="0"/>
              <a:t>Таким чином, всі витрати, пов’язані з основними засобами, поділяються на дві групи:</a:t>
            </a:r>
          </a:p>
          <a:p>
            <a:pPr marL="301943" lvl="1" indent="0" algn="just">
              <a:buNone/>
            </a:pPr>
            <a:r>
              <a:rPr lang="uk-UA" sz="1400" dirty="0"/>
              <a:t>1)	витрати, що виникають первісно для придбання або будівництва об’єкта основних засобів;</a:t>
            </a:r>
          </a:p>
          <a:p>
            <a:pPr marL="301943" lvl="1" indent="0" algn="just">
              <a:buNone/>
            </a:pPr>
            <a:r>
              <a:rPr lang="uk-UA" sz="1400" dirty="0"/>
              <a:t>2)	витрати, що виникають в подальшому у зв’язку з дообладнанням об’єкта основних засобів, заміною окремих його частин, поточним обслуговуванням.</a:t>
            </a:r>
          </a:p>
        </p:txBody>
      </p:sp>
    </p:spTree>
    <p:extLst>
      <p:ext uri="{BB962C8B-B14F-4D97-AF65-F5344CB8AC3E}">
        <p14:creationId xmlns:p14="http://schemas.microsoft.com/office/powerpoint/2010/main" val="18555016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2" y="1196752"/>
            <a:ext cx="8568952" cy="5256583"/>
          </a:xfrm>
          <a:solidFill>
            <a:schemeClr val="accent5">
              <a:lumMod val="40000"/>
              <a:lumOff val="60000"/>
            </a:schemeClr>
          </a:solidFill>
          <a:ln>
            <a:solidFill>
              <a:schemeClr val="accent5">
                <a:lumMod val="75000"/>
              </a:schemeClr>
            </a:solidFill>
          </a:ln>
        </p:spPr>
        <p:txBody>
          <a:bodyPr>
            <a:noAutofit/>
          </a:bodyPr>
          <a:lstStyle/>
          <a:p>
            <a:pPr marL="301943" lvl="1" indent="0" algn="just">
              <a:buNone/>
            </a:pPr>
            <a:r>
              <a:rPr lang="ru-RU" sz="1400" dirty="0" err="1" smtClean="0"/>
              <a:t>Основні</a:t>
            </a:r>
            <a:r>
              <a:rPr lang="ru-RU" sz="1400" dirty="0" smtClean="0"/>
              <a:t> </a:t>
            </a:r>
            <a:r>
              <a:rPr lang="ru-RU" sz="1400" dirty="0"/>
              <a:t>шляхи </a:t>
            </a:r>
            <a:r>
              <a:rPr lang="ru-RU" sz="1400" dirty="0" err="1"/>
              <a:t>надходження</a:t>
            </a:r>
            <a:r>
              <a:rPr lang="ru-RU" sz="1400" dirty="0"/>
              <a:t> </a:t>
            </a:r>
            <a:r>
              <a:rPr lang="ru-RU" sz="1400" dirty="0" err="1"/>
              <a:t>основних</a:t>
            </a:r>
            <a:r>
              <a:rPr lang="ru-RU" sz="1400" dirty="0"/>
              <a:t> </a:t>
            </a:r>
            <a:r>
              <a:rPr lang="ru-RU" sz="1400" dirty="0" err="1"/>
              <a:t>засобів</a:t>
            </a:r>
            <a:r>
              <a:rPr lang="ru-RU" sz="1400" dirty="0"/>
              <a:t> на </a:t>
            </a:r>
            <a:r>
              <a:rPr lang="ru-RU" sz="1400" dirty="0" err="1"/>
              <a:t>підприємство</a:t>
            </a:r>
            <a:r>
              <a:rPr lang="ru-RU" sz="1400" dirty="0"/>
              <a:t> </a:t>
            </a:r>
            <a:r>
              <a:rPr lang="ru-RU" sz="1400" dirty="0" err="1"/>
              <a:t>наведені</a:t>
            </a:r>
            <a:r>
              <a:rPr lang="ru-RU" sz="1400" dirty="0"/>
              <a:t> на рис. 6.2</a:t>
            </a:r>
            <a:r>
              <a:rPr lang="ru-RU" sz="1400" dirty="0" smtClean="0"/>
              <a:t>.</a:t>
            </a:r>
          </a:p>
          <a:p>
            <a:pPr marL="301943" lvl="1" indent="0" algn="just">
              <a:buNone/>
            </a:pPr>
            <a:endParaRPr lang="ru-RU" sz="1400" dirty="0"/>
          </a:p>
          <a:p>
            <a:pPr marL="301943" lvl="1" indent="0" algn="just">
              <a:buNone/>
            </a:pPr>
            <a:r>
              <a:rPr lang="ru-RU" sz="1400" b="1" dirty="0" smtClean="0"/>
              <a:t>1.</a:t>
            </a:r>
            <a:r>
              <a:rPr lang="ru-RU" sz="1400" dirty="0" smtClean="0"/>
              <a:t> </a:t>
            </a:r>
            <a:r>
              <a:rPr lang="ru-RU" sz="1400" b="1" dirty="0" err="1" smtClean="0"/>
              <a:t>Купівля</a:t>
            </a:r>
            <a:r>
              <a:rPr lang="ru-RU" sz="1400" b="1" dirty="0" smtClean="0"/>
              <a:t> </a:t>
            </a:r>
            <a:r>
              <a:rPr lang="ru-RU" sz="1400" b="1" dirty="0" err="1"/>
              <a:t>основних</a:t>
            </a:r>
            <a:r>
              <a:rPr lang="ru-RU" sz="1400" b="1" dirty="0"/>
              <a:t> </a:t>
            </a:r>
            <a:r>
              <a:rPr lang="ru-RU" sz="1400" b="1" dirty="0" err="1"/>
              <a:t>засобів</a:t>
            </a:r>
            <a:r>
              <a:rPr lang="ru-RU" sz="1400" b="1" dirty="0"/>
              <a:t> </a:t>
            </a:r>
            <a:r>
              <a:rPr lang="ru-RU" sz="1400" dirty="0" err="1"/>
              <a:t>може</a:t>
            </a:r>
            <a:r>
              <a:rPr lang="ru-RU" sz="1400" dirty="0"/>
              <a:t> </a:t>
            </a:r>
            <a:r>
              <a:rPr lang="ru-RU" sz="1400" dirty="0" err="1"/>
              <a:t>здійснювати</a:t>
            </a:r>
            <a:r>
              <a:rPr lang="ru-RU" sz="1400" dirty="0"/>
              <a:t> як за </a:t>
            </a:r>
            <a:r>
              <a:rPr lang="ru-RU" sz="1400" dirty="0" err="1"/>
              <a:t>грошові</a:t>
            </a:r>
            <a:r>
              <a:rPr lang="ru-RU" sz="1400" dirty="0"/>
              <a:t> </a:t>
            </a:r>
            <a:r>
              <a:rPr lang="ru-RU" sz="1400" dirty="0" err="1"/>
              <a:t>кошти</a:t>
            </a:r>
            <a:r>
              <a:rPr lang="ru-RU" sz="1400" dirty="0"/>
              <a:t>, так і у кредит. При </a:t>
            </a:r>
            <a:r>
              <a:rPr lang="ru-RU" sz="1400" dirty="0" err="1"/>
              <a:t>придбанні</a:t>
            </a:r>
            <a:r>
              <a:rPr lang="ru-RU" sz="1400" dirty="0"/>
              <a:t> </a:t>
            </a:r>
            <a:r>
              <a:rPr lang="ru-RU" sz="1400" dirty="0" err="1"/>
              <a:t>основних</a:t>
            </a:r>
            <a:r>
              <a:rPr lang="ru-RU" sz="1400" dirty="0"/>
              <a:t> </a:t>
            </a:r>
            <a:r>
              <a:rPr lang="ru-RU" sz="1400" dirty="0" err="1"/>
              <a:t>засобів</a:t>
            </a:r>
            <a:r>
              <a:rPr lang="ru-RU" sz="1400" dirty="0"/>
              <a:t> за </a:t>
            </a:r>
            <a:r>
              <a:rPr lang="ru-RU" sz="1400" dirty="0" err="1"/>
              <a:t>грошові</a:t>
            </a:r>
            <a:r>
              <a:rPr lang="ru-RU" sz="1400" dirty="0"/>
              <a:t> </a:t>
            </a:r>
            <a:r>
              <a:rPr lang="ru-RU" sz="1400" dirty="0" err="1"/>
              <a:t>кошти</a:t>
            </a:r>
            <a:r>
              <a:rPr lang="ru-RU" sz="1400" dirty="0"/>
              <a:t> </a:t>
            </a:r>
            <a:r>
              <a:rPr lang="ru-RU" sz="1400" dirty="0" err="1"/>
              <a:t>собівартість</a:t>
            </a:r>
            <a:r>
              <a:rPr lang="ru-RU" sz="1400" dirty="0"/>
              <a:t> </a:t>
            </a:r>
            <a:r>
              <a:rPr lang="ru-RU" sz="1400" dirty="0" err="1"/>
              <a:t>об’єкта</a:t>
            </a:r>
            <a:r>
              <a:rPr lang="ru-RU" sz="1400" dirty="0"/>
              <a:t> </a:t>
            </a:r>
            <a:r>
              <a:rPr lang="ru-RU" sz="1400" dirty="0" err="1"/>
              <a:t>визначається</a:t>
            </a:r>
            <a:r>
              <a:rPr lang="ru-RU" sz="1400" dirty="0"/>
              <a:t> сумою </a:t>
            </a:r>
            <a:r>
              <a:rPr lang="ru-RU" sz="1400" dirty="0" err="1"/>
              <a:t>витрат</a:t>
            </a:r>
            <a:r>
              <a:rPr lang="ru-RU" sz="1400" dirty="0"/>
              <a:t> на </a:t>
            </a:r>
            <a:r>
              <a:rPr lang="ru-RU" sz="1400" dirty="0" err="1"/>
              <a:t>його</a:t>
            </a:r>
            <a:r>
              <a:rPr lang="ru-RU" sz="1400" dirty="0"/>
              <a:t> </a:t>
            </a:r>
            <a:r>
              <a:rPr lang="ru-RU" sz="1400" dirty="0" err="1"/>
              <a:t>придбання</a:t>
            </a:r>
            <a:r>
              <a:rPr lang="ru-RU" sz="1400" dirty="0"/>
              <a:t>.</a:t>
            </a:r>
          </a:p>
          <a:p>
            <a:pPr marL="301943" lvl="1" indent="0" algn="just">
              <a:buNone/>
            </a:pPr>
            <a:endParaRPr lang="ru-RU" sz="1400" dirty="0"/>
          </a:p>
        </p:txBody>
      </p:sp>
      <p:sp>
        <p:nvSpPr>
          <p:cNvPr id="3" name="Заголовок 2"/>
          <p:cNvSpPr>
            <a:spLocks noGrp="1"/>
          </p:cNvSpPr>
          <p:nvPr>
            <p:ph type="title"/>
          </p:nvPr>
        </p:nvSpPr>
        <p:spPr>
          <a:xfrm>
            <a:off x="457200" y="116632"/>
            <a:ext cx="8229600" cy="1252728"/>
          </a:xfrm>
        </p:spPr>
        <p:txBody>
          <a:bodyPr>
            <a:normAutofit/>
          </a:bodyPr>
          <a:lstStyle/>
          <a:p>
            <a:r>
              <a:rPr lang="ru-RU" sz="2800" dirty="0" smtClean="0">
                <a:solidFill>
                  <a:schemeClr val="tx2">
                    <a:lumMod val="75000"/>
                  </a:schemeClr>
                </a:solidFill>
              </a:rPr>
              <a:t>6.2</a:t>
            </a:r>
            <a:r>
              <a:rPr lang="ru-RU" sz="2800" dirty="0">
                <a:solidFill>
                  <a:schemeClr val="tx2">
                    <a:lumMod val="75000"/>
                  </a:schemeClr>
                </a:solidFill>
              </a:rPr>
              <a:t>.	</a:t>
            </a:r>
            <a:r>
              <a:rPr lang="ru-RU" sz="2800" dirty="0" err="1">
                <a:solidFill>
                  <a:schemeClr val="tx2">
                    <a:lumMod val="75000"/>
                  </a:schemeClr>
                </a:solidFill>
              </a:rPr>
              <a:t>Облік</a:t>
            </a:r>
            <a:r>
              <a:rPr lang="ru-RU" sz="2800" dirty="0">
                <a:solidFill>
                  <a:schemeClr val="tx2">
                    <a:lumMod val="75000"/>
                  </a:schemeClr>
                </a:solidFill>
              </a:rPr>
              <a:t> </a:t>
            </a:r>
            <a:r>
              <a:rPr lang="ru-RU" sz="2800" dirty="0" err="1">
                <a:solidFill>
                  <a:schemeClr val="tx2">
                    <a:lumMod val="75000"/>
                  </a:schemeClr>
                </a:solidFill>
              </a:rPr>
              <a:t>надходження</a:t>
            </a:r>
            <a:r>
              <a:rPr lang="ru-RU" sz="2800" dirty="0">
                <a:solidFill>
                  <a:schemeClr val="tx2">
                    <a:lumMod val="75000"/>
                  </a:schemeClr>
                </a:solidFill>
              </a:rPr>
              <a:t> і </a:t>
            </a:r>
            <a:r>
              <a:rPr lang="ru-RU" sz="2800" dirty="0" err="1">
                <a:solidFill>
                  <a:schemeClr val="tx2">
                    <a:lumMod val="75000"/>
                  </a:schemeClr>
                </a:solidFill>
              </a:rPr>
              <a:t>вибуття</a:t>
            </a:r>
            <a:r>
              <a:rPr lang="ru-RU" sz="2800" dirty="0">
                <a:solidFill>
                  <a:schemeClr val="tx2">
                    <a:lumMod val="75000"/>
                  </a:schemeClr>
                </a:solidFill>
              </a:rPr>
              <a:t> </a:t>
            </a:r>
            <a:r>
              <a:rPr lang="ru-RU" sz="2800" dirty="0" err="1">
                <a:solidFill>
                  <a:schemeClr val="tx2">
                    <a:lumMod val="75000"/>
                  </a:schemeClr>
                </a:solidFill>
              </a:rPr>
              <a:t>основних</a:t>
            </a:r>
            <a:r>
              <a:rPr lang="ru-RU" sz="2800" dirty="0">
                <a:solidFill>
                  <a:schemeClr val="tx2">
                    <a:lumMod val="75000"/>
                  </a:schemeClr>
                </a:solidFill>
              </a:rPr>
              <a:t> </a:t>
            </a:r>
            <a:r>
              <a:rPr lang="ru-RU" sz="2800" dirty="0" err="1">
                <a:solidFill>
                  <a:schemeClr val="tx2">
                    <a:lumMod val="75000"/>
                  </a:schemeClr>
                </a:solidFill>
              </a:rPr>
              <a:t>засобівактивів</a:t>
            </a:r>
            <a:r>
              <a:rPr lang="ru-RU" sz="2800" dirty="0">
                <a:solidFill>
                  <a:schemeClr val="tx2">
                    <a:lumMod val="75000"/>
                  </a:schemeClr>
                </a:solidFill>
              </a:rPr>
              <a:t> </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203" t="41865" r="56048" b="24053"/>
          <a:stretch/>
        </p:blipFill>
        <p:spPr bwMode="auto">
          <a:xfrm>
            <a:off x="1400276" y="2420888"/>
            <a:ext cx="6124052" cy="38164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23344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188640"/>
            <a:ext cx="8424936" cy="6552728"/>
          </a:xfrm>
          <a:solidFill>
            <a:schemeClr val="accent5">
              <a:lumMod val="40000"/>
              <a:lumOff val="60000"/>
            </a:schemeClr>
          </a:solidFill>
          <a:ln>
            <a:solidFill>
              <a:schemeClr val="accent5">
                <a:lumMod val="75000"/>
              </a:schemeClr>
            </a:solidFill>
          </a:ln>
        </p:spPr>
        <p:txBody>
          <a:bodyPr>
            <a:noAutofit/>
          </a:bodyPr>
          <a:lstStyle/>
          <a:p>
            <a:pPr marL="301943" lvl="1" indent="0" algn="just">
              <a:buNone/>
            </a:pPr>
            <a:r>
              <a:rPr lang="ru-RU" sz="1400" b="1" dirty="0"/>
              <a:t>Приклад. </a:t>
            </a:r>
            <a:r>
              <a:rPr lang="ru-RU" sz="1400" dirty="0" err="1"/>
              <a:t>Підприємство</a:t>
            </a:r>
            <a:r>
              <a:rPr lang="ru-RU" sz="1400" dirty="0"/>
              <a:t> «Альфа» </a:t>
            </a:r>
            <a:r>
              <a:rPr lang="ru-RU" sz="1400" dirty="0" err="1"/>
              <a:t>придбало</a:t>
            </a:r>
            <a:r>
              <a:rPr lang="ru-RU" sz="1400" dirty="0"/>
              <a:t> </a:t>
            </a:r>
            <a:r>
              <a:rPr lang="ru-RU" sz="1400" dirty="0" err="1"/>
              <a:t>обладнання</a:t>
            </a:r>
            <a:r>
              <a:rPr lang="ru-RU" sz="1400" dirty="0"/>
              <a:t> на </a:t>
            </a:r>
            <a:r>
              <a:rPr lang="ru-RU" sz="1400" dirty="0" smtClean="0"/>
              <a:t>суму $40000</a:t>
            </a:r>
            <a:r>
              <a:rPr lang="ru-RU" sz="1400" dirty="0"/>
              <a:t>, </a:t>
            </a:r>
            <a:r>
              <a:rPr lang="ru-RU" sz="1400" dirty="0" err="1"/>
              <a:t>комерційна</a:t>
            </a:r>
            <a:r>
              <a:rPr lang="ru-RU" sz="1400" dirty="0"/>
              <a:t> </a:t>
            </a:r>
            <a:r>
              <a:rPr lang="ru-RU" sz="1400" dirty="0" err="1"/>
              <a:t>знижка</a:t>
            </a:r>
            <a:r>
              <a:rPr lang="ru-RU" sz="1400" dirty="0"/>
              <a:t>, </a:t>
            </a:r>
            <a:r>
              <a:rPr lang="ru-RU" sz="1400" dirty="0" err="1"/>
              <a:t>надана</a:t>
            </a:r>
            <a:r>
              <a:rPr lang="ru-RU" sz="1400" dirty="0"/>
              <a:t> як </a:t>
            </a:r>
            <a:r>
              <a:rPr lang="ru-RU" sz="1400" dirty="0" err="1"/>
              <a:t>постійному</a:t>
            </a:r>
            <a:r>
              <a:rPr lang="ru-RU" sz="1400" dirty="0"/>
              <a:t> </a:t>
            </a:r>
            <a:r>
              <a:rPr lang="ru-RU" sz="1400" dirty="0" err="1"/>
              <a:t>покупцю</a:t>
            </a:r>
            <a:r>
              <a:rPr lang="ru-RU" sz="1400" dirty="0"/>
              <a:t>, становить 2%. </a:t>
            </a:r>
            <a:r>
              <a:rPr lang="ru-RU" sz="1400" dirty="0" err="1"/>
              <a:t>Витрати</a:t>
            </a:r>
            <a:r>
              <a:rPr lang="ru-RU" sz="1400" dirty="0"/>
              <a:t> на </a:t>
            </a:r>
            <a:r>
              <a:rPr lang="ru-RU" sz="1400" dirty="0" err="1"/>
              <a:t>транспортування</a:t>
            </a:r>
            <a:r>
              <a:rPr lang="ru-RU" sz="1400" dirty="0"/>
              <a:t> - $200, оплата </a:t>
            </a:r>
            <a:r>
              <a:rPr lang="ru-RU" sz="1400" dirty="0" err="1"/>
              <a:t>праці</a:t>
            </a:r>
            <a:r>
              <a:rPr lang="ru-RU" sz="1400" dirty="0"/>
              <a:t> </a:t>
            </a:r>
            <a:r>
              <a:rPr lang="ru-RU" sz="1400" dirty="0" err="1"/>
              <a:t>монтажників</a:t>
            </a:r>
            <a:r>
              <a:rPr lang="ru-RU" sz="1400" dirty="0"/>
              <a:t> - $500.</a:t>
            </a:r>
          </a:p>
          <a:p>
            <a:pPr marL="301943" lvl="1" indent="0" algn="just">
              <a:buNone/>
            </a:pPr>
            <a:r>
              <a:rPr lang="ru-RU" sz="1400" dirty="0" err="1"/>
              <a:t>Собівартість</a:t>
            </a:r>
            <a:r>
              <a:rPr lang="ru-RU" sz="1400" dirty="0"/>
              <a:t> </a:t>
            </a:r>
            <a:r>
              <a:rPr lang="ru-RU" sz="1400" dirty="0" err="1"/>
              <a:t>придбаного</a:t>
            </a:r>
            <a:r>
              <a:rPr lang="ru-RU" sz="1400" dirty="0"/>
              <a:t> </a:t>
            </a:r>
            <a:r>
              <a:rPr lang="ru-RU" sz="1400" dirty="0" err="1"/>
              <a:t>обладнання</a:t>
            </a:r>
            <a:r>
              <a:rPr lang="ru-RU" sz="1400" dirty="0"/>
              <a:t> становить:</a:t>
            </a:r>
          </a:p>
          <a:p>
            <a:pPr marL="301943" lvl="1" indent="0" algn="just">
              <a:buNone/>
            </a:pPr>
            <a:r>
              <a:rPr lang="ru-RU" sz="1400" dirty="0"/>
              <a:t>$40000 - $400002%/100% + $200 + $500 = $39900.</a:t>
            </a:r>
          </a:p>
          <a:p>
            <a:pPr marL="301943" lvl="1" indent="0" algn="just">
              <a:buNone/>
            </a:pPr>
            <a:r>
              <a:rPr lang="ru-RU" sz="1400" dirty="0" smtClean="0"/>
              <a:t>                                      </a:t>
            </a:r>
            <a:r>
              <a:rPr lang="ru-RU" sz="1400" dirty="0" err="1" smtClean="0"/>
              <a:t>Дт</a:t>
            </a:r>
            <a:r>
              <a:rPr lang="ru-RU" sz="1400" dirty="0" smtClean="0"/>
              <a:t> </a:t>
            </a:r>
            <a:r>
              <a:rPr lang="ru-RU" sz="1400" dirty="0"/>
              <a:t>«</a:t>
            </a:r>
            <a:r>
              <a:rPr lang="ru-RU" sz="1400" dirty="0" err="1"/>
              <a:t>Основні</a:t>
            </a:r>
            <a:r>
              <a:rPr lang="ru-RU" sz="1400" dirty="0"/>
              <a:t> </a:t>
            </a:r>
            <a:r>
              <a:rPr lang="ru-RU" sz="1400" dirty="0" err="1"/>
              <a:t>засоби</a:t>
            </a:r>
            <a:r>
              <a:rPr lang="ru-RU" sz="1400" dirty="0"/>
              <a:t>»(«</a:t>
            </a:r>
            <a:r>
              <a:rPr lang="ru-RU" sz="1400" dirty="0" err="1"/>
              <a:t>Обладнання</a:t>
            </a:r>
            <a:r>
              <a:rPr lang="ru-RU" sz="1400" dirty="0" smtClean="0"/>
              <a:t>»)             39900,00</a:t>
            </a:r>
            <a:endParaRPr lang="ru-RU" sz="1400" dirty="0"/>
          </a:p>
          <a:p>
            <a:pPr marL="301943" lvl="1" indent="0" algn="just">
              <a:buNone/>
            </a:pPr>
            <a:r>
              <a:rPr lang="ru-RU" sz="1400" dirty="0"/>
              <a:t> </a:t>
            </a:r>
            <a:r>
              <a:rPr lang="ru-RU" sz="1400" dirty="0" smtClean="0"/>
              <a:t>                                     </a:t>
            </a:r>
            <a:r>
              <a:rPr lang="ru-RU" sz="1400" dirty="0" err="1" smtClean="0"/>
              <a:t>Кт</a:t>
            </a:r>
            <a:r>
              <a:rPr lang="ru-RU" sz="1400" dirty="0" smtClean="0"/>
              <a:t> </a:t>
            </a:r>
            <a:r>
              <a:rPr lang="ru-RU" sz="1400" dirty="0"/>
              <a:t>«</a:t>
            </a:r>
            <a:r>
              <a:rPr lang="ru-RU" sz="1400" dirty="0" err="1"/>
              <a:t>Грошові</a:t>
            </a:r>
            <a:r>
              <a:rPr lang="ru-RU" sz="1400" dirty="0"/>
              <a:t> </a:t>
            </a:r>
            <a:r>
              <a:rPr lang="ru-RU" sz="1400" dirty="0" err="1"/>
              <a:t>кошти</a:t>
            </a:r>
            <a:r>
              <a:rPr lang="ru-RU" sz="1400" dirty="0"/>
              <a:t>» </a:t>
            </a:r>
            <a:r>
              <a:rPr lang="ru-RU" sz="1400" dirty="0" err="1"/>
              <a:t>або</a:t>
            </a:r>
            <a:endParaRPr lang="ru-RU" sz="1400" dirty="0"/>
          </a:p>
          <a:p>
            <a:pPr marL="301943" lvl="1" indent="0" algn="just">
              <a:buNone/>
            </a:pPr>
            <a:r>
              <a:rPr lang="ru-RU" sz="1400" dirty="0" smtClean="0"/>
              <a:t>                                            «</a:t>
            </a:r>
            <a:r>
              <a:rPr lang="ru-RU" sz="1400" dirty="0" err="1"/>
              <a:t>Рахунки</a:t>
            </a:r>
            <a:r>
              <a:rPr lang="ru-RU" sz="1400" dirty="0"/>
              <a:t> до </a:t>
            </a:r>
            <a:r>
              <a:rPr lang="ru-RU" sz="1400" dirty="0" err="1" smtClean="0"/>
              <a:t>сплати</a:t>
            </a:r>
            <a:r>
              <a:rPr lang="ru-RU" sz="1400" dirty="0" smtClean="0"/>
              <a:t>»                                          39900,00</a:t>
            </a:r>
            <a:endParaRPr lang="ru-RU" sz="1400" dirty="0"/>
          </a:p>
          <a:p>
            <a:pPr marL="301943" lvl="1" indent="0" algn="just">
              <a:buNone/>
            </a:pPr>
            <a:r>
              <a:rPr lang="ru-RU" sz="1400" dirty="0"/>
              <a:t> </a:t>
            </a:r>
          </a:p>
          <a:p>
            <a:pPr marL="301943" lvl="1" indent="0" algn="just">
              <a:buNone/>
            </a:pPr>
            <a:r>
              <a:rPr lang="ru-RU" sz="1400" dirty="0" smtClean="0"/>
              <a:t>         У </a:t>
            </a:r>
            <a:r>
              <a:rPr lang="ru-RU" sz="1400" dirty="0" err="1"/>
              <a:t>випадку</a:t>
            </a:r>
            <a:r>
              <a:rPr lang="ru-RU" sz="1400" dirty="0"/>
              <a:t> </a:t>
            </a:r>
            <a:r>
              <a:rPr lang="ru-RU" sz="1400" dirty="0" err="1"/>
              <a:t>придбання</a:t>
            </a:r>
            <a:r>
              <a:rPr lang="ru-RU" sz="1400" dirty="0"/>
              <a:t> </a:t>
            </a:r>
            <a:r>
              <a:rPr lang="ru-RU" sz="1400" dirty="0" err="1"/>
              <a:t>об’єкта</a:t>
            </a:r>
            <a:r>
              <a:rPr lang="ru-RU" sz="1400" dirty="0"/>
              <a:t> в кредит, </a:t>
            </a:r>
            <a:r>
              <a:rPr lang="ru-RU" sz="1400" dirty="0" err="1"/>
              <a:t>відсотки</a:t>
            </a:r>
            <a:r>
              <a:rPr lang="ru-RU" sz="1400" dirty="0"/>
              <a:t> за кредит, не </a:t>
            </a:r>
            <a:r>
              <a:rPr lang="ru-RU" sz="1400" dirty="0" err="1"/>
              <a:t>включаються</a:t>
            </a:r>
            <a:r>
              <a:rPr lang="ru-RU" sz="1400" dirty="0"/>
              <a:t> до </a:t>
            </a:r>
            <a:r>
              <a:rPr lang="ru-RU" sz="1400" dirty="0" err="1"/>
              <a:t>собівартості</a:t>
            </a:r>
            <a:r>
              <a:rPr lang="ru-RU" sz="1400" dirty="0"/>
              <a:t> </a:t>
            </a:r>
            <a:r>
              <a:rPr lang="ru-RU" sz="1400" dirty="0" err="1"/>
              <a:t>цього</a:t>
            </a:r>
            <a:r>
              <a:rPr lang="ru-RU" sz="1400" dirty="0"/>
              <a:t> </a:t>
            </a:r>
            <a:r>
              <a:rPr lang="ru-RU" sz="1400" dirty="0" err="1"/>
              <a:t>об’єкта</a:t>
            </a:r>
            <a:r>
              <a:rPr lang="ru-RU" sz="1400" dirty="0"/>
              <a:t>, а </a:t>
            </a:r>
            <a:r>
              <a:rPr lang="ru-RU" sz="1400" dirty="0" err="1"/>
              <a:t>відносяться</a:t>
            </a:r>
            <a:r>
              <a:rPr lang="ru-RU" sz="1400" dirty="0"/>
              <a:t> на </a:t>
            </a:r>
            <a:r>
              <a:rPr lang="ru-RU" sz="1400" dirty="0" err="1"/>
              <a:t>витрати</a:t>
            </a:r>
            <a:r>
              <a:rPr lang="ru-RU" sz="1400" dirty="0"/>
              <a:t>.</a:t>
            </a:r>
          </a:p>
          <a:p>
            <a:pPr marL="301943" lvl="1" indent="0" algn="just">
              <a:buNone/>
            </a:pPr>
            <a:r>
              <a:rPr lang="ru-RU" sz="1400" b="1" dirty="0"/>
              <a:t>Приклад.</a:t>
            </a:r>
            <a:r>
              <a:rPr lang="ru-RU" sz="1400" dirty="0"/>
              <a:t> </a:t>
            </a:r>
            <a:r>
              <a:rPr lang="ru-RU" sz="1400" dirty="0" err="1"/>
              <a:t>Підприємство</a:t>
            </a:r>
            <a:r>
              <a:rPr lang="ru-RU" sz="1400" dirty="0"/>
              <a:t> «Бета» 15.03.2010р. </a:t>
            </a:r>
            <a:r>
              <a:rPr lang="ru-RU" sz="1400" dirty="0" err="1"/>
              <a:t>придбало</a:t>
            </a:r>
            <a:r>
              <a:rPr lang="ru-RU" sz="1400" dirty="0"/>
              <a:t> </a:t>
            </a:r>
            <a:r>
              <a:rPr lang="ru-RU" sz="1400" dirty="0" err="1"/>
              <a:t>устаткування</a:t>
            </a:r>
            <a:r>
              <a:rPr lang="ru-RU" sz="1400" dirty="0"/>
              <a:t> на суму $50000 шляхом </a:t>
            </a:r>
            <a:r>
              <a:rPr lang="ru-RU" sz="1400" dirty="0" err="1"/>
              <a:t>випуску</a:t>
            </a:r>
            <a:r>
              <a:rPr lang="ru-RU" sz="1400" dirty="0"/>
              <a:t> простого векселя </a:t>
            </a:r>
            <a:r>
              <a:rPr lang="ru-RU" sz="1400" dirty="0" err="1"/>
              <a:t>під</a:t>
            </a:r>
            <a:r>
              <a:rPr lang="ru-RU" sz="1400" dirty="0"/>
              <a:t> 12% </a:t>
            </a:r>
            <a:r>
              <a:rPr lang="ru-RU" sz="1400" dirty="0" err="1"/>
              <a:t>річних</a:t>
            </a:r>
            <a:r>
              <a:rPr lang="ru-RU" sz="1400" dirty="0"/>
              <a:t> </a:t>
            </a:r>
            <a:r>
              <a:rPr lang="ru-RU" sz="1400" dirty="0" err="1"/>
              <a:t>терміном</a:t>
            </a:r>
            <a:r>
              <a:rPr lang="ru-RU" sz="1400" dirty="0"/>
              <a:t> </a:t>
            </a:r>
            <a:r>
              <a:rPr lang="ru-RU" sz="1400" dirty="0" err="1"/>
              <a:t>погашення</a:t>
            </a:r>
            <a:r>
              <a:rPr lang="ru-RU" sz="1400" dirty="0"/>
              <a:t> 3 </a:t>
            </a:r>
            <a:r>
              <a:rPr lang="ru-RU" sz="1400" dirty="0" err="1"/>
              <a:t>місяці</a:t>
            </a:r>
            <a:r>
              <a:rPr lang="ru-RU" sz="1400" dirty="0"/>
              <a:t>. Вексель та </a:t>
            </a:r>
            <a:r>
              <a:rPr lang="ru-RU" sz="1400" dirty="0" err="1"/>
              <a:t>відсотки</a:t>
            </a:r>
            <a:r>
              <a:rPr lang="ru-RU" sz="1400" dirty="0"/>
              <a:t> </a:t>
            </a:r>
            <a:r>
              <a:rPr lang="ru-RU" sz="1400" dirty="0" err="1"/>
              <a:t>погашені</a:t>
            </a:r>
            <a:r>
              <a:rPr lang="ru-RU" sz="1400" dirty="0"/>
              <a:t> в строк.</a:t>
            </a:r>
          </a:p>
          <a:p>
            <a:pPr marL="301943" lvl="1" indent="0" algn="just">
              <a:buNone/>
            </a:pPr>
            <a:r>
              <a:rPr lang="ru-RU" sz="1400" dirty="0" err="1"/>
              <a:t>Собівартість</a:t>
            </a:r>
            <a:r>
              <a:rPr lang="ru-RU" sz="1400" dirty="0"/>
              <a:t> </a:t>
            </a:r>
            <a:r>
              <a:rPr lang="ru-RU" sz="1400" dirty="0" err="1"/>
              <a:t>придбаного</a:t>
            </a:r>
            <a:r>
              <a:rPr lang="ru-RU" sz="1400" dirty="0"/>
              <a:t> </a:t>
            </a:r>
            <a:r>
              <a:rPr lang="ru-RU" sz="1400" dirty="0" err="1"/>
              <a:t>устаткування</a:t>
            </a:r>
            <a:r>
              <a:rPr lang="ru-RU" sz="1400" dirty="0"/>
              <a:t> становить $50000, а </a:t>
            </a:r>
            <a:r>
              <a:rPr lang="ru-RU" sz="1400" dirty="0" err="1"/>
              <a:t>відсотки</a:t>
            </a:r>
            <a:r>
              <a:rPr lang="ru-RU" sz="1400" dirty="0"/>
              <a:t> за </a:t>
            </a:r>
            <a:r>
              <a:rPr lang="ru-RU" sz="1400" dirty="0" err="1"/>
              <a:t>користування</a:t>
            </a:r>
            <a:r>
              <a:rPr lang="ru-RU" sz="1400" dirty="0"/>
              <a:t> </a:t>
            </a:r>
            <a:r>
              <a:rPr lang="ru-RU" sz="1400" dirty="0" err="1"/>
              <a:t>отриманим</a:t>
            </a:r>
            <a:r>
              <a:rPr lang="ru-RU" sz="1400" dirty="0"/>
              <a:t> </a:t>
            </a:r>
            <a:r>
              <a:rPr lang="ru-RU" sz="1400" dirty="0" err="1"/>
              <a:t>товарним</a:t>
            </a:r>
            <a:r>
              <a:rPr lang="ru-RU" sz="1400" dirty="0"/>
              <a:t> кредитом, </a:t>
            </a:r>
            <a:r>
              <a:rPr lang="ru-RU" sz="1400" dirty="0" err="1"/>
              <a:t>становлять</a:t>
            </a:r>
            <a:r>
              <a:rPr lang="ru-RU" sz="1400" dirty="0"/>
              <a:t>:</a:t>
            </a:r>
          </a:p>
          <a:p>
            <a:pPr marL="301943" lvl="1" indent="0" algn="just">
              <a:buNone/>
            </a:pPr>
            <a:r>
              <a:rPr lang="ru-RU" sz="1400" dirty="0"/>
              <a:t> </a:t>
            </a:r>
          </a:p>
          <a:p>
            <a:pPr marL="301943" lvl="1" indent="0" algn="just">
              <a:buNone/>
            </a:pPr>
            <a:r>
              <a:rPr lang="ru-RU" sz="1400" dirty="0"/>
              <a:t> </a:t>
            </a:r>
          </a:p>
          <a:p>
            <a:pPr marL="301943" lvl="1" indent="0" algn="just">
              <a:buNone/>
            </a:pPr>
            <a:r>
              <a:rPr lang="ru-RU" sz="1400" dirty="0" smtClean="0"/>
              <a:t>15.03</a:t>
            </a:r>
            <a:r>
              <a:rPr lang="ru-RU" sz="1400" dirty="0"/>
              <a:t>	</a:t>
            </a:r>
            <a:r>
              <a:rPr lang="ru-RU" sz="1400" dirty="0" err="1"/>
              <a:t>Придбання</a:t>
            </a:r>
            <a:r>
              <a:rPr lang="ru-RU" sz="1400" dirty="0"/>
              <a:t> </a:t>
            </a:r>
            <a:r>
              <a:rPr lang="ru-RU" sz="1400" dirty="0" err="1"/>
              <a:t>устаткування</a:t>
            </a:r>
            <a:endParaRPr lang="ru-RU" sz="1400" dirty="0"/>
          </a:p>
          <a:p>
            <a:pPr marL="301943" lvl="1" indent="0" algn="just">
              <a:buNone/>
            </a:pPr>
            <a:r>
              <a:rPr lang="ru-RU" sz="1400" dirty="0" smtClean="0"/>
              <a:t>                                        </a:t>
            </a:r>
            <a:r>
              <a:rPr lang="ru-RU" sz="1400" dirty="0" err="1" smtClean="0"/>
              <a:t>Дт</a:t>
            </a:r>
            <a:r>
              <a:rPr lang="ru-RU" sz="1400" dirty="0" smtClean="0"/>
              <a:t> </a:t>
            </a:r>
            <a:r>
              <a:rPr lang="ru-RU" sz="1400" dirty="0"/>
              <a:t>«</a:t>
            </a:r>
            <a:r>
              <a:rPr lang="ru-RU" sz="1400" dirty="0" err="1"/>
              <a:t>Основні</a:t>
            </a:r>
            <a:r>
              <a:rPr lang="ru-RU" sz="1400" dirty="0"/>
              <a:t> </a:t>
            </a:r>
            <a:r>
              <a:rPr lang="ru-RU" sz="1400" dirty="0" err="1"/>
              <a:t>засоби</a:t>
            </a:r>
            <a:r>
              <a:rPr lang="ru-RU" sz="1400" dirty="0"/>
              <a:t>»(«</a:t>
            </a:r>
            <a:r>
              <a:rPr lang="ru-RU" sz="1400" dirty="0" err="1"/>
              <a:t>Устаткування</a:t>
            </a:r>
            <a:r>
              <a:rPr lang="ru-RU" sz="1400" dirty="0"/>
              <a:t>»)	50000,00</a:t>
            </a:r>
          </a:p>
          <a:p>
            <a:pPr marL="301943" lvl="1" indent="0" algn="just">
              <a:buNone/>
            </a:pPr>
            <a:r>
              <a:rPr lang="ru-RU" sz="1400" dirty="0" smtClean="0"/>
              <a:t>                                        </a:t>
            </a:r>
            <a:r>
              <a:rPr lang="ru-RU" sz="1400" dirty="0" err="1" smtClean="0"/>
              <a:t>Кт</a:t>
            </a:r>
            <a:r>
              <a:rPr lang="ru-RU" sz="1400" dirty="0" smtClean="0"/>
              <a:t> </a:t>
            </a:r>
            <a:r>
              <a:rPr lang="ru-RU" sz="1400" dirty="0"/>
              <a:t>«</a:t>
            </a:r>
            <a:r>
              <a:rPr lang="ru-RU" sz="1400" dirty="0" err="1"/>
              <a:t>Векселі</a:t>
            </a:r>
            <a:r>
              <a:rPr lang="ru-RU" sz="1400" dirty="0"/>
              <a:t>, </a:t>
            </a:r>
            <a:r>
              <a:rPr lang="ru-RU" sz="1400" dirty="0" err="1"/>
              <a:t>що</a:t>
            </a:r>
            <a:r>
              <a:rPr lang="ru-RU" sz="1400" dirty="0"/>
              <a:t> </a:t>
            </a:r>
            <a:r>
              <a:rPr lang="ru-RU" sz="1400" dirty="0" err="1"/>
              <a:t>підлягають</a:t>
            </a:r>
            <a:r>
              <a:rPr lang="ru-RU" sz="1400" dirty="0"/>
              <a:t> </a:t>
            </a:r>
            <a:r>
              <a:rPr lang="ru-RU" sz="1400" dirty="0" err="1"/>
              <a:t>сплаті</a:t>
            </a:r>
            <a:r>
              <a:rPr lang="ru-RU" sz="1400" dirty="0"/>
              <a:t>»	</a:t>
            </a:r>
            <a:r>
              <a:rPr lang="ru-RU" sz="1400" dirty="0" smtClean="0"/>
              <a:t>                        50000,00</a:t>
            </a:r>
            <a:endParaRPr lang="ru-RU" sz="1400" dirty="0"/>
          </a:p>
          <a:p>
            <a:pPr marL="301943" lvl="1" indent="0" algn="just">
              <a:buNone/>
            </a:pPr>
            <a:r>
              <a:rPr lang="ru-RU" sz="1400" dirty="0"/>
              <a:t>15.06	</a:t>
            </a:r>
            <a:r>
              <a:rPr lang="ru-RU" sz="1400" dirty="0" err="1"/>
              <a:t>Сплачено</a:t>
            </a:r>
            <a:r>
              <a:rPr lang="ru-RU" sz="1400" dirty="0"/>
              <a:t> по векселю</a:t>
            </a:r>
          </a:p>
          <a:p>
            <a:pPr marL="301943" lvl="1" indent="0" algn="just">
              <a:buNone/>
            </a:pPr>
            <a:r>
              <a:rPr lang="ru-RU" sz="1400" dirty="0" smtClean="0"/>
              <a:t>                                        </a:t>
            </a:r>
            <a:r>
              <a:rPr lang="ru-RU" sz="1400" dirty="0" err="1" smtClean="0"/>
              <a:t>Дт</a:t>
            </a:r>
            <a:r>
              <a:rPr lang="ru-RU" sz="1400" dirty="0" smtClean="0"/>
              <a:t> </a:t>
            </a:r>
            <a:r>
              <a:rPr lang="ru-RU" sz="1400" dirty="0"/>
              <a:t>«</a:t>
            </a:r>
            <a:r>
              <a:rPr lang="ru-RU" sz="1400" dirty="0" err="1"/>
              <a:t>Векселі</a:t>
            </a:r>
            <a:r>
              <a:rPr lang="ru-RU" sz="1400" dirty="0"/>
              <a:t>, </a:t>
            </a:r>
            <a:r>
              <a:rPr lang="ru-RU" sz="1400" dirty="0" err="1"/>
              <a:t>що</a:t>
            </a:r>
            <a:r>
              <a:rPr lang="ru-RU" sz="1400" dirty="0"/>
              <a:t> </a:t>
            </a:r>
            <a:r>
              <a:rPr lang="ru-RU" sz="1400" dirty="0" err="1"/>
              <a:t>підлягають</a:t>
            </a:r>
            <a:r>
              <a:rPr lang="ru-RU" sz="1400" dirty="0"/>
              <a:t> </a:t>
            </a:r>
            <a:r>
              <a:rPr lang="ru-RU" sz="1400" dirty="0" err="1"/>
              <a:t>сплаті</a:t>
            </a:r>
            <a:r>
              <a:rPr lang="ru-RU" sz="1400" dirty="0"/>
              <a:t>»	</a:t>
            </a:r>
            <a:r>
              <a:rPr lang="ru-RU" sz="1400" dirty="0" smtClean="0"/>
              <a:t>                        50000,00</a:t>
            </a:r>
            <a:endParaRPr lang="ru-RU" sz="1400" dirty="0"/>
          </a:p>
          <a:p>
            <a:pPr marL="301943" lvl="1" indent="0" algn="just">
              <a:buNone/>
            </a:pPr>
            <a:r>
              <a:rPr lang="ru-RU" sz="1400" dirty="0" smtClean="0"/>
              <a:t>                                        </a:t>
            </a:r>
            <a:r>
              <a:rPr lang="ru-RU" sz="1400" dirty="0" err="1" smtClean="0"/>
              <a:t>Дт</a:t>
            </a:r>
            <a:r>
              <a:rPr lang="ru-RU" sz="1400" dirty="0" smtClean="0"/>
              <a:t> </a:t>
            </a:r>
            <a:r>
              <a:rPr lang="ru-RU" sz="1400" dirty="0"/>
              <a:t>«</a:t>
            </a:r>
            <a:r>
              <a:rPr lang="ru-RU" sz="1400" dirty="0" err="1"/>
              <a:t>Фінансові</a:t>
            </a:r>
            <a:r>
              <a:rPr lang="ru-RU" sz="1400" dirty="0"/>
              <a:t> </a:t>
            </a:r>
            <a:r>
              <a:rPr lang="ru-RU" sz="1400" dirty="0" err="1"/>
              <a:t>витрати</a:t>
            </a:r>
            <a:r>
              <a:rPr lang="ru-RU" sz="1400" dirty="0"/>
              <a:t>»	</a:t>
            </a:r>
            <a:r>
              <a:rPr lang="ru-RU" sz="1400" dirty="0" smtClean="0"/>
              <a:t>                                                1500,00</a:t>
            </a:r>
            <a:endParaRPr lang="ru-RU" sz="1400" dirty="0"/>
          </a:p>
          <a:p>
            <a:pPr marL="301943" lvl="1" indent="0" algn="just">
              <a:buNone/>
            </a:pPr>
            <a:r>
              <a:rPr lang="ru-RU" sz="1400" dirty="0" smtClean="0"/>
              <a:t>                                        </a:t>
            </a:r>
            <a:r>
              <a:rPr lang="ru-RU" sz="1400" dirty="0" err="1" smtClean="0"/>
              <a:t>Кт</a:t>
            </a:r>
            <a:r>
              <a:rPr lang="ru-RU" sz="1400" dirty="0" smtClean="0"/>
              <a:t> </a:t>
            </a:r>
            <a:r>
              <a:rPr lang="ru-RU" sz="1400" dirty="0"/>
              <a:t>«</a:t>
            </a:r>
            <a:r>
              <a:rPr lang="ru-RU" sz="1400" dirty="0" err="1"/>
              <a:t>Грошові</a:t>
            </a:r>
            <a:r>
              <a:rPr lang="ru-RU" sz="1400" dirty="0"/>
              <a:t> </a:t>
            </a:r>
            <a:r>
              <a:rPr lang="ru-RU" sz="1400" dirty="0" err="1"/>
              <a:t>кошти</a:t>
            </a:r>
            <a:r>
              <a:rPr lang="ru-RU" sz="1400" dirty="0"/>
              <a:t>»	</a:t>
            </a:r>
            <a:r>
              <a:rPr lang="ru-RU" sz="1400" dirty="0" smtClean="0"/>
              <a:t>                                                 51500,00</a:t>
            </a:r>
            <a:endParaRPr lang="ru-RU" sz="1400" dirty="0"/>
          </a:p>
          <a:p>
            <a:pPr marL="301943" lvl="1" indent="0" algn="just">
              <a:buNone/>
            </a:pPr>
            <a:r>
              <a:rPr lang="ru-RU" sz="1400" dirty="0" smtClean="0"/>
              <a:t>        У </a:t>
            </a:r>
            <a:r>
              <a:rPr lang="ru-RU" sz="1400" dirty="0" err="1"/>
              <a:t>випадку</a:t>
            </a:r>
            <a:r>
              <a:rPr lang="ru-RU" sz="1400" dirty="0"/>
              <a:t>, коли </a:t>
            </a:r>
            <a:r>
              <a:rPr lang="ru-RU" sz="1400" dirty="0" err="1"/>
              <a:t>підприємство</a:t>
            </a:r>
            <a:r>
              <a:rPr lang="ru-RU" sz="1400" dirty="0"/>
              <a:t> </a:t>
            </a:r>
            <a:r>
              <a:rPr lang="ru-RU" sz="1400" dirty="0" err="1"/>
              <a:t>одночасно</a:t>
            </a:r>
            <a:r>
              <a:rPr lang="ru-RU" sz="1400" dirty="0"/>
              <a:t> </a:t>
            </a:r>
            <a:r>
              <a:rPr lang="ru-RU" sz="1400" dirty="0" err="1"/>
              <a:t>придбаває</a:t>
            </a:r>
            <a:r>
              <a:rPr lang="ru-RU" sz="1400" dirty="0"/>
              <a:t> </a:t>
            </a:r>
            <a:r>
              <a:rPr lang="ru-RU" sz="1400" dirty="0" err="1"/>
              <a:t>декілька</a:t>
            </a:r>
            <a:r>
              <a:rPr lang="ru-RU" sz="1400" dirty="0"/>
              <a:t> </a:t>
            </a:r>
            <a:r>
              <a:rPr lang="ru-RU" sz="1400" dirty="0" err="1"/>
              <a:t>видів</a:t>
            </a:r>
            <a:r>
              <a:rPr lang="ru-RU" sz="1400" dirty="0"/>
              <a:t> </a:t>
            </a:r>
            <a:r>
              <a:rPr lang="ru-RU" sz="1400" dirty="0" err="1"/>
              <a:t>основних</a:t>
            </a:r>
            <a:r>
              <a:rPr lang="ru-RU" sz="1400" dirty="0"/>
              <a:t> </a:t>
            </a:r>
            <a:r>
              <a:rPr lang="ru-RU" sz="1400" dirty="0" err="1"/>
              <a:t>засобів</a:t>
            </a:r>
            <a:r>
              <a:rPr lang="ru-RU" sz="1400" dirty="0"/>
              <a:t> </a:t>
            </a:r>
            <a:r>
              <a:rPr lang="ru-RU" sz="1400" dirty="0" err="1"/>
              <a:t>загальна</a:t>
            </a:r>
            <a:r>
              <a:rPr lang="ru-RU" sz="1400" dirty="0"/>
              <a:t> сума </a:t>
            </a:r>
            <a:r>
              <a:rPr lang="ru-RU" sz="1400" dirty="0" err="1"/>
              <a:t>витрат</a:t>
            </a:r>
            <a:r>
              <a:rPr lang="ru-RU" sz="1400" dirty="0"/>
              <a:t> на </a:t>
            </a:r>
            <a:r>
              <a:rPr lang="ru-RU" sz="1400" dirty="0" err="1"/>
              <a:t>придбання</a:t>
            </a:r>
            <a:r>
              <a:rPr lang="ru-RU" sz="1400" dirty="0"/>
              <a:t> </a:t>
            </a:r>
            <a:r>
              <a:rPr lang="ru-RU" sz="1400" dirty="0" err="1"/>
              <a:t>основних</a:t>
            </a:r>
            <a:r>
              <a:rPr lang="ru-RU" sz="1400" dirty="0"/>
              <a:t> </a:t>
            </a:r>
            <a:r>
              <a:rPr lang="ru-RU" sz="1400" dirty="0" err="1"/>
              <a:t>засобів</a:t>
            </a:r>
            <a:r>
              <a:rPr lang="ru-RU" sz="1400" dirty="0"/>
              <a:t> </a:t>
            </a:r>
            <a:r>
              <a:rPr lang="ru-RU" sz="1400" dirty="0" err="1"/>
              <a:t>розподіляється</a:t>
            </a:r>
            <a:r>
              <a:rPr lang="ru-RU" sz="1400" dirty="0"/>
              <a:t> </a:t>
            </a:r>
            <a:r>
              <a:rPr lang="ru-RU" sz="1400" dirty="0" err="1"/>
              <a:t>між</a:t>
            </a:r>
            <a:r>
              <a:rPr lang="ru-RU" sz="1400" dirty="0"/>
              <a:t> ними.</a:t>
            </a:r>
          </a:p>
          <a:p>
            <a:pPr marL="301943" lvl="1" indent="0" algn="just">
              <a:buNone/>
            </a:pPr>
            <a:endParaRPr lang="uk-UA" sz="1400" dirty="0"/>
          </a:p>
        </p:txBody>
      </p:sp>
      <p:pic>
        <p:nvPicPr>
          <p:cNvPr id="3" name="image30.png"/>
          <p:cNvPicPr/>
          <p:nvPr/>
        </p:nvPicPr>
        <p:blipFill>
          <a:blip r:embed="rId2" cstate="print"/>
          <a:stretch>
            <a:fillRect/>
          </a:stretch>
        </p:blipFill>
        <p:spPr>
          <a:xfrm>
            <a:off x="2267744" y="3883521"/>
            <a:ext cx="2162810" cy="409575"/>
          </a:xfrm>
          <a:prstGeom prst="rect">
            <a:avLst/>
          </a:prstGeom>
        </p:spPr>
      </p:pic>
    </p:spTree>
    <p:extLst>
      <p:ext uri="{BB962C8B-B14F-4D97-AF65-F5344CB8AC3E}">
        <p14:creationId xmlns:p14="http://schemas.microsoft.com/office/powerpoint/2010/main" val="24260568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476672"/>
            <a:ext cx="8424936" cy="6048672"/>
          </a:xfrm>
          <a:solidFill>
            <a:schemeClr val="accent5">
              <a:lumMod val="40000"/>
              <a:lumOff val="60000"/>
            </a:schemeClr>
          </a:solidFill>
          <a:ln>
            <a:solidFill>
              <a:schemeClr val="accent5">
                <a:lumMod val="75000"/>
              </a:schemeClr>
            </a:solidFill>
          </a:ln>
        </p:spPr>
        <p:txBody>
          <a:bodyPr>
            <a:noAutofit/>
          </a:bodyPr>
          <a:lstStyle/>
          <a:p>
            <a:pPr marL="301943" lvl="1" indent="0" algn="just">
              <a:buNone/>
            </a:pPr>
            <a:r>
              <a:rPr lang="uk-UA" sz="1400" b="1" dirty="0" smtClean="0"/>
              <a:t>2. Обмін </a:t>
            </a:r>
            <a:r>
              <a:rPr lang="uk-UA" sz="1400" b="1" dirty="0"/>
              <a:t>основних засобів. </a:t>
            </a:r>
            <a:r>
              <a:rPr lang="uk-UA" sz="1400" dirty="0"/>
              <a:t>Оцінка основних засобів, придбаних в результаті обміну, залежить від того обмінювались вони на подібні або неподібні активи (рис. 6.3). </a:t>
            </a:r>
            <a:endParaRPr lang="uk-UA" sz="1400" dirty="0" smtClean="0"/>
          </a:p>
          <a:p>
            <a:pPr marL="301943" lvl="1" indent="0" algn="just">
              <a:buNone/>
            </a:pPr>
            <a:r>
              <a:rPr lang="uk-UA" sz="1400" u="sng" dirty="0" smtClean="0"/>
              <a:t>Подібні </a:t>
            </a:r>
            <a:r>
              <a:rPr lang="uk-UA" sz="1400" u="sng" dirty="0"/>
              <a:t>об’єкти </a:t>
            </a:r>
            <a:r>
              <a:rPr lang="uk-UA" sz="1400" dirty="0"/>
              <a:t>– </a:t>
            </a:r>
            <a:r>
              <a:rPr lang="uk-UA" sz="1400" dirty="0" err="1"/>
              <a:t>об’єкти</a:t>
            </a:r>
            <a:r>
              <a:rPr lang="uk-UA" sz="1400" dirty="0"/>
              <a:t> основних засобів, які:</a:t>
            </a:r>
          </a:p>
          <a:p>
            <a:pPr marL="301943" lvl="1" indent="0" algn="just">
              <a:buNone/>
            </a:pPr>
            <a:r>
              <a:rPr lang="uk-UA" sz="1400" dirty="0"/>
              <a:t>	виконують подібну функцію в такому ж самому виді діяльності;</a:t>
            </a:r>
          </a:p>
          <a:p>
            <a:pPr marL="301943" lvl="1" indent="0" algn="just">
              <a:buNone/>
            </a:pPr>
            <a:r>
              <a:rPr lang="uk-UA" sz="1400" dirty="0"/>
              <a:t>	мають подібну справедливу вартість.</a:t>
            </a:r>
          </a:p>
          <a:p>
            <a:pPr marL="301943" lvl="1" indent="0" algn="just">
              <a:buNone/>
            </a:pPr>
            <a:endParaRPr lang="uk-UA" sz="1400"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139" t="29365" r="54487" b="30682"/>
          <a:stretch/>
        </p:blipFill>
        <p:spPr bwMode="auto">
          <a:xfrm>
            <a:off x="1579418" y="2004098"/>
            <a:ext cx="6075643" cy="408919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915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476672"/>
            <a:ext cx="8424936" cy="6048672"/>
          </a:xfrm>
          <a:solidFill>
            <a:schemeClr val="accent5">
              <a:lumMod val="40000"/>
              <a:lumOff val="60000"/>
            </a:schemeClr>
          </a:solidFill>
          <a:ln>
            <a:solidFill>
              <a:schemeClr val="accent5">
                <a:lumMod val="75000"/>
              </a:schemeClr>
            </a:solidFill>
          </a:ln>
        </p:spPr>
        <p:txBody>
          <a:bodyPr>
            <a:noAutofit/>
          </a:bodyPr>
          <a:lstStyle/>
          <a:p>
            <a:pPr marL="301943" lvl="1" indent="0" algn="just">
              <a:buNone/>
            </a:pPr>
            <a:r>
              <a:rPr lang="uk-UA" sz="1400" b="1" dirty="0"/>
              <a:t>Приклад обміну на неподібний актив. </a:t>
            </a:r>
            <a:r>
              <a:rPr lang="uk-UA" sz="1400" dirty="0"/>
              <a:t>Підприємство «</a:t>
            </a:r>
            <a:r>
              <a:rPr lang="uk-UA" sz="1400" dirty="0" err="1"/>
              <a:t>Сігма</a:t>
            </a:r>
            <a:r>
              <a:rPr lang="uk-UA" sz="1400" dirty="0"/>
              <a:t>» придбало устаткування в обмін на власні матеріали, балансова вартість яких становить $10000, а їх справедлива вартість - $9000. Окрім </a:t>
            </a:r>
            <a:r>
              <a:rPr lang="uk-UA" sz="1400" dirty="0" smtClean="0"/>
              <a:t>того, підприємство </a:t>
            </a:r>
            <a:r>
              <a:rPr lang="uk-UA" sz="1400" dirty="0"/>
              <a:t>«</a:t>
            </a:r>
            <a:r>
              <a:rPr lang="uk-UA" sz="1400" dirty="0" err="1"/>
              <a:t>Сігма</a:t>
            </a:r>
            <a:r>
              <a:rPr lang="uk-UA" sz="1400" dirty="0"/>
              <a:t>» окрім устаткування, отримало грошову доплату в розмірі $500.</a:t>
            </a:r>
          </a:p>
          <a:p>
            <a:pPr marL="301943" lvl="1" indent="0" algn="just">
              <a:buNone/>
            </a:pPr>
            <a:r>
              <a:rPr lang="uk-UA" sz="1400" dirty="0" smtClean="0"/>
              <a:t>     Собівартість </a:t>
            </a:r>
            <a:r>
              <a:rPr lang="uk-UA" sz="1400" dirty="0"/>
              <a:t>меблів (придбаний актив) = $9000 - $500 = $8500.</a:t>
            </a:r>
          </a:p>
          <a:p>
            <a:pPr marL="301943" lvl="1" indent="0" algn="just">
              <a:buNone/>
            </a:pPr>
            <a:r>
              <a:rPr lang="uk-UA" sz="1400" dirty="0"/>
              <a:t>Збиток від даної операції = $9000 - $10000 = $1000</a:t>
            </a:r>
            <a:r>
              <a:rPr lang="uk-UA" sz="1400" dirty="0" smtClean="0"/>
              <a:t>.</a:t>
            </a:r>
          </a:p>
          <a:p>
            <a:pPr marL="301943" lvl="1" indent="0" algn="just">
              <a:buNone/>
            </a:pPr>
            <a:endParaRPr lang="uk-UA" sz="1400" dirty="0"/>
          </a:p>
          <a:p>
            <a:pPr marL="301943" lvl="1" indent="0" algn="just">
              <a:buNone/>
            </a:pPr>
            <a:r>
              <a:rPr lang="uk-UA" sz="1400" b="1" u="sng" dirty="0" smtClean="0"/>
              <a:t>Списано </a:t>
            </a:r>
            <a:r>
              <a:rPr lang="uk-UA" sz="1400" b="1" u="sng" dirty="0"/>
              <a:t>балансову вартість матеріалів</a:t>
            </a:r>
          </a:p>
          <a:p>
            <a:pPr marL="301943" lvl="1" indent="0" algn="just">
              <a:buNone/>
            </a:pPr>
            <a:r>
              <a:rPr lang="uk-UA" sz="1400" dirty="0" smtClean="0"/>
              <a:t>      </a:t>
            </a:r>
            <a:r>
              <a:rPr lang="uk-UA" sz="1400" dirty="0" err="1" smtClean="0"/>
              <a:t>Дт</a:t>
            </a:r>
            <a:r>
              <a:rPr lang="uk-UA" sz="1400" dirty="0" smtClean="0"/>
              <a:t> </a:t>
            </a:r>
            <a:r>
              <a:rPr lang="uk-UA" sz="1400" dirty="0"/>
              <a:t>«Продаж основних засобів»	10000,00</a:t>
            </a:r>
          </a:p>
          <a:p>
            <a:pPr marL="301943" lvl="1" indent="0" algn="just">
              <a:buNone/>
            </a:pPr>
            <a:r>
              <a:rPr lang="uk-UA" sz="1400" dirty="0" smtClean="0"/>
              <a:t>      </a:t>
            </a:r>
            <a:r>
              <a:rPr lang="uk-UA" sz="1400" dirty="0" err="1" smtClean="0"/>
              <a:t>Кт</a:t>
            </a:r>
            <a:r>
              <a:rPr lang="uk-UA" sz="1400" dirty="0" smtClean="0"/>
              <a:t> </a:t>
            </a:r>
            <a:r>
              <a:rPr lang="uk-UA" sz="1400" dirty="0"/>
              <a:t>«Матеріали»	</a:t>
            </a:r>
            <a:r>
              <a:rPr lang="uk-UA" sz="1400" dirty="0" smtClean="0"/>
              <a:t>                                                10000,00</a:t>
            </a:r>
          </a:p>
          <a:p>
            <a:pPr marL="301943" lvl="1" indent="0" algn="just">
              <a:buNone/>
            </a:pPr>
            <a:endParaRPr lang="uk-UA" sz="1400" dirty="0"/>
          </a:p>
          <a:p>
            <a:pPr marL="301943" lvl="1" indent="0" algn="just">
              <a:buNone/>
            </a:pPr>
            <a:r>
              <a:rPr lang="uk-UA" sz="1400" dirty="0" smtClean="0"/>
              <a:t> </a:t>
            </a:r>
            <a:r>
              <a:rPr lang="uk-UA" sz="1400" b="1" u="sng" dirty="0" smtClean="0"/>
              <a:t>Оприбутковано </a:t>
            </a:r>
            <a:r>
              <a:rPr lang="uk-UA" sz="1400" b="1" u="sng" dirty="0"/>
              <a:t>устаткування за собівартістю</a:t>
            </a:r>
          </a:p>
          <a:p>
            <a:pPr marL="301943" lvl="1" indent="0" algn="just">
              <a:buNone/>
            </a:pPr>
            <a:r>
              <a:rPr lang="uk-UA" sz="1400" dirty="0" smtClean="0"/>
              <a:t>      </a:t>
            </a:r>
            <a:r>
              <a:rPr lang="uk-UA" sz="1400" dirty="0" err="1" smtClean="0"/>
              <a:t>Дт</a:t>
            </a:r>
            <a:r>
              <a:rPr lang="uk-UA" sz="1400" dirty="0" smtClean="0"/>
              <a:t> </a:t>
            </a:r>
            <a:r>
              <a:rPr lang="uk-UA" sz="1400" dirty="0"/>
              <a:t>«Основні засоби» («Устаткування»)	</a:t>
            </a:r>
            <a:r>
              <a:rPr lang="uk-UA" sz="1400" dirty="0" smtClean="0"/>
              <a:t> 8500,00</a:t>
            </a:r>
            <a:endParaRPr lang="uk-UA" sz="1400" dirty="0"/>
          </a:p>
          <a:p>
            <a:pPr marL="301943" lvl="1" indent="0" algn="just">
              <a:buNone/>
            </a:pPr>
            <a:r>
              <a:rPr lang="uk-UA" sz="1400" dirty="0" smtClean="0"/>
              <a:t>      </a:t>
            </a:r>
            <a:r>
              <a:rPr lang="uk-UA" sz="1400" dirty="0" err="1" smtClean="0"/>
              <a:t>Кт</a:t>
            </a:r>
            <a:r>
              <a:rPr lang="uk-UA" sz="1400" dirty="0" smtClean="0"/>
              <a:t> </a:t>
            </a:r>
            <a:r>
              <a:rPr lang="uk-UA" sz="1400" dirty="0"/>
              <a:t>«Продаж основних засобів»	</a:t>
            </a:r>
            <a:r>
              <a:rPr lang="uk-UA" sz="1400" dirty="0" smtClean="0"/>
              <a:t>8500,00</a:t>
            </a:r>
          </a:p>
          <a:p>
            <a:pPr marL="301943" lvl="1" indent="0" algn="just">
              <a:buNone/>
            </a:pPr>
            <a:endParaRPr lang="uk-UA" sz="1400" dirty="0"/>
          </a:p>
          <a:p>
            <a:pPr marL="301943" lvl="1" indent="0" algn="just">
              <a:buNone/>
            </a:pPr>
            <a:r>
              <a:rPr lang="uk-UA" sz="1400" b="1" u="sng" dirty="0" smtClean="0"/>
              <a:t>Оприбутковані </a:t>
            </a:r>
            <a:r>
              <a:rPr lang="uk-UA" sz="1400" b="1" u="sng" dirty="0"/>
              <a:t>грошові кошти (доплата)	</a:t>
            </a:r>
          </a:p>
          <a:p>
            <a:pPr marL="301943" lvl="1" indent="0" algn="just">
              <a:buNone/>
            </a:pPr>
            <a:r>
              <a:rPr lang="uk-UA" sz="1400" dirty="0" smtClean="0"/>
              <a:t>       </a:t>
            </a:r>
            <a:r>
              <a:rPr lang="uk-UA" sz="1400" dirty="0" err="1" smtClean="0"/>
              <a:t>Дт</a:t>
            </a:r>
            <a:r>
              <a:rPr lang="uk-UA" sz="1400" dirty="0" smtClean="0"/>
              <a:t> </a:t>
            </a:r>
            <a:r>
              <a:rPr lang="uk-UA" sz="1400" dirty="0"/>
              <a:t>«Грошові кошти</a:t>
            </a:r>
            <a:r>
              <a:rPr lang="uk-UA" sz="1400" dirty="0" smtClean="0"/>
              <a:t>»                   </a:t>
            </a:r>
            <a:r>
              <a:rPr lang="uk-UA" sz="1400" dirty="0"/>
              <a:t>	500,00</a:t>
            </a:r>
          </a:p>
          <a:p>
            <a:pPr marL="301943" lvl="1" indent="0" algn="just">
              <a:buNone/>
            </a:pPr>
            <a:r>
              <a:rPr lang="uk-UA" sz="1400" dirty="0" smtClean="0"/>
              <a:t>       </a:t>
            </a:r>
            <a:r>
              <a:rPr lang="uk-UA" sz="1400" dirty="0" err="1" smtClean="0"/>
              <a:t>Кт</a:t>
            </a:r>
            <a:r>
              <a:rPr lang="uk-UA" sz="1400" dirty="0" smtClean="0"/>
              <a:t> </a:t>
            </a:r>
            <a:r>
              <a:rPr lang="uk-UA" sz="1400" dirty="0"/>
              <a:t>«Продаж основних засобів»	</a:t>
            </a:r>
            <a:r>
              <a:rPr lang="uk-UA" sz="1400" dirty="0" smtClean="0"/>
              <a:t>500,00</a:t>
            </a:r>
          </a:p>
          <a:p>
            <a:pPr marL="301943" lvl="1" indent="0" algn="just">
              <a:buNone/>
            </a:pPr>
            <a:endParaRPr lang="uk-UA" sz="1400" dirty="0"/>
          </a:p>
          <a:p>
            <a:pPr marL="301943" lvl="1" indent="0" algn="just">
              <a:buNone/>
            </a:pPr>
            <a:r>
              <a:rPr lang="uk-UA" sz="1400" b="1" u="sng" dirty="0"/>
              <a:t>Відображено фінансовий результат від </a:t>
            </a:r>
            <a:r>
              <a:rPr lang="uk-UA" sz="1400" b="1" u="sng" dirty="0" smtClean="0"/>
              <a:t>операції</a:t>
            </a:r>
            <a:endParaRPr lang="uk-UA" sz="1400" b="1" u="sng" dirty="0"/>
          </a:p>
          <a:p>
            <a:pPr marL="301943" lvl="1" indent="0" algn="just">
              <a:buNone/>
            </a:pPr>
            <a:r>
              <a:rPr lang="uk-UA" sz="1400" dirty="0" smtClean="0"/>
              <a:t>        </a:t>
            </a:r>
            <a:r>
              <a:rPr lang="uk-UA" sz="1400" dirty="0" err="1" smtClean="0"/>
              <a:t>Дт</a:t>
            </a:r>
            <a:r>
              <a:rPr lang="uk-UA" sz="1400" dirty="0" smtClean="0"/>
              <a:t> </a:t>
            </a:r>
            <a:r>
              <a:rPr lang="uk-UA" sz="1400" dirty="0"/>
              <a:t>«Прибутки / збитки»	</a:t>
            </a:r>
            <a:r>
              <a:rPr lang="uk-UA" sz="1400" dirty="0" smtClean="0"/>
              <a:t>                       1000,00</a:t>
            </a:r>
            <a:endParaRPr lang="uk-UA" sz="1400" dirty="0"/>
          </a:p>
          <a:p>
            <a:pPr marL="301943" lvl="1" indent="0" algn="just">
              <a:buNone/>
            </a:pPr>
            <a:r>
              <a:rPr lang="uk-UA" sz="1400" dirty="0" smtClean="0"/>
              <a:t>        </a:t>
            </a:r>
            <a:r>
              <a:rPr lang="uk-UA" sz="1400" dirty="0" err="1" smtClean="0"/>
              <a:t>Кт</a:t>
            </a:r>
            <a:r>
              <a:rPr lang="uk-UA" sz="1400" dirty="0" smtClean="0"/>
              <a:t> </a:t>
            </a:r>
            <a:r>
              <a:rPr lang="uk-UA" sz="1400" dirty="0"/>
              <a:t>«Продаж основних засобів»	1000,00</a:t>
            </a:r>
          </a:p>
          <a:p>
            <a:pPr marL="301943" lvl="1" indent="0" algn="just">
              <a:buNone/>
            </a:pPr>
            <a:endParaRPr lang="uk-UA" sz="1400"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056" t="34127" r="55825" b="36905"/>
          <a:stretch/>
        </p:blipFill>
        <p:spPr bwMode="auto">
          <a:xfrm>
            <a:off x="4901615" y="2924944"/>
            <a:ext cx="3918857" cy="21190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27196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476672"/>
            <a:ext cx="8424936" cy="6048672"/>
          </a:xfrm>
          <a:solidFill>
            <a:schemeClr val="accent5">
              <a:lumMod val="40000"/>
              <a:lumOff val="60000"/>
            </a:schemeClr>
          </a:solidFill>
          <a:ln>
            <a:solidFill>
              <a:schemeClr val="accent5">
                <a:lumMod val="75000"/>
              </a:schemeClr>
            </a:solidFill>
          </a:ln>
        </p:spPr>
        <p:txBody>
          <a:bodyPr>
            <a:noAutofit/>
          </a:bodyPr>
          <a:lstStyle/>
          <a:p>
            <a:pPr marL="301943" lvl="1" indent="0" algn="just">
              <a:buNone/>
            </a:pPr>
            <a:endParaRPr lang="ru-RU" sz="1400" dirty="0"/>
          </a:p>
          <a:p>
            <a:pPr marL="301943" lvl="1" indent="0" algn="just">
              <a:buNone/>
            </a:pPr>
            <a:r>
              <a:rPr lang="ru-RU" sz="1400" b="1" dirty="0"/>
              <a:t>Приклад </a:t>
            </a:r>
            <a:r>
              <a:rPr lang="ru-RU" sz="1400" b="1" dirty="0" err="1"/>
              <a:t>обміну</a:t>
            </a:r>
            <a:r>
              <a:rPr lang="ru-RU" sz="1400" b="1" dirty="0"/>
              <a:t> на </a:t>
            </a:r>
            <a:r>
              <a:rPr lang="ru-RU" sz="1400" b="1" dirty="0" err="1"/>
              <a:t>подібний</a:t>
            </a:r>
            <a:r>
              <a:rPr lang="ru-RU" sz="1400" b="1" dirty="0"/>
              <a:t> актив. </a:t>
            </a:r>
            <a:r>
              <a:rPr lang="ru-RU" sz="1400" dirty="0" err="1"/>
              <a:t>Підприємство</a:t>
            </a:r>
            <a:r>
              <a:rPr lang="ru-RU" sz="1400" dirty="0"/>
              <a:t> «</a:t>
            </a:r>
            <a:r>
              <a:rPr lang="ru-RU" sz="1400" dirty="0" err="1"/>
              <a:t>Екс</a:t>
            </a:r>
            <a:r>
              <a:rPr lang="ru-RU" sz="1400" dirty="0"/>
              <a:t>» </a:t>
            </a:r>
            <a:r>
              <a:rPr lang="ru-RU" sz="1400" dirty="0" err="1"/>
              <a:t>придбало</a:t>
            </a:r>
            <a:r>
              <a:rPr lang="ru-RU" sz="1400" dirty="0"/>
              <a:t> </a:t>
            </a:r>
            <a:r>
              <a:rPr lang="ru-RU" sz="1400" dirty="0" err="1"/>
              <a:t>парти</a:t>
            </a:r>
            <a:r>
              <a:rPr lang="ru-RU" sz="1400" dirty="0"/>
              <a:t> (</a:t>
            </a:r>
            <a:r>
              <a:rPr lang="ru-RU" sz="1400" dirty="0" err="1"/>
              <a:t>балансова</a:t>
            </a:r>
            <a:r>
              <a:rPr lang="ru-RU" sz="1400" dirty="0"/>
              <a:t> </a:t>
            </a:r>
            <a:r>
              <a:rPr lang="ru-RU" sz="1400" dirty="0" err="1"/>
              <a:t>вартість</a:t>
            </a:r>
            <a:r>
              <a:rPr lang="ru-RU" sz="1400" dirty="0"/>
              <a:t> $6000, </a:t>
            </a:r>
            <a:r>
              <a:rPr lang="ru-RU" sz="1400" dirty="0" err="1"/>
              <a:t>накопичена</a:t>
            </a:r>
            <a:r>
              <a:rPr lang="ru-RU" sz="1400" dirty="0"/>
              <a:t> сума </a:t>
            </a:r>
            <a:r>
              <a:rPr lang="ru-RU" sz="1400" dirty="0" err="1"/>
              <a:t>амортизації</a:t>
            </a:r>
            <a:r>
              <a:rPr lang="ru-RU" sz="1400" dirty="0"/>
              <a:t> $2000) в </a:t>
            </a:r>
            <a:r>
              <a:rPr lang="ru-RU" sz="1400" dirty="0" err="1"/>
              <a:t>обмін</a:t>
            </a:r>
            <a:r>
              <a:rPr lang="ru-RU" sz="1400" dirty="0"/>
              <a:t> на </a:t>
            </a:r>
            <a:r>
              <a:rPr lang="ru-RU" sz="1400" dirty="0" err="1"/>
              <a:t>власні</a:t>
            </a:r>
            <a:r>
              <a:rPr lang="ru-RU" sz="1400" dirty="0"/>
              <a:t> </a:t>
            </a:r>
            <a:r>
              <a:rPr lang="ru-RU" sz="1400" dirty="0" err="1"/>
              <a:t>столи</a:t>
            </a:r>
            <a:r>
              <a:rPr lang="ru-RU" sz="1400" dirty="0"/>
              <a:t> (</a:t>
            </a:r>
            <a:r>
              <a:rPr lang="ru-RU" sz="1400" dirty="0" err="1"/>
              <a:t>балансова</a:t>
            </a:r>
            <a:r>
              <a:rPr lang="ru-RU" sz="1400" dirty="0"/>
              <a:t> </a:t>
            </a:r>
            <a:r>
              <a:rPr lang="ru-RU" sz="1400" dirty="0" err="1"/>
              <a:t>вартість</a:t>
            </a:r>
            <a:r>
              <a:rPr lang="ru-RU" sz="1400" dirty="0"/>
              <a:t> $5000, </a:t>
            </a:r>
            <a:r>
              <a:rPr lang="ru-RU" sz="1400" dirty="0" err="1"/>
              <a:t>накопичена</a:t>
            </a:r>
            <a:r>
              <a:rPr lang="ru-RU" sz="1400" dirty="0"/>
              <a:t> </a:t>
            </a:r>
            <a:r>
              <a:rPr lang="ru-RU" sz="1400" dirty="0" err="1"/>
              <a:t>амортизація</a:t>
            </a:r>
            <a:r>
              <a:rPr lang="ru-RU" sz="1400" dirty="0"/>
              <a:t> </a:t>
            </a:r>
            <a:r>
              <a:rPr lang="ru-RU" sz="1400" dirty="0" smtClean="0"/>
              <a:t>- $</a:t>
            </a:r>
            <a:r>
              <a:rPr lang="ru-RU" sz="1400" dirty="0"/>
              <a:t>1000).</a:t>
            </a:r>
          </a:p>
          <a:p>
            <a:pPr marL="301943" lvl="1" indent="0" algn="just">
              <a:buNone/>
            </a:pPr>
            <a:r>
              <a:rPr lang="ru-RU" sz="1400" dirty="0" smtClean="0"/>
              <a:t>     В </a:t>
            </a:r>
            <a:r>
              <a:rPr lang="ru-RU" sz="1400" dirty="0" err="1"/>
              <a:t>даному</a:t>
            </a:r>
            <a:r>
              <a:rPr lang="ru-RU" sz="1400" dirty="0"/>
              <a:t> </a:t>
            </a:r>
            <a:r>
              <a:rPr lang="ru-RU" sz="1400" dirty="0" err="1"/>
              <a:t>випадку</a:t>
            </a:r>
            <a:r>
              <a:rPr lang="ru-RU" sz="1400" dirty="0"/>
              <a:t> </a:t>
            </a:r>
            <a:r>
              <a:rPr lang="ru-RU" sz="1400" dirty="0" err="1"/>
              <a:t>відбувається</a:t>
            </a:r>
            <a:r>
              <a:rPr lang="ru-RU" sz="1400" dirty="0"/>
              <a:t> </a:t>
            </a:r>
            <a:r>
              <a:rPr lang="ru-RU" sz="1400" dirty="0" err="1"/>
              <a:t>обмін</a:t>
            </a:r>
            <a:r>
              <a:rPr lang="ru-RU" sz="1400" dirty="0"/>
              <a:t> </a:t>
            </a:r>
            <a:r>
              <a:rPr lang="ru-RU" sz="1400" dirty="0" err="1"/>
              <a:t>подібними</a:t>
            </a:r>
            <a:r>
              <a:rPr lang="ru-RU" sz="1400" dirty="0"/>
              <a:t> </a:t>
            </a:r>
            <a:r>
              <a:rPr lang="ru-RU" sz="1400" dirty="0" err="1"/>
              <a:t>об’єктами</a:t>
            </a:r>
            <a:r>
              <a:rPr lang="ru-RU" sz="1400" dirty="0"/>
              <a:t>, вони </a:t>
            </a:r>
            <a:r>
              <a:rPr lang="ru-RU" sz="1400" dirty="0" err="1"/>
              <a:t>мають</a:t>
            </a:r>
            <a:r>
              <a:rPr lang="ru-RU" sz="1400" dirty="0"/>
              <a:t> </a:t>
            </a:r>
            <a:r>
              <a:rPr lang="ru-RU" sz="1400" dirty="0" err="1"/>
              <a:t>однакову</a:t>
            </a:r>
            <a:r>
              <a:rPr lang="ru-RU" sz="1400" dirty="0"/>
              <a:t> </a:t>
            </a:r>
            <a:r>
              <a:rPr lang="ru-RU" sz="1400" dirty="0" err="1"/>
              <a:t>справедливу</a:t>
            </a:r>
            <a:r>
              <a:rPr lang="ru-RU" sz="1400" dirty="0"/>
              <a:t> </a:t>
            </a:r>
            <a:r>
              <a:rPr lang="ru-RU" sz="1400" dirty="0" err="1"/>
              <a:t>вартість</a:t>
            </a:r>
            <a:r>
              <a:rPr lang="ru-RU" sz="1400" dirty="0"/>
              <a:t>, </a:t>
            </a:r>
            <a:r>
              <a:rPr lang="ru-RU" sz="1400" dirty="0" err="1"/>
              <a:t>операція</a:t>
            </a:r>
            <a:r>
              <a:rPr lang="ru-RU" sz="1400" dirty="0"/>
              <a:t> не </a:t>
            </a:r>
            <a:r>
              <a:rPr lang="ru-RU" sz="1400" dirty="0" err="1"/>
              <a:t>має</a:t>
            </a:r>
            <a:r>
              <a:rPr lang="ru-RU" sz="1400" dirty="0"/>
              <a:t> </a:t>
            </a:r>
            <a:r>
              <a:rPr lang="ru-RU" sz="1400" dirty="0" err="1"/>
              <a:t>комерційного</a:t>
            </a:r>
            <a:r>
              <a:rPr lang="ru-RU" sz="1400" dirty="0"/>
              <a:t> характеру:</a:t>
            </a:r>
          </a:p>
          <a:p>
            <a:pPr marL="301943" lvl="1" indent="0" algn="just">
              <a:buNone/>
            </a:pPr>
            <a:r>
              <a:rPr lang="ru-RU" sz="1400" dirty="0"/>
              <a:t> </a:t>
            </a:r>
          </a:p>
          <a:p>
            <a:pPr marL="301943" lvl="1" indent="0" algn="just">
              <a:buNone/>
            </a:pPr>
            <a:r>
              <a:rPr lang="ru-RU" sz="1400" dirty="0" smtClean="0"/>
              <a:t>                    </a:t>
            </a:r>
            <a:r>
              <a:rPr lang="ru-RU" sz="1400" dirty="0" err="1" smtClean="0"/>
              <a:t>Дт</a:t>
            </a:r>
            <a:r>
              <a:rPr lang="ru-RU" sz="1400" dirty="0" smtClean="0"/>
              <a:t> </a:t>
            </a:r>
            <a:r>
              <a:rPr lang="ru-RU" sz="1400" dirty="0"/>
              <a:t>«</a:t>
            </a:r>
            <a:r>
              <a:rPr lang="ru-RU" sz="1400" dirty="0" err="1"/>
              <a:t>Основні</a:t>
            </a:r>
            <a:r>
              <a:rPr lang="ru-RU" sz="1400" dirty="0"/>
              <a:t> </a:t>
            </a:r>
            <a:r>
              <a:rPr lang="ru-RU" sz="1400" dirty="0" err="1"/>
              <a:t>засоби</a:t>
            </a:r>
            <a:r>
              <a:rPr lang="ru-RU" sz="1400" dirty="0"/>
              <a:t> / </a:t>
            </a:r>
            <a:r>
              <a:rPr lang="ru-RU" sz="1400" dirty="0" err="1"/>
              <a:t>Парти</a:t>
            </a:r>
            <a:r>
              <a:rPr lang="ru-RU" sz="1400" dirty="0"/>
              <a:t>»	5000,00</a:t>
            </a:r>
          </a:p>
          <a:p>
            <a:pPr marL="301943" lvl="1" indent="0" algn="just">
              <a:buNone/>
            </a:pPr>
            <a:r>
              <a:rPr lang="ru-RU" sz="1400" dirty="0" smtClean="0"/>
              <a:t>                    </a:t>
            </a:r>
            <a:r>
              <a:rPr lang="ru-RU" sz="1400" dirty="0" err="1" smtClean="0"/>
              <a:t>Дт</a:t>
            </a:r>
            <a:r>
              <a:rPr lang="ru-RU" sz="1400" dirty="0" smtClean="0"/>
              <a:t> </a:t>
            </a:r>
            <a:r>
              <a:rPr lang="ru-RU" sz="1400" dirty="0"/>
              <a:t>«</a:t>
            </a:r>
            <a:r>
              <a:rPr lang="ru-RU" sz="1400" dirty="0" err="1"/>
              <a:t>Накопичена</a:t>
            </a:r>
            <a:r>
              <a:rPr lang="ru-RU" sz="1400" dirty="0"/>
              <a:t> </a:t>
            </a:r>
            <a:r>
              <a:rPr lang="ru-RU" sz="1400" dirty="0" err="1"/>
              <a:t>амортизація</a:t>
            </a:r>
            <a:r>
              <a:rPr lang="ru-RU" sz="1400" dirty="0"/>
              <a:t>»	1000,00</a:t>
            </a:r>
          </a:p>
          <a:p>
            <a:pPr marL="301943" lvl="1" indent="0" algn="just">
              <a:buNone/>
            </a:pPr>
            <a:r>
              <a:rPr lang="ru-RU" sz="1400" dirty="0" smtClean="0"/>
              <a:t>                    </a:t>
            </a:r>
            <a:r>
              <a:rPr lang="ru-RU" sz="1400" dirty="0" err="1" smtClean="0"/>
              <a:t>Кт</a:t>
            </a:r>
            <a:r>
              <a:rPr lang="ru-RU" sz="1400" dirty="0" smtClean="0"/>
              <a:t> </a:t>
            </a:r>
            <a:r>
              <a:rPr lang="ru-RU" sz="1400" dirty="0"/>
              <a:t>«</a:t>
            </a:r>
            <a:r>
              <a:rPr lang="ru-RU" sz="1400" dirty="0" err="1"/>
              <a:t>Основні</a:t>
            </a:r>
            <a:r>
              <a:rPr lang="ru-RU" sz="1400" dirty="0"/>
              <a:t> </a:t>
            </a:r>
            <a:r>
              <a:rPr lang="ru-RU" sz="1400" dirty="0" err="1"/>
              <a:t>засоби</a:t>
            </a:r>
            <a:r>
              <a:rPr lang="ru-RU" sz="1400" dirty="0"/>
              <a:t> / </a:t>
            </a:r>
            <a:r>
              <a:rPr lang="ru-RU" sz="1400" dirty="0" err="1"/>
              <a:t>Столи</a:t>
            </a:r>
            <a:r>
              <a:rPr lang="ru-RU" sz="1400" dirty="0"/>
              <a:t>»	</a:t>
            </a:r>
            <a:r>
              <a:rPr lang="ru-RU" sz="1400" dirty="0" smtClean="0"/>
              <a:t>6000,00</a:t>
            </a:r>
          </a:p>
          <a:p>
            <a:pPr marL="301943" lvl="1" indent="0" algn="just">
              <a:buNone/>
            </a:pPr>
            <a:endParaRPr lang="ru-RU" sz="1400" dirty="0"/>
          </a:p>
          <a:p>
            <a:pPr marL="301943" lvl="1" indent="0" algn="just">
              <a:buNone/>
            </a:pPr>
            <a:r>
              <a:rPr lang="ru-RU" sz="1400" b="1" dirty="0" smtClean="0"/>
              <a:t>3. </a:t>
            </a:r>
            <a:r>
              <a:rPr lang="ru-RU" sz="1400" b="1" dirty="0" err="1" smtClean="0"/>
              <a:t>Створення</a:t>
            </a:r>
            <a:r>
              <a:rPr lang="ru-RU" sz="1400" b="1" dirty="0" smtClean="0"/>
              <a:t> </a:t>
            </a:r>
            <a:r>
              <a:rPr lang="ru-RU" sz="1400" b="1" dirty="0" err="1"/>
              <a:t>основних</a:t>
            </a:r>
            <a:r>
              <a:rPr lang="ru-RU" sz="1400" b="1" dirty="0"/>
              <a:t> </a:t>
            </a:r>
            <a:r>
              <a:rPr lang="ru-RU" sz="1400" b="1" dirty="0" err="1"/>
              <a:t>засобів</a:t>
            </a:r>
            <a:r>
              <a:rPr lang="ru-RU" sz="1400" b="1" dirty="0"/>
              <a:t> </a:t>
            </a:r>
            <a:r>
              <a:rPr lang="ru-RU" sz="1400" b="1" dirty="0" err="1"/>
              <a:t>власними</a:t>
            </a:r>
            <a:r>
              <a:rPr lang="ru-RU" sz="1400" b="1" dirty="0"/>
              <a:t> силами. </a:t>
            </a:r>
            <a:r>
              <a:rPr lang="ru-RU" sz="1400" dirty="0" err="1"/>
              <a:t>Оцінка</a:t>
            </a:r>
            <a:r>
              <a:rPr lang="ru-RU" sz="1400" dirty="0"/>
              <a:t> </a:t>
            </a:r>
            <a:r>
              <a:rPr lang="ru-RU" sz="1400" dirty="0" err="1"/>
              <a:t>основних</a:t>
            </a:r>
            <a:r>
              <a:rPr lang="ru-RU" sz="1400" dirty="0"/>
              <a:t> </a:t>
            </a:r>
            <a:r>
              <a:rPr lang="ru-RU" sz="1400" dirty="0" err="1"/>
              <a:t>засобів</a:t>
            </a:r>
            <a:r>
              <a:rPr lang="ru-RU" sz="1400" dirty="0"/>
              <a:t>, </a:t>
            </a:r>
            <a:r>
              <a:rPr lang="ru-RU" sz="1400" dirty="0" err="1"/>
              <a:t>створених</a:t>
            </a:r>
            <a:r>
              <a:rPr lang="ru-RU" sz="1400" dirty="0"/>
              <a:t> </a:t>
            </a:r>
            <a:r>
              <a:rPr lang="ru-RU" sz="1400" dirty="0" err="1"/>
              <a:t>власними</a:t>
            </a:r>
            <a:r>
              <a:rPr lang="ru-RU" sz="1400" dirty="0"/>
              <a:t> силами, </a:t>
            </a:r>
            <a:r>
              <a:rPr lang="ru-RU" sz="1400" dirty="0" err="1"/>
              <a:t>здійснюється</a:t>
            </a:r>
            <a:r>
              <a:rPr lang="ru-RU" sz="1400" dirty="0"/>
              <a:t> з </a:t>
            </a:r>
            <a:r>
              <a:rPr lang="ru-RU" sz="1400" dirty="0" err="1"/>
              <a:t>використанням</a:t>
            </a:r>
            <a:r>
              <a:rPr lang="ru-RU" sz="1400" dirty="0"/>
              <a:t> тих самих </a:t>
            </a:r>
            <a:r>
              <a:rPr lang="ru-RU" sz="1400" dirty="0" err="1"/>
              <a:t>принципів</a:t>
            </a:r>
            <a:r>
              <a:rPr lang="ru-RU" sz="1400" dirty="0"/>
              <a:t>, </a:t>
            </a:r>
            <a:r>
              <a:rPr lang="ru-RU" sz="1400" dirty="0" err="1"/>
              <a:t>що</a:t>
            </a:r>
            <a:r>
              <a:rPr lang="ru-RU" sz="1400" dirty="0"/>
              <a:t> і при </a:t>
            </a:r>
            <a:r>
              <a:rPr lang="ru-RU" sz="1400" dirty="0" err="1"/>
              <a:t>їх</a:t>
            </a:r>
            <a:r>
              <a:rPr lang="ru-RU" sz="1400" dirty="0"/>
              <a:t> </a:t>
            </a:r>
            <a:r>
              <a:rPr lang="ru-RU" sz="1400" dirty="0" err="1"/>
              <a:t>придбанні</a:t>
            </a:r>
            <a:r>
              <a:rPr lang="ru-RU" sz="1400" dirty="0"/>
              <a:t>. У </a:t>
            </a:r>
            <a:r>
              <a:rPr lang="ru-RU" sz="1400" dirty="0" err="1"/>
              <a:t>випадку</a:t>
            </a:r>
            <a:r>
              <a:rPr lang="ru-RU" sz="1400" dirty="0"/>
              <a:t>, коли </a:t>
            </a:r>
            <a:r>
              <a:rPr lang="ru-RU" sz="1400" dirty="0" err="1"/>
              <a:t>підприємство</a:t>
            </a:r>
            <a:r>
              <a:rPr lang="ru-RU" sz="1400" dirty="0"/>
              <a:t> </a:t>
            </a:r>
            <a:r>
              <a:rPr lang="ru-RU" sz="1400" dirty="0" err="1"/>
              <a:t>виготовляє</a:t>
            </a:r>
            <a:r>
              <a:rPr lang="ru-RU" sz="1400" dirty="0"/>
              <a:t> </a:t>
            </a:r>
            <a:r>
              <a:rPr lang="ru-RU" sz="1400" dirty="0" err="1"/>
              <a:t>аналогічні</a:t>
            </a:r>
            <a:r>
              <a:rPr lang="ru-RU" sz="1400" dirty="0"/>
              <a:t> </a:t>
            </a:r>
            <a:r>
              <a:rPr lang="ru-RU" sz="1400" dirty="0" err="1"/>
              <a:t>об’єкти</a:t>
            </a:r>
            <a:r>
              <a:rPr lang="ru-RU" sz="1400" dirty="0"/>
              <a:t> для продажу, </a:t>
            </a:r>
            <a:r>
              <a:rPr lang="ru-RU" sz="1400" dirty="0" err="1"/>
              <a:t>їх</a:t>
            </a:r>
            <a:r>
              <a:rPr lang="ru-RU" sz="1400" dirty="0"/>
              <a:t> </a:t>
            </a:r>
            <a:r>
              <a:rPr lang="ru-RU" sz="1400" dirty="0" err="1"/>
              <a:t>собівартість</a:t>
            </a:r>
            <a:r>
              <a:rPr lang="ru-RU" sz="1400" dirty="0"/>
              <a:t> </a:t>
            </a:r>
            <a:r>
              <a:rPr lang="ru-RU" sz="1400" dirty="0" err="1"/>
              <a:t>визначається</a:t>
            </a:r>
            <a:r>
              <a:rPr lang="ru-RU" sz="1400" dirty="0"/>
              <a:t> </a:t>
            </a:r>
            <a:r>
              <a:rPr lang="ru-RU" sz="1400" dirty="0" err="1"/>
              <a:t>відповідно</a:t>
            </a:r>
            <a:r>
              <a:rPr lang="ru-RU" sz="1400" dirty="0"/>
              <a:t> до МСБО 2 «Запаси».</a:t>
            </a:r>
          </a:p>
          <a:p>
            <a:pPr marL="301943" lvl="1" indent="0" algn="just">
              <a:buNone/>
            </a:pPr>
            <a:r>
              <a:rPr lang="ru-RU" sz="1400" dirty="0" smtClean="0"/>
              <a:t>      </a:t>
            </a:r>
            <a:r>
              <a:rPr lang="ru-RU" sz="1400" dirty="0" err="1" smtClean="0"/>
              <a:t>Надходження</a:t>
            </a:r>
            <a:r>
              <a:rPr lang="ru-RU" sz="1400" dirty="0" smtClean="0"/>
              <a:t> </a:t>
            </a:r>
            <a:r>
              <a:rPr lang="ru-RU" sz="1400" dirty="0" err="1"/>
              <a:t>основних</a:t>
            </a:r>
            <a:r>
              <a:rPr lang="ru-RU" sz="1400" dirty="0"/>
              <a:t> </a:t>
            </a:r>
            <a:r>
              <a:rPr lang="ru-RU" sz="1400" dirty="0" err="1"/>
              <a:t>засобів</a:t>
            </a:r>
            <a:r>
              <a:rPr lang="ru-RU" sz="1400" dirty="0"/>
              <a:t>, </a:t>
            </a:r>
            <a:r>
              <a:rPr lang="ru-RU" sz="1400" dirty="0" err="1"/>
              <a:t>виготовлених</a:t>
            </a:r>
            <a:r>
              <a:rPr lang="ru-RU" sz="1400" dirty="0"/>
              <a:t> </a:t>
            </a:r>
            <a:r>
              <a:rPr lang="ru-RU" sz="1400" dirty="0" err="1"/>
              <a:t>власними</a:t>
            </a:r>
            <a:r>
              <a:rPr lang="ru-RU" sz="1400" dirty="0"/>
              <a:t> силами, </a:t>
            </a:r>
            <a:r>
              <a:rPr lang="ru-RU" sz="1400" dirty="0" err="1"/>
              <a:t>відображають</a:t>
            </a:r>
            <a:r>
              <a:rPr lang="ru-RU" sz="1400" dirty="0"/>
              <a:t> в </a:t>
            </a:r>
            <a:r>
              <a:rPr lang="ru-RU" sz="1400" dirty="0" err="1"/>
              <a:t>обліку</a:t>
            </a:r>
            <a:r>
              <a:rPr lang="ru-RU" sz="1400" dirty="0"/>
              <a:t> </a:t>
            </a:r>
            <a:r>
              <a:rPr lang="ru-RU" sz="1400" dirty="0" err="1"/>
              <a:t>наступним</a:t>
            </a:r>
            <a:r>
              <a:rPr lang="ru-RU" sz="1400" dirty="0"/>
              <a:t> чином:</a:t>
            </a:r>
          </a:p>
          <a:p>
            <a:pPr marL="301943" lvl="1" indent="0" algn="just">
              <a:buNone/>
            </a:pPr>
            <a:r>
              <a:rPr lang="ru-RU" sz="1400" dirty="0" smtClean="0"/>
              <a:t>                     </a:t>
            </a:r>
            <a:r>
              <a:rPr lang="ru-RU" sz="1400" dirty="0" err="1" smtClean="0"/>
              <a:t>Дт</a:t>
            </a:r>
            <a:r>
              <a:rPr lang="ru-RU" sz="1400" dirty="0" smtClean="0"/>
              <a:t> </a:t>
            </a:r>
            <a:r>
              <a:rPr lang="ru-RU" sz="1400" dirty="0"/>
              <a:t>«</a:t>
            </a:r>
            <a:r>
              <a:rPr lang="ru-RU" sz="1400" dirty="0" err="1"/>
              <a:t>Основні</a:t>
            </a:r>
            <a:r>
              <a:rPr lang="ru-RU" sz="1400" dirty="0"/>
              <a:t> </a:t>
            </a:r>
            <a:r>
              <a:rPr lang="ru-RU" sz="1400" dirty="0" err="1"/>
              <a:t>засоби</a:t>
            </a:r>
            <a:r>
              <a:rPr lang="ru-RU" sz="1400" dirty="0"/>
              <a:t>»</a:t>
            </a:r>
          </a:p>
          <a:p>
            <a:pPr marL="301943" lvl="1" indent="0" algn="just">
              <a:buNone/>
            </a:pPr>
            <a:r>
              <a:rPr lang="ru-RU" sz="1400" dirty="0" smtClean="0"/>
              <a:t>                     </a:t>
            </a:r>
            <a:r>
              <a:rPr lang="ru-RU" sz="1400" dirty="0" err="1" smtClean="0"/>
              <a:t>Кт</a:t>
            </a:r>
            <a:r>
              <a:rPr lang="ru-RU" sz="1400" dirty="0" smtClean="0"/>
              <a:t> </a:t>
            </a:r>
            <a:r>
              <a:rPr lang="ru-RU" sz="1400" dirty="0"/>
              <a:t>«</a:t>
            </a:r>
            <a:r>
              <a:rPr lang="ru-RU" sz="1400" dirty="0" err="1"/>
              <a:t>Виробництво</a:t>
            </a:r>
            <a:r>
              <a:rPr lang="ru-RU" sz="1400" dirty="0"/>
              <a:t>» </a:t>
            </a:r>
            <a:r>
              <a:rPr lang="ru-RU" sz="1400" dirty="0" err="1"/>
              <a:t>або</a:t>
            </a:r>
            <a:r>
              <a:rPr lang="ru-RU" sz="1400" dirty="0"/>
              <a:t> «Готова </a:t>
            </a:r>
            <a:r>
              <a:rPr lang="ru-RU" sz="1400" dirty="0" err="1"/>
              <a:t>продукція</a:t>
            </a:r>
            <a:r>
              <a:rPr lang="ru-RU" sz="1400" dirty="0" smtClean="0"/>
              <a:t>»</a:t>
            </a:r>
          </a:p>
          <a:p>
            <a:pPr marL="301943" lvl="1" indent="0" algn="just">
              <a:buNone/>
            </a:pPr>
            <a:endParaRPr lang="ru-RU" sz="1400" dirty="0"/>
          </a:p>
          <a:p>
            <a:pPr marL="301943" lvl="1" indent="0" algn="just">
              <a:buNone/>
            </a:pPr>
            <a:r>
              <a:rPr lang="ru-RU" sz="1400" dirty="0" smtClean="0"/>
              <a:t>      </a:t>
            </a:r>
            <a:r>
              <a:rPr lang="ru-RU" sz="1400" dirty="0" err="1" smtClean="0"/>
              <a:t>Собівартість</a:t>
            </a:r>
            <a:r>
              <a:rPr lang="ru-RU" sz="1400" dirty="0" smtClean="0"/>
              <a:t> </a:t>
            </a:r>
            <a:r>
              <a:rPr lang="ru-RU" sz="1400" dirty="0" err="1"/>
              <a:t>основних</a:t>
            </a:r>
            <a:r>
              <a:rPr lang="ru-RU" sz="1400" dirty="0"/>
              <a:t> </a:t>
            </a:r>
            <a:r>
              <a:rPr lang="ru-RU" sz="1400" dirty="0" err="1"/>
              <a:t>засобів</a:t>
            </a:r>
            <a:r>
              <a:rPr lang="ru-RU" sz="1400" dirty="0"/>
              <a:t>, </a:t>
            </a:r>
            <a:r>
              <a:rPr lang="ru-RU" sz="1400" dirty="0" err="1"/>
              <a:t>збудованих</a:t>
            </a:r>
            <a:r>
              <a:rPr lang="ru-RU" sz="1400" dirty="0"/>
              <a:t> </a:t>
            </a:r>
            <a:r>
              <a:rPr lang="ru-RU" sz="1400" dirty="0" err="1"/>
              <a:t>власними</a:t>
            </a:r>
            <a:r>
              <a:rPr lang="ru-RU" sz="1400" dirty="0"/>
              <a:t> силами, </a:t>
            </a:r>
            <a:r>
              <a:rPr lang="ru-RU" sz="1400" dirty="0" err="1"/>
              <a:t>відображається</a:t>
            </a:r>
            <a:r>
              <a:rPr lang="ru-RU" sz="1400" dirty="0"/>
              <a:t> в </a:t>
            </a:r>
            <a:r>
              <a:rPr lang="ru-RU" sz="1400" dirty="0" err="1"/>
              <a:t>обліку</a:t>
            </a:r>
            <a:r>
              <a:rPr lang="ru-RU" sz="1400" dirty="0"/>
              <a:t> </a:t>
            </a:r>
            <a:r>
              <a:rPr lang="ru-RU" sz="1400" dirty="0" err="1"/>
              <a:t>записом</a:t>
            </a:r>
            <a:r>
              <a:rPr lang="ru-RU" sz="1400" dirty="0"/>
              <a:t>:</a:t>
            </a:r>
          </a:p>
          <a:p>
            <a:pPr marL="301943" lvl="1" indent="0" algn="just">
              <a:buNone/>
            </a:pPr>
            <a:r>
              <a:rPr lang="ru-RU" sz="1400" dirty="0" smtClean="0"/>
              <a:t>                     </a:t>
            </a:r>
            <a:r>
              <a:rPr lang="ru-RU" sz="1400" dirty="0" err="1" smtClean="0"/>
              <a:t>Дт</a:t>
            </a:r>
            <a:r>
              <a:rPr lang="ru-RU" sz="1400" dirty="0" smtClean="0"/>
              <a:t> </a:t>
            </a:r>
            <a:r>
              <a:rPr lang="ru-RU" sz="1400" dirty="0"/>
              <a:t>«</a:t>
            </a:r>
            <a:r>
              <a:rPr lang="ru-RU" sz="1400" dirty="0" err="1"/>
              <a:t>Основні</a:t>
            </a:r>
            <a:r>
              <a:rPr lang="ru-RU" sz="1400" dirty="0"/>
              <a:t> </a:t>
            </a:r>
            <a:r>
              <a:rPr lang="ru-RU" sz="1400" dirty="0" err="1"/>
              <a:t>засоби</a:t>
            </a:r>
            <a:r>
              <a:rPr lang="ru-RU" sz="1400" dirty="0"/>
              <a:t>»</a:t>
            </a:r>
          </a:p>
          <a:p>
            <a:pPr marL="301943" lvl="1" indent="0" algn="just">
              <a:buNone/>
            </a:pPr>
            <a:r>
              <a:rPr lang="ru-RU" sz="1400" dirty="0" smtClean="0"/>
              <a:t>                     </a:t>
            </a:r>
            <a:r>
              <a:rPr lang="ru-RU" sz="1400" dirty="0" err="1" smtClean="0"/>
              <a:t>Кт</a:t>
            </a:r>
            <a:r>
              <a:rPr lang="ru-RU" sz="1400" dirty="0" smtClean="0"/>
              <a:t> </a:t>
            </a:r>
            <a:r>
              <a:rPr lang="ru-RU" sz="1400" dirty="0"/>
              <a:t>«</a:t>
            </a:r>
            <a:r>
              <a:rPr lang="ru-RU" sz="1400" dirty="0" err="1"/>
              <a:t>Незавершене</a:t>
            </a:r>
            <a:r>
              <a:rPr lang="ru-RU" sz="1400" dirty="0"/>
              <a:t> </a:t>
            </a:r>
            <a:r>
              <a:rPr lang="ru-RU" sz="1400" dirty="0" err="1"/>
              <a:t>капітальне</a:t>
            </a:r>
            <a:r>
              <a:rPr lang="ru-RU" sz="1400" dirty="0"/>
              <a:t> </a:t>
            </a:r>
            <a:r>
              <a:rPr lang="ru-RU" sz="1400" dirty="0" err="1"/>
              <a:t>будівництво</a:t>
            </a:r>
            <a:r>
              <a:rPr lang="ru-RU" sz="1400" dirty="0"/>
              <a:t>»</a:t>
            </a:r>
          </a:p>
          <a:p>
            <a:pPr marL="301943" lvl="1" indent="0" algn="just">
              <a:buNone/>
            </a:pPr>
            <a:endParaRPr lang="uk-UA" sz="1400" dirty="0"/>
          </a:p>
        </p:txBody>
      </p:sp>
    </p:spTree>
    <p:extLst>
      <p:ext uri="{BB962C8B-B14F-4D97-AF65-F5344CB8AC3E}">
        <p14:creationId xmlns:p14="http://schemas.microsoft.com/office/powerpoint/2010/main" val="196254348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55</TotalTime>
  <Words>1385</Words>
  <Application>Microsoft Office PowerPoint</Application>
  <PresentationFormat>Экран (4:3)</PresentationFormat>
  <Paragraphs>306</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Волна</vt:lpstr>
      <vt:lpstr>ТЕМА 4  ОБЛІК ДОВГОСТРОКОВИХ АКТИВІВ </vt:lpstr>
      <vt:lpstr>Презентация PowerPoint</vt:lpstr>
      <vt:lpstr>6.1. Склад, класифікація і оцінка довгострокових активів </vt:lpstr>
      <vt:lpstr>Презентация PowerPoint</vt:lpstr>
      <vt:lpstr>6.2. Облік надходження і вибуття основних засобівактивів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6.3. Методи розрахунку і облік амортизації основних засобів</vt:lpstr>
      <vt:lpstr>Презентация PowerPoint</vt:lpstr>
      <vt:lpstr>Презентация PowerPoint</vt:lpstr>
      <vt:lpstr>Презентация PowerPoint</vt:lpstr>
      <vt:lpstr>Презентация PowerPoint</vt:lpstr>
      <vt:lpstr> 6.4. Облік природних ресурсів та їх виснаження</vt:lpstr>
      <vt:lpstr>Презентация PowerPoint</vt:lpstr>
      <vt:lpstr> 6.5. Облік нематеріальних активів</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4  ОБЛІК ДОВГОСТРОКОВИХ АКТИВІВ </dc:title>
  <dc:creator>User</dc:creator>
  <cp:lastModifiedBy>User</cp:lastModifiedBy>
  <cp:revision>10</cp:revision>
  <dcterms:created xsi:type="dcterms:W3CDTF">2020-11-06T18:24:15Z</dcterms:created>
  <dcterms:modified xsi:type="dcterms:W3CDTF">2020-11-06T19:31:19Z</dcterms:modified>
</cp:coreProperties>
</file>