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4" r:id="rId24"/>
    <p:sldId id="278" r:id="rId25"/>
    <p:sldId id="279" r:id="rId26"/>
    <p:sldId id="280" r:id="rId27"/>
    <p:sldId id="281" r:id="rId28"/>
    <p:sldId id="282" r:id="rId29"/>
    <p:sldId id="283" r:id="rId30"/>
    <p:sldId id="305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306" r:id="rId46"/>
    <p:sldId id="298" r:id="rId47"/>
    <p:sldId id="299" r:id="rId48"/>
    <p:sldId id="300" r:id="rId49"/>
    <p:sldId id="301" r:id="rId50"/>
    <p:sldId id="302" r:id="rId51"/>
    <p:sldId id="303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46" autoAdjust="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ТЕМА 8. ОСНОВИ УПРАВЛІНСЬКОГО ОБЛІКУ</a:t>
            </a:r>
          </a:p>
        </p:txBody>
      </p:sp>
    </p:spTree>
    <p:extLst>
      <p:ext uri="{BB962C8B-B14F-4D97-AF65-F5344CB8AC3E}">
        <p14:creationId xmlns:p14="http://schemas.microsoft.com/office/powerpoint/2010/main" val="894008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b="1" dirty="0" smtClean="0"/>
              <a:t>            </a:t>
            </a:r>
            <a:r>
              <a:rPr lang="ru-RU" sz="1400" b="1" i="1" u="sng" dirty="0" smtClean="0"/>
              <a:t>Мета </a:t>
            </a:r>
            <a:r>
              <a:rPr lang="ru-RU" sz="1400" i="1" u="sng" dirty="0" err="1"/>
              <a:t>впровадження</a:t>
            </a:r>
            <a:r>
              <a:rPr lang="ru-RU" sz="1400" i="1" u="sng" dirty="0"/>
              <a:t> </a:t>
            </a:r>
            <a:r>
              <a:rPr lang="ru-RU" sz="1400" i="1" u="sng" dirty="0" err="1"/>
              <a:t>управлінського</a:t>
            </a:r>
            <a:r>
              <a:rPr lang="ru-RU" sz="1400" i="1" u="sng" dirty="0"/>
              <a:t> </a:t>
            </a:r>
            <a:r>
              <a:rPr lang="ru-RU" sz="1400" i="1" u="sng" dirty="0" err="1"/>
              <a:t>обліку</a:t>
            </a:r>
            <a:r>
              <a:rPr lang="ru-RU" sz="1400" i="1" u="sng" dirty="0"/>
              <a:t> </a:t>
            </a:r>
            <a:r>
              <a:rPr lang="ru-RU" sz="1400" dirty="0"/>
              <a:t>– </a:t>
            </a:r>
            <a:r>
              <a:rPr lang="ru-RU" sz="1400" dirty="0" err="1"/>
              <a:t>створити</a:t>
            </a:r>
            <a:r>
              <a:rPr lang="ru-RU" sz="1400" dirty="0"/>
              <a:t> </a:t>
            </a:r>
            <a:r>
              <a:rPr lang="ru-RU" sz="1400" dirty="0" err="1"/>
              <a:t>таку</a:t>
            </a:r>
            <a:r>
              <a:rPr lang="ru-RU" sz="1400" dirty="0"/>
              <a:t> систему </a:t>
            </a:r>
            <a:r>
              <a:rPr lang="ru-RU" sz="1400" dirty="0" err="1"/>
              <a:t>управління</a:t>
            </a:r>
            <a:r>
              <a:rPr lang="ru-RU" sz="1400" dirty="0"/>
              <a:t> </a:t>
            </a:r>
            <a:r>
              <a:rPr lang="ru-RU" sz="1400" dirty="0" err="1"/>
              <a:t>прибутком</a:t>
            </a:r>
            <a:r>
              <a:rPr lang="ru-RU" sz="1400" dirty="0"/>
              <a:t>, за </a:t>
            </a:r>
            <a:r>
              <a:rPr lang="ru-RU" sz="1400" dirty="0" err="1"/>
              <a:t>якої</a:t>
            </a:r>
            <a:r>
              <a:rPr lang="ru-RU" sz="1400" dirty="0"/>
              <a:t> є </a:t>
            </a:r>
            <a:r>
              <a:rPr lang="ru-RU" sz="1400" dirty="0" err="1"/>
              <a:t>можливість</a:t>
            </a:r>
            <a:r>
              <a:rPr lang="ru-RU" sz="1400" dirty="0"/>
              <a:t> </a:t>
            </a:r>
            <a:r>
              <a:rPr lang="ru-RU" sz="1400" dirty="0" err="1"/>
              <a:t>оцінювання</a:t>
            </a:r>
            <a:r>
              <a:rPr lang="ru-RU" sz="1400" dirty="0"/>
              <a:t> не </a:t>
            </a:r>
            <a:r>
              <a:rPr lang="ru-RU" sz="1400" dirty="0" err="1"/>
              <a:t>лише</a:t>
            </a:r>
            <a:r>
              <a:rPr lang="ru-RU" sz="1400" dirty="0"/>
              <a:t> </a:t>
            </a:r>
            <a:r>
              <a:rPr lang="ru-RU" sz="1400" dirty="0" err="1"/>
              <a:t>результативності</a:t>
            </a:r>
            <a:r>
              <a:rPr lang="ru-RU" sz="1400" dirty="0"/>
              <a:t>, але й </a:t>
            </a:r>
            <a:r>
              <a:rPr lang="ru-RU" sz="1400" dirty="0" err="1"/>
              <a:t>ефективності</a:t>
            </a:r>
            <a:r>
              <a:rPr lang="ru-RU" sz="1400" dirty="0"/>
              <a:t> і </a:t>
            </a:r>
            <a:r>
              <a:rPr lang="ru-RU" sz="1400" dirty="0" err="1"/>
              <a:t>доцільності</a:t>
            </a:r>
            <a:r>
              <a:rPr lang="ru-RU" sz="1400" dirty="0"/>
              <a:t> </a:t>
            </a:r>
            <a:r>
              <a:rPr lang="ru-RU" sz="1400" dirty="0" err="1"/>
              <a:t>кожної</a:t>
            </a:r>
            <a:r>
              <a:rPr lang="ru-RU" sz="1400" dirty="0"/>
              <a:t> </a:t>
            </a:r>
            <a:r>
              <a:rPr lang="ru-RU" sz="1400" dirty="0" err="1"/>
              <a:t>господарської</a:t>
            </a:r>
            <a:r>
              <a:rPr lang="ru-RU" sz="1400" dirty="0"/>
              <a:t> </a:t>
            </a:r>
            <a:r>
              <a:rPr lang="ru-RU" sz="1400" dirty="0" err="1"/>
              <a:t>операції</a:t>
            </a:r>
            <a:r>
              <a:rPr lang="ru-RU" sz="1400" dirty="0"/>
              <a:t> і кожного </a:t>
            </a:r>
            <a:r>
              <a:rPr lang="ru-RU" sz="1400" dirty="0" err="1"/>
              <a:t>керівника</a:t>
            </a:r>
            <a:r>
              <a:rPr lang="ru-RU" sz="1400" dirty="0"/>
              <a:t> за </a:t>
            </a:r>
            <a:r>
              <a:rPr lang="ru-RU" sz="1400" dirty="0" err="1"/>
              <a:t>всіма</a:t>
            </a:r>
            <a:r>
              <a:rPr lang="ru-RU" sz="1400" dirty="0"/>
              <a:t> </a:t>
            </a:r>
            <a:r>
              <a:rPr lang="ru-RU" sz="1400" dirty="0" err="1"/>
              <a:t>ієрархічними</a:t>
            </a:r>
            <a:r>
              <a:rPr lang="ru-RU" sz="1400" dirty="0"/>
              <a:t> сходами </a:t>
            </a:r>
            <a:r>
              <a:rPr lang="ru-RU" sz="1400" dirty="0" err="1"/>
              <a:t>управління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Результативність</a:t>
            </a:r>
            <a:r>
              <a:rPr lang="ru-RU" sz="1400" dirty="0" smtClean="0"/>
              <a:t> </a:t>
            </a:r>
            <a:r>
              <a:rPr lang="ru-RU" sz="1400" dirty="0" err="1"/>
              <a:t>означає</a:t>
            </a:r>
            <a:r>
              <a:rPr lang="ru-RU" sz="1400" dirty="0"/>
              <a:t> </a:t>
            </a:r>
            <a:r>
              <a:rPr lang="ru-RU" sz="1400" dirty="0" err="1"/>
              <a:t>ступінь</a:t>
            </a:r>
            <a:r>
              <a:rPr lang="ru-RU" sz="1400" dirty="0"/>
              <a:t> </a:t>
            </a:r>
            <a:r>
              <a:rPr lang="ru-RU" sz="1400" dirty="0" err="1"/>
              <a:t>досягнення</a:t>
            </a:r>
            <a:r>
              <a:rPr lang="ru-RU" sz="1400" dirty="0"/>
              <a:t> </a:t>
            </a:r>
            <a:r>
              <a:rPr lang="ru-RU" sz="1400" dirty="0" err="1"/>
              <a:t>запланованих</a:t>
            </a:r>
            <a:r>
              <a:rPr lang="ru-RU" sz="1400" dirty="0"/>
              <a:t> </a:t>
            </a:r>
            <a:r>
              <a:rPr lang="ru-RU" sz="1400" dirty="0" err="1"/>
              <a:t>показників</a:t>
            </a:r>
            <a:r>
              <a:rPr lang="ru-RU" sz="1400" dirty="0"/>
              <a:t>, про </a:t>
            </a:r>
            <a:r>
              <a:rPr lang="ru-RU" sz="1400" dirty="0" err="1"/>
              <a:t>ефективність</a:t>
            </a:r>
            <a:r>
              <a:rPr lang="ru-RU" sz="1400" dirty="0"/>
              <a:t> </a:t>
            </a:r>
            <a:r>
              <a:rPr lang="ru-RU" sz="1400" dirty="0" err="1"/>
              <a:t>говорять</a:t>
            </a:r>
            <a:r>
              <a:rPr lang="ru-RU" sz="1400" dirty="0"/>
              <a:t> у </a:t>
            </a:r>
            <a:r>
              <a:rPr lang="ru-RU" sz="1400" dirty="0" err="1"/>
              <a:t>випадку</a:t>
            </a:r>
            <a:r>
              <a:rPr lang="ru-RU" sz="1400" dirty="0"/>
              <a:t>, </a:t>
            </a:r>
            <a:r>
              <a:rPr lang="ru-RU" sz="1400" dirty="0" err="1"/>
              <a:t>якщо</a:t>
            </a:r>
            <a:r>
              <a:rPr lang="ru-RU" sz="1400" dirty="0"/>
              <a:t> для </a:t>
            </a:r>
            <a:r>
              <a:rPr lang="ru-RU" sz="1400" dirty="0" err="1"/>
              <a:t>отримання</a:t>
            </a:r>
            <a:r>
              <a:rPr lang="ru-RU" sz="1400" dirty="0"/>
              <a:t> </a:t>
            </a:r>
            <a:r>
              <a:rPr lang="ru-RU" sz="1400" dirty="0" err="1"/>
              <a:t>потрібного</a:t>
            </a:r>
            <a:r>
              <a:rPr lang="ru-RU" sz="1400" dirty="0"/>
              <a:t> результату </a:t>
            </a:r>
            <a:r>
              <a:rPr lang="ru-RU" sz="1400" dirty="0" err="1"/>
              <a:t>задіяні</a:t>
            </a:r>
            <a:r>
              <a:rPr lang="ru-RU" sz="1400" dirty="0"/>
              <a:t> </a:t>
            </a:r>
            <a:r>
              <a:rPr lang="ru-RU" sz="1400" dirty="0" err="1"/>
              <a:t>всі</a:t>
            </a:r>
            <a:r>
              <a:rPr lang="ru-RU" sz="1400" dirty="0"/>
              <a:t> </a:t>
            </a:r>
            <a:r>
              <a:rPr lang="ru-RU" sz="1400" dirty="0" err="1"/>
              <a:t>ресурси</a:t>
            </a:r>
            <a:r>
              <a:rPr lang="ru-RU" sz="1400" dirty="0"/>
              <a:t> без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невиправданих</a:t>
            </a:r>
            <a:r>
              <a:rPr lang="ru-RU" sz="1400" dirty="0"/>
              <a:t> </a:t>
            </a:r>
            <a:r>
              <a:rPr lang="ru-RU" sz="1400" dirty="0" err="1"/>
              <a:t>втрат</a:t>
            </a:r>
            <a:r>
              <a:rPr lang="ru-RU" sz="1400" dirty="0"/>
              <a:t>, а </a:t>
            </a:r>
            <a:r>
              <a:rPr lang="ru-RU" sz="1400" dirty="0" err="1"/>
              <a:t>доцільність</a:t>
            </a:r>
            <a:r>
              <a:rPr lang="ru-RU" sz="1400" dirty="0"/>
              <a:t> </a:t>
            </a:r>
            <a:r>
              <a:rPr lang="ru-RU" sz="1400" dirty="0" err="1"/>
              <a:t>означає</a:t>
            </a:r>
            <a:r>
              <a:rPr lang="ru-RU" sz="1400" dirty="0"/>
              <a:t>, 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оптимальні</a:t>
            </a:r>
            <a:r>
              <a:rPr lang="ru-RU" sz="1400" dirty="0"/>
              <a:t> </a:t>
            </a:r>
            <a:r>
              <a:rPr lang="ru-RU" sz="1400" dirty="0" err="1"/>
              <a:t>результати</a:t>
            </a:r>
            <a:r>
              <a:rPr lang="ru-RU" sz="1400" dirty="0"/>
              <a:t> </a:t>
            </a:r>
            <a:r>
              <a:rPr lang="ru-RU" sz="1400" dirty="0" err="1"/>
              <a:t>можуть</a:t>
            </a:r>
            <a:r>
              <a:rPr lang="ru-RU" sz="1400" dirty="0"/>
              <a:t> бути </a:t>
            </a:r>
            <a:r>
              <a:rPr lang="ru-RU" sz="1400" dirty="0" err="1"/>
              <a:t>досягнуті</a:t>
            </a:r>
            <a:r>
              <a:rPr lang="ru-RU" sz="1400" dirty="0"/>
              <a:t>  при </a:t>
            </a:r>
            <a:r>
              <a:rPr lang="ru-RU" sz="1400" dirty="0" err="1"/>
              <a:t>залученні</a:t>
            </a:r>
            <a:r>
              <a:rPr lang="ru-RU" sz="1400" dirty="0"/>
              <a:t> у </a:t>
            </a:r>
            <a:r>
              <a:rPr lang="ru-RU" sz="1400" dirty="0" err="1"/>
              <a:t>діяльність</a:t>
            </a:r>
            <a:r>
              <a:rPr lang="ru-RU" sz="1400" dirty="0"/>
              <a:t> </a:t>
            </a:r>
            <a:r>
              <a:rPr lang="ru-RU" sz="1400" dirty="0" err="1"/>
              <a:t>саме</a:t>
            </a:r>
            <a:r>
              <a:rPr lang="ru-RU" sz="1400" dirty="0"/>
              <a:t> </a:t>
            </a:r>
            <a:r>
              <a:rPr lang="ru-RU" sz="1400" dirty="0" err="1"/>
              <a:t>даних</a:t>
            </a:r>
            <a:r>
              <a:rPr lang="ru-RU" sz="1400" dirty="0"/>
              <a:t> </a:t>
            </a:r>
            <a:r>
              <a:rPr lang="ru-RU" sz="1400" dirty="0" err="1"/>
              <a:t>ресурсів</a:t>
            </a:r>
            <a:r>
              <a:rPr lang="ru-RU" sz="1400" dirty="0"/>
              <a:t>, а не </a:t>
            </a:r>
            <a:r>
              <a:rPr lang="ru-RU" sz="1400" dirty="0" err="1"/>
              <a:t>інших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При </a:t>
            </a:r>
            <a:r>
              <a:rPr lang="ru-RU" sz="1400" dirty="0" err="1"/>
              <a:t>цьому</a:t>
            </a:r>
            <a:r>
              <a:rPr lang="ru-RU" sz="1400" dirty="0"/>
              <a:t> </a:t>
            </a:r>
            <a:r>
              <a:rPr lang="ru-RU" sz="1400" dirty="0" err="1"/>
              <a:t>показники</a:t>
            </a:r>
            <a:r>
              <a:rPr lang="ru-RU" sz="1400" dirty="0"/>
              <a:t>  </a:t>
            </a:r>
            <a:r>
              <a:rPr lang="ru-RU" sz="1400" dirty="0" err="1"/>
              <a:t>повинні</a:t>
            </a:r>
            <a:r>
              <a:rPr lang="ru-RU" sz="1400" dirty="0"/>
              <a:t> </a:t>
            </a:r>
            <a:r>
              <a:rPr lang="ru-RU" sz="1400" dirty="0" err="1"/>
              <a:t>чітко</a:t>
            </a:r>
            <a:r>
              <a:rPr lang="ru-RU" sz="1400" dirty="0"/>
              <a:t> </a:t>
            </a:r>
            <a:r>
              <a:rPr lang="ru-RU" sz="1400" dirty="0" err="1"/>
              <a:t>оцінювати</a:t>
            </a:r>
            <a:r>
              <a:rPr lang="ru-RU" sz="1400" dirty="0"/>
              <a:t> </a:t>
            </a:r>
            <a:r>
              <a:rPr lang="ru-RU" sz="1400" dirty="0" err="1"/>
              <a:t>внесок</a:t>
            </a:r>
            <a:r>
              <a:rPr lang="ru-RU" sz="1400" dirty="0"/>
              <a:t> у </a:t>
            </a:r>
            <a:r>
              <a:rPr lang="ru-RU" sz="1400" dirty="0" err="1"/>
              <a:t>прибуток</a:t>
            </a:r>
            <a:r>
              <a:rPr lang="ru-RU" sz="1400" dirty="0"/>
              <a:t> кожного центру </a:t>
            </a:r>
            <a:r>
              <a:rPr lang="ru-RU" sz="1400" dirty="0" err="1"/>
              <a:t>витрат</a:t>
            </a:r>
            <a:r>
              <a:rPr lang="ru-RU" sz="1400" dirty="0"/>
              <a:t>. </a:t>
            </a:r>
            <a:r>
              <a:rPr lang="ru-RU" sz="1400" dirty="0" err="1"/>
              <a:t>Особливості</a:t>
            </a:r>
            <a:r>
              <a:rPr lang="ru-RU" sz="1400" dirty="0"/>
              <a:t> </a:t>
            </a:r>
            <a:r>
              <a:rPr lang="ru-RU" sz="1400" dirty="0" err="1"/>
              <a:t>управлінської</a:t>
            </a:r>
            <a:r>
              <a:rPr lang="ru-RU" sz="1400" dirty="0"/>
              <a:t> </a:t>
            </a:r>
            <a:r>
              <a:rPr lang="ru-RU" sz="1400" dirty="0" err="1"/>
              <a:t>інформації</a:t>
            </a:r>
            <a:r>
              <a:rPr lang="ru-RU" sz="1400" dirty="0"/>
              <a:t> </a:t>
            </a:r>
            <a:r>
              <a:rPr lang="ru-RU" sz="1400" dirty="0" err="1"/>
              <a:t>наведені</a:t>
            </a:r>
            <a:r>
              <a:rPr lang="ru-RU" sz="1400" dirty="0"/>
              <a:t> у табл. 11.1.</a:t>
            </a:r>
          </a:p>
        </p:txBody>
      </p:sp>
    </p:spTree>
    <p:extLst>
      <p:ext uri="{BB962C8B-B14F-4D97-AF65-F5344CB8AC3E}">
        <p14:creationId xmlns:p14="http://schemas.microsoft.com/office/powerpoint/2010/main" val="4635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620803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4" t="16667" r="51698" b="45644"/>
          <a:stretch/>
        </p:blipFill>
        <p:spPr bwMode="auto">
          <a:xfrm>
            <a:off x="664291" y="383913"/>
            <a:ext cx="4843813" cy="27570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34673" r="51785" b="12946"/>
          <a:stretch/>
        </p:blipFill>
        <p:spPr bwMode="auto">
          <a:xfrm>
            <a:off x="3944236" y="2708920"/>
            <a:ext cx="4804228" cy="3831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8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/>
              <a:t>11.2.	</a:t>
            </a:r>
            <a:r>
              <a:rPr lang="ru-RU" sz="2800" dirty="0" err="1"/>
              <a:t>Класифікація</a:t>
            </a:r>
            <a:r>
              <a:rPr lang="ru-RU" sz="2800" dirty="0"/>
              <a:t> </a:t>
            </a:r>
            <a:r>
              <a:rPr lang="ru-RU" sz="2800" dirty="0" err="1"/>
              <a:t>витрат</a:t>
            </a:r>
            <a:r>
              <a:rPr lang="ru-RU" sz="2800" dirty="0"/>
              <a:t> в </a:t>
            </a:r>
            <a:r>
              <a:rPr lang="ru-RU" sz="2800" dirty="0" err="1"/>
              <a:t>управлінському</a:t>
            </a:r>
            <a:r>
              <a:rPr lang="ru-RU" sz="2800" dirty="0"/>
              <a:t> </a:t>
            </a:r>
            <a:r>
              <a:rPr lang="ru-RU" sz="2800" dirty="0" err="1"/>
              <a:t>обліку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В </a:t>
            </a:r>
            <a:r>
              <a:rPr lang="ru-RU" sz="1400" dirty="0" err="1"/>
              <a:t>процесі</a:t>
            </a:r>
            <a:r>
              <a:rPr lang="ru-RU" sz="1400" dirty="0"/>
              <a:t> </a:t>
            </a:r>
            <a:r>
              <a:rPr lang="ru-RU" sz="1400" dirty="0" err="1"/>
              <a:t>своєї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підприємство</a:t>
            </a:r>
            <a:r>
              <a:rPr lang="ru-RU" sz="1400" dirty="0"/>
              <a:t> </a:t>
            </a:r>
            <a:r>
              <a:rPr lang="ru-RU" sz="1400" dirty="0" err="1"/>
              <a:t>використовує</a:t>
            </a:r>
            <a:r>
              <a:rPr lang="ru-RU" sz="1400" dirty="0"/>
              <a:t> </a:t>
            </a:r>
            <a:r>
              <a:rPr lang="ru-RU" sz="1400" dirty="0" err="1"/>
              <a:t>фінансові</a:t>
            </a:r>
            <a:r>
              <a:rPr lang="ru-RU" sz="1400" dirty="0"/>
              <a:t>, </a:t>
            </a:r>
            <a:r>
              <a:rPr lang="ru-RU" sz="1400" dirty="0" err="1"/>
              <a:t>матеріальні</a:t>
            </a:r>
            <a:r>
              <a:rPr lang="ru-RU" sz="1400" dirty="0"/>
              <a:t>, </a:t>
            </a:r>
            <a:r>
              <a:rPr lang="ru-RU" sz="1400" dirty="0" err="1"/>
              <a:t>капітальні</a:t>
            </a:r>
            <a:r>
              <a:rPr lang="ru-RU" sz="1400" dirty="0"/>
              <a:t>, </a:t>
            </a:r>
            <a:r>
              <a:rPr lang="ru-RU" sz="1400" dirty="0" err="1"/>
              <a:t>трудові</a:t>
            </a:r>
            <a:r>
              <a:rPr lang="ru-RU" sz="1400" dirty="0"/>
              <a:t> та </a:t>
            </a:r>
            <a:r>
              <a:rPr lang="ru-RU" sz="1400" dirty="0" err="1"/>
              <a:t>інші</a:t>
            </a:r>
            <a:r>
              <a:rPr lang="ru-RU" sz="1400" dirty="0"/>
              <a:t> </a:t>
            </a:r>
            <a:r>
              <a:rPr lang="ru-RU" sz="1400" dirty="0" err="1"/>
              <a:t>ресурси</a:t>
            </a:r>
            <a:r>
              <a:rPr lang="ru-RU" sz="1400" dirty="0"/>
              <a:t>, у </a:t>
            </a:r>
            <a:r>
              <a:rPr lang="ru-RU" sz="1400" dirty="0" err="1"/>
              <a:t>зв'язку</a:t>
            </a:r>
            <a:r>
              <a:rPr lang="ru-RU" sz="1400" dirty="0"/>
              <a:t> з </a:t>
            </a:r>
            <a:r>
              <a:rPr lang="ru-RU" sz="1400" dirty="0" err="1"/>
              <a:t>чим</a:t>
            </a:r>
            <a:r>
              <a:rPr lang="ru-RU" sz="1400" dirty="0"/>
              <a:t> </a:t>
            </a:r>
            <a:r>
              <a:rPr lang="ru-RU" sz="1400" dirty="0" err="1"/>
              <a:t>несе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,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якими</a:t>
            </a:r>
            <a:r>
              <a:rPr lang="ru-RU" sz="1400" dirty="0"/>
              <a:t> </a:t>
            </a:r>
            <a:r>
              <a:rPr lang="ru-RU" sz="1400" dirty="0" err="1"/>
              <a:t>можуть</a:t>
            </a:r>
            <a:r>
              <a:rPr lang="ru-RU" sz="1400" dirty="0"/>
              <a:t> </a:t>
            </a:r>
            <a:r>
              <a:rPr lang="ru-RU" sz="1400" dirty="0" err="1"/>
              <a:t>мати</a:t>
            </a:r>
            <a:r>
              <a:rPr lang="ru-RU" sz="1400" dirty="0"/>
              <a:t> на </a:t>
            </a:r>
            <a:r>
              <a:rPr lang="ru-RU" sz="1400" dirty="0" err="1"/>
              <a:t>увазі</a:t>
            </a:r>
            <a:r>
              <a:rPr lang="ru-RU" sz="1400" dirty="0"/>
              <a:t> як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ресурсів</a:t>
            </a:r>
            <a:r>
              <a:rPr lang="ru-RU" sz="1400" dirty="0"/>
              <a:t>, так і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на </a:t>
            </a:r>
            <a:r>
              <a:rPr lang="ru-RU" sz="1400" dirty="0" err="1"/>
              <a:t>конкретний</a:t>
            </a:r>
            <a:r>
              <a:rPr lang="ru-RU" sz="1400" dirty="0"/>
              <a:t> вид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продукту.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 Не </a:t>
            </a:r>
            <a:r>
              <a:rPr lang="ru-RU" sz="1400" dirty="0" err="1"/>
              <a:t>існує</a:t>
            </a:r>
            <a:r>
              <a:rPr lang="ru-RU" sz="1400" dirty="0"/>
              <a:t> </a:t>
            </a:r>
            <a:r>
              <a:rPr lang="ru-RU" sz="1400" dirty="0" err="1"/>
              <a:t>єдиного</a:t>
            </a:r>
            <a:r>
              <a:rPr lang="ru-RU" sz="1400" dirty="0"/>
              <a:t> </a:t>
            </a:r>
            <a:r>
              <a:rPr lang="ru-RU" sz="1400" dirty="0" err="1"/>
              <a:t>підходу</a:t>
            </a:r>
            <a:r>
              <a:rPr lang="ru-RU" sz="1400" dirty="0"/>
              <a:t> до </a:t>
            </a:r>
            <a:r>
              <a:rPr lang="ru-RU" sz="1400" dirty="0" err="1"/>
              <a:t>визначення</a:t>
            </a:r>
            <a:r>
              <a:rPr lang="ru-RU" sz="1400" dirty="0"/>
              <a:t> </a:t>
            </a:r>
            <a:r>
              <a:rPr lang="ru-RU" sz="1400" dirty="0" err="1"/>
              <a:t>цих</a:t>
            </a:r>
            <a:r>
              <a:rPr lang="ru-RU" sz="1400" dirty="0"/>
              <a:t> </a:t>
            </a:r>
            <a:r>
              <a:rPr lang="ru-RU" sz="1400" dirty="0" err="1"/>
              <a:t>термінів</a:t>
            </a:r>
            <a:r>
              <a:rPr lang="ru-RU" sz="1400" dirty="0"/>
              <a:t>, </a:t>
            </a:r>
            <a:r>
              <a:rPr lang="ru-RU" sz="1400" dirty="0" err="1"/>
              <a:t>оскільки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</a:t>
            </a:r>
            <a:r>
              <a:rPr lang="ru-RU" sz="1400" dirty="0" err="1"/>
              <a:t>залежать</a:t>
            </a:r>
            <a:r>
              <a:rPr lang="ru-RU" sz="1400" dirty="0"/>
              <a:t>, перш за все, </a:t>
            </a:r>
            <a:r>
              <a:rPr lang="ru-RU" sz="1400" dirty="0" err="1"/>
              <a:t>від</a:t>
            </a:r>
            <a:r>
              <a:rPr lang="ru-RU" sz="1400" dirty="0"/>
              <a:t> мети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використання</a:t>
            </a:r>
            <a:r>
              <a:rPr lang="ru-RU" sz="1400" dirty="0"/>
              <a:t> </a:t>
            </a:r>
            <a:r>
              <a:rPr lang="ru-RU" sz="1400" dirty="0" err="1"/>
              <a:t>здійснення</a:t>
            </a:r>
            <a:r>
              <a:rPr lang="ru-RU" sz="1400" dirty="0"/>
              <a:t> і </a:t>
            </a:r>
            <a:r>
              <a:rPr lang="ru-RU" sz="1400" dirty="0" err="1"/>
              <a:t>напряму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розрахунків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Найбільш</a:t>
            </a:r>
            <a:r>
              <a:rPr lang="ru-RU" sz="1400" dirty="0" smtClean="0"/>
              <a:t> </a:t>
            </a:r>
            <a:r>
              <a:rPr lang="ru-RU" sz="1400" dirty="0" err="1"/>
              <a:t>доцільним</a:t>
            </a:r>
            <a:r>
              <a:rPr lang="ru-RU" sz="1400" dirty="0"/>
              <a:t> </a:t>
            </a:r>
            <a:r>
              <a:rPr lang="ru-RU" sz="1400" dirty="0" err="1"/>
              <a:t>вважаємо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витратами</a:t>
            </a:r>
            <a:r>
              <a:rPr lang="ru-RU" sz="1400" dirty="0"/>
              <a:t> </a:t>
            </a:r>
            <a:r>
              <a:rPr lang="ru-RU" sz="1400" dirty="0" err="1"/>
              <a:t>розуміти</a:t>
            </a:r>
            <a:r>
              <a:rPr lang="ru-RU" sz="1400" dirty="0"/>
              <a:t> </a:t>
            </a:r>
            <a:r>
              <a:rPr lang="ru-RU" sz="1400" dirty="0" err="1"/>
              <a:t>грошовий</a:t>
            </a:r>
            <a:r>
              <a:rPr lang="ru-RU" sz="1400" dirty="0"/>
              <a:t> </a:t>
            </a:r>
            <a:r>
              <a:rPr lang="ru-RU" sz="1400" dirty="0" err="1"/>
              <a:t>вираз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, </a:t>
            </a:r>
            <a:r>
              <a:rPr lang="ru-RU" sz="1400" dirty="0" err="1"/>
              <a:t>пов'язаних</a:t>
            </a:r>
            <a:r>
              <a:rPr lang="ru-RU" sz="1400" dirty="0"/>
              <a:t> з </a:t>
            </a:r>
            <a:r>
              <a:rPr lang="ru-RU" sz="1400" dirty="0" err="1"/>
              <a:t>придбанням</a:t>
            </a:r>
            <a:r>
              <a:rPr lang="ru-RU" sz="1400" dirty="0"/>
              <a:t> </a:t>
            </a:r>
            <a:r>
              <a:rPr lang="ru-RU" sz="1400" dirty="0" err="1"/>
              <a:t>економічних</a:t>
            </a:r>
            <a:r>
              <a:rPr lang="ru-RU" sz="1400" dirty="0"/>
              <a:t> </a:t>
            </a:r>
            <a:r>
              <a:rPr lang="ru-RU" sz="1400" dirty="0" err="1"/>
              <a:t>ресурсів</a:t>
            </a:r>
            <a:r>
              <a:rPr lang="ru-RU" sz="1400" dirty="0"/>
              <a:t>, оплатою </a:t>
            </a:r>
            <a:r>
              <a:rPr lang="ru-RU" sz="1400" dirty="0" err="1"/>
              <a:t>послуг</a:t>
            </a:r>
            <a:r>
              <a:rPr lang="ru-RU" sz="1400" dirty="0"/>
              <a:t> </a:t>
            </a:r>
            <a:r>
              <a:rPr lang="ru-RU" sz="1400" dirty="0" err="1"/>
              <a:t>сторонніх</a:t>
            </a:r>
            <a:r>
              <a:rPr lang="ru-RU" sz="1400" dirty="0"/>
              <a:t>  </a:t>
            </a:r>
            <a:r>
              <a:rPr lang="ru-RU" sz="1400" dirty="0" err="1"/>
              <a:t>організацій</a:t>
            </a:r>
            <a:r>
              <a:rPr lang="ru-RU" sz="1400" dirty="0"/>
              <a:t>  і </a:t>
            </a:r>
            <a:r>
              <a:rPr lang="ru-RU" sz="1400" dirty="0" err="1"/>
              <a:t>виконанням</a:t>
            </a:r>
            <a:r>
              <a:rPr lang="ru-RU" sz="1400" dirty="0"/>
              <a:t> </a:t>
            </a:r>
            <a:r>
              <a:rPr lang="ru-RU" sz="1400" dirty="0" err="1"/>
              <a:t>поточних</a:t>
            </a:r>
            <a:r>
              <a:rPr lang="ru-RU" sz="1400" dirty="0"/>
              <a:t> </a:t>
            </a:r>
            <a:r>
              <a:rPr lang="ru-RU" sz="1400" dirty="0" err="1"/>
              <a:t>зобов'язань</a:t>
            </a:r>
            <a:r>
              <a:rPr lang="ru-RU" sz="1400" dirty="0"/>
              <a:t> перед </a:t>
            </a:r>
            <a:r>
              <a:rPr lang="ru-RU" sz="1400" dirty="0" err="1"/>
              <a:t>державними</a:t>
            </a:r>
            <a:r>
              <a:rPr lang="ru-RU" sz="1400" dirty="0"/>
              <a:t> органами і </a:t>
            </a:r>
            <a:r>
              <a:rPr lang="ru-RU" sz="1400" dirty="0" err="1"/>
              <a:t>фінансовими</a:t>
            </a:r>
            <a:r>
              <a:rPr lang="ru-RU" sz="1400" dirty="0"/>
              <a:t> </a:t>
            </a:r>
            <a:r>
              <a:rPr lang="ru-RU" sz="1400" dirty="0" err="1"/>
              <a:t>інститутами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Такий</a:t>
            </a:r>
            <a:r>
              <a:rPr lang="ru-RU" sz="1400" dirty="0" smtClean="0"/>
              <a:t> </a:t>
            </a:r>
            <a:r>
              <a:rPr lang="ru-RU" sz="1400" dirty="0" err="1"/>
              <a:t>підхід</a:t>
            </a:r>
            <a:r>
              <a:rPr lang="ru-RU" sz="1400" dirty="0"/>
              <a:t> до </a:t>
            </a:r>
            <a:r>
              <a:rPr lang="ru-RU" sz="1400" dirty="0" err="1"/>
              <a:t>дефініції</a:t>
            </a:r>
            <a:r>
              <a:rPr lang="ru-RU" sz="1400" dirty="0"/>
              <a:t> «</a:t>
            </a:r>
            <a:r>
              <a:rPr lang="ru-RU" sz="1400" dirty="0" err="1"/>
              <a:t>витрати</a:t>
            </a:r>
            <a:r>
              <a:rPr lang="ru-RU" sz="1400" dirty="0"/>
              <a:t>» </a:t>
            </a:r>
            <a:r>
              <a:rPr lang="ru-RU" sz="1400" dirty="0" err="1"/>
              <a:t>виходить</a:t>
            </a:r>
            <a:r>
              <a:rPr lang="ru-RU" sz="1400" dirty="0"/>
              <a:t> з правил </a:t>
            </a:r>
            <a:r>
              <a:rPr lang="ru-RU" sz="1400" dirty="0" err="1"/>
              <a:t>податкового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, </a:t>
            </a:r>
            <a:r>
              <a:rPr lang="ru-RU" sz="1400" dirty="0" err="1"/>
              <a:t>згідно</a:t>
            </a:r>
            <a:r>
              <a:rPr lang="ru-RU" sz="1400" dirty="0"/>
              <a:t> з </a:t>
            </a:r>
            <a:r>
              <a:rPr lang="ru-RU" sz="1400" dirty="0" err="1"/>
              <a:t>яким</a:t>
            </a:r>
            <a:r>
              <a:rPr lang="ru-RU" sz="1400" dirty="0"/>
              <a:t> </a:t>
            </a:r>
            <a:r>
              <a:rPr lang="ru-RU" sz="1400" dirty="0" err="1"/>
              <a:t>прибуток</a:t>
            </a:r>
            <a:r>
              <a:rPr lang="ru-RU" sz="1400" dirty="0"/>
              <a:t> до </a:t>
            </a:r>
            <a:r>
              <a:rPr lang="ru-RU" sz="1400" dirty="0" err="1"/>
              <a:t>оподаткування</a:t>
            </a:r>
            <a:r>
              <a:rPr lang="ru-RU" sz="1400" dirty="0"/>
              <a:t> </a:t>
            </a:r>
            <a:r>
              <a:rPr lang="ru-RU" sz="1400" dirty="0" err="1"/>
              <a:t>визначається</a:t>
            </a:r>
            <a:r>
              <a:rPr lang="ru-RU" sz="1400" dirty="0"/>
              <a:t> як </a:t>
            </a:r>
            <a:r>
              <a:rPr lang="ru-RU" sz="1400" dirty="0" err="1"/>
              <a:t>різниця</a:t>
            </a:r>
            <a:r>
              <a:rPr lang="ru-RU" sz="1400" dirty="0"/>
              <a:t> </a:t>
            </a:r>
            <a:r>
              <a:rPr lang="ru-RU" sz="1400" dirty="0" err="1"/>
              <a:t>між</a:t>
            </a:r>
            <a:r>
              <a:rPr lang="ru-RU" sz="1400" dirty="0"/>
              <a:t> </a:t>
            </a:r>
            <a:r>
              <a:rPr lang="ru-RU" sz="1400" dirty="0" err="1"/>
              <a:t>валовими</a:t>
            </a:r>
            <a:r>
              <a:rPr lang="ru-RU" sz="1400" dirty="0"/>
              <a:t> доходами і </a:t>
            </a:r>
            <a:r>
              <a:rPr lang="ru-RU" sz="1400" dirty="0" err="1"/>
              <a:t>валовими</a:t>
            </a:r>
            <a:r>
              <a:rPr lang="ru-RU" sz="1400" dirty="0"/>
              <a:t> </a:t>
            </a:r>
            <a:r>
              <a:rPr lang="ru-RU" sz="1400" dirty="0" err="1"/>
              <a:t>витратами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за </a:t>
            </a:r>
            <a:r>
              <a:rPr lang="ru-RU" sz="1400" dirty="0" err="1"/>
              <a:t>певний</a:t>
            </a:r>
            <a:r>
              <a:rPr lang="ru-RU" sz="1400" dirty="0"/>
              <a:t> </a:t>
            </a:r>
            <a:r>
              <a:rPr lang="ru-RU" sz="1400" dirty="0" err="1"/>
              <a:t>календарний</a:t>
            </a:r>
            <a:r>
              <a:rPr lang="ru-RU" sz="1400" dirty="0"/>
              <a:t> </a:t>
            </a:r>
            <a:r>
              <a:rPr lang="ru-RU" sz="1400" dirty="0" err="1"/>
              <a:t>період</a:t>
            </a:r>
            <a:r>
              <a:rPr lang="ru-RU" sz="1400" dirty="0"/>
              <a:t> часу.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При </a:t>
            </a:r>
            <a:r>
              <a:rPr lang="ru-RU" sz="1400" dirty="0" err="1"/>
              <a:t>придбанні</a:t>
            </a:r>
            <a:r>
              <a:rPr lang="ru-RU" sz="1400" dirty="0"/>
              <a:t> </a:t>
            </a:r>
            <a:r>
              <a:rPr lang="ru-RU" sz="1400" dirty="0" err="1"/>
              <a:t>економічних</a:t>
            </a:r>
            <a:r>
              <a:rPr lang="ru-RU" sz="1400" dirty="0"/>
              <a:t> </a:t>
            </a:r>
            <a:r>
              <a:rPr lang="ru-RU" sz="1400" dirty="0" err="1"/>
              <a:t>ресурсів</a:t>
            </a:r>
            <a:r>
              <a:rPr lang="ru-RU" sz="1400" dirty="0"/>
              <a:t> </a:t>
            </a:r>
            <a:r>
              <a:rPr lang="ru-RU" sz="1400" dirty="0" err="1"/>
              <a:t>підприємство</a:t>
            </a:r>
            <a:r>
              <a:rPr lang="ru-RU" sz="1400" dirty="0"/>
              <a:t> не </a:t>
            </a:r>
            <a:r>
              <a:rPr lang="ru-RU" sz="1400" dirty="0" err="1"/>
              <a:t>несе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як таких, </a:t>
            </a:r>
            <a:r>
              <a:rPr lang="ru-RU" sz="1400" dirty="0" err="1"/>
              <a:t>оскільки</a:t>
            </a:r>
            <a:r>
              <a:rPr lang="ru-RU" sz="1400" dirty="0"/>
              <a:t> </a:t>
            </a:r>
            <a:r>
              <a:rPr lang="ru-RU" sz="1400" dirty="0" err="1"/>
              <a:t>відбувається</a:t>
            </a:r>
            <a:r>
              <a:rPr lang="ru-RU" sz="1400" dirty="0"/>
              <a:t> </a:t>
            </a:r>
            <a:r>
              <a:rPr lang="ru-RU" sz="1400" dirty="0" err="1"/>
              <a:t>переміщення</a:t>
            </a:r>
            <a:r>
              <a:rPr lang="ru-RU" sz="1400" dirty="0"/>
              <a:t> </a:t>
            </a:r>
            <a:r>
              <a:rPr lang="ru-RU" sz="1400" dirty="0" err="1"/>
              <a:t>активів</a:t>
            </a:r>
            <a:r>
              <a:rPr lang="ru-RU" sz="1400" dirty="0"/>
              <a:t> з </a:t>
            </a:r>
            <a:r>
              <a:rPr lang="ru-RU" sz="1400" dirty="0" err="1"/>
              <a:t>грошової</a:t>
            </a:r>
            <a:r>
              <a:rPr lang="ru-RU" sz="1400" dirty="0"/>
              <a:t> </a:t>
            </a:r>
            <a:r>
              <a:rPr lang="ru-RU" sz="1400" dirty="0" err="1"/>
              <a:t>форми</a:t>
            </a:r>
            <a:r>
              <a:rPr lang="ru-RU" sz="1400" dirty="0"/>
              <a:t> у </a:t>
            </a:r>
            <a:r>
              <a:rPr lang="ru-RU" sz="1400" dirty="0" err="1"/>
              <a:t>речову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55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764704"/>
            <a:ext cx="8686800" cy="531542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Безпосередньо</a:t>
            </a:r>
            <a:r>
              <a:rPr lang="ru-RU" sz="1400" dirty="0" smtClean="0"/>
              <a:t> </a:t>
            </a:r>
            <a:r>
              <a:rPr lang="ru-RU" sz="1400" dirty="0"/>
              <a:t>про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говорять</a:t>
            </a:r>
            <a:r>
              <a:rPr lang="ru-RU" sz="1400" dirty="0"/>
              <a:t> в </a:t>
            </a:r>
            <a:r>
              <a:rPr lang="ru-RU" sz="1400" dirty="0" err="1"/>
              <a:t>міру</a:t>
            </a:r>
            <a:r>
              <a:rPr lang="ru-RU" sz="1400" dirty="0"/>
              <a:t> </a:t>
            </a:r>
            <a:r>
              <a:rPr lang="ru-RU" sz="1400" dirty="0" err="1"/>
              <a:t>використання</a:t>
            </a:r>
            <a:r>
              <a:rPr lang="ru-RU" sz="1400" dirty="0"/>
              <a:t> </a:t>
            </a:r>
            <a:r>
              <a:rPr lang="ru-RU" sz="1400" dirty="0" err="1"/>
              <a:t>вказаних</a:t>
            </a:r>
            <a:r>
              <a:rPr lang="ru-RU" sz="1400" dirty="0"/>
              <a:t> </a:t>
            </a:r>
            <a:r>
              <a:rPr lang="ru-RU" sz="1400" dirty="0" err="1"/>
              <a:t>цінностей</a:t>
            </a:r>
            <a:r>
              <a:rPr lang="ru-RU" sz="1400" dirty="0"/>
              <a:t> в </a:t>
            </a:r>
            <a:r>
              <a:rPr lang="ru-RU" sz="1400" dirty="0" err="1"/>
              <a:t>процесі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і </a:t>
            </a:r>
            <a:r>
              <a:rPr lang="ru-RU" sz="1400" dirty="0" err="1"/>
              <a:t>реалізації</a:t>
            </a:r>
            <a:r>
              <a:rPr lang="ru-RU" sz="1400" dirty="0"/>
              <a:t> продукту, </a:t>
            </a:r>
            <a:r>
              <a:rPr lang="ru-RU" sz="1400" dirty="0" err="1"/>
              <a:t>тобто</a:t>
            </a:r>
            <a:r>
              <a:rPr lang="ru-RU" sz="1400" dirty="0"/>
              <a:t> </a:t>
            </a:r>
            <a:r>
              <a:rPr lang="ru-RU" sz="1400" dirty="0" err="1"/>
              <a:t>тоді</a:t>
            </a:r>
            <a:r>
              <a:rPr lang="ru-RU" sz="1400" dirty="0"/>
              <a:t>, коли </a:t>
            </a:r>
            <a:r>
              <a:rPr lang="ru-RU" sz="1400" dirty="0" err="1"/>
              <a:t>внаслідок</a:t>
            </a:r>
            <a:r>
              <a:rPr lang="ru-RU" sz="1400" dirty="0"/>
              <a:t> </a:t>
            </a:r>
            <a:r>
              <a:rPr lang="ru-RU" sz="1400" dirty="0" err="1"/>
              <a:t>здійснення</a:t>
            </a:r>
            <a:r>
              <a:rPr lang="ru-RU" sz="1400" dirty="0"/>
              <a:t> </a:t>
            </a:r>
            <a:r>
              <a:rPr lang="ru-RU" sz="1400" dirty="0" err="1"/>
              <a:t>певних</a:t>
            </a:r>
            <a:r>
              <a:rPr lang="ru-RU" sz="1400" dirty="0"/>
              <a:t> </a:t>
            </a:r>
            <a:r>
              <a:rPr lang="ru-RU" sz="1400" dirty="0" err="1"/>
              <a:t>технологічних</a:t>
            </a:r>
            <a:r>
              <a:rPr lang="ru-RU" sz="1400" dirty="0"/>
              <a:t> </a:t>
            </a:r>
            <a:r>
              <a:rPr lang="ru-RU" sz="1400" dirty="0" err="1"/>
              <a:t>процесів</a:t>
            </a:r>
            <a:r>
              <a:rPr lang="ru-RU" sz="1400" dirty="0"/>
              <a:t> </a:t>
            </a:r>
            <a:r>
              <a:rPr lang="ru-RU" sz="1400" dirty="0" err="1"/>
              <a:t>стає</a:t>
            </a:r>
            <a:r>
              <a:rPr lang="ru-RU" sz="1400" dirty="0"/>
              <a:t> </a:t>
            </a:r>
            <a:r>
              <a:rPr lang="ru-RU" sz="1400" dirty="0" err="1"/>
              <a:t>неможливим</a:t>
            </a:r>
            <a:r>
              <a:rPr lang="ru-RU" sz="1400" dirty="0"/>
              <a:t> </a:t>
            </a:r>
            <a:r>
              <a:rPr lang="ru-RU" sz="1400" dirty="0" err="1"/>
              <a:t>повернути</a:t>
            </a:r>
            <a:r>
              <a:rPr lang="ru-RU" sz="1400" dirty="0"/>
              <a:t> </a:t>
            </a:r>
            <a:r>
              <a:rPr lang="ru-RU" sz="1400" dirty="0" err="1"/>
              <a:t>дані</a:t>
            </a:r>
            <a:r>
              <a:rPr lang="ru-RU" sz="1400" dirty="0"/>
              <a:t> </a:t>
            </a:r>
            <a:r>
              <a:rPr lang="ru-RU" sz="1400" dirty="0" err="1"/>
              <a:t>цінності</a:t>
            </a:r>
            <a:r>
              <a:rPr lang="ru-RU" sz="1400" dirty="0"/>
              <a:t> у </a:t>
            </a:r>
            <a:r>
              <a:rPr lang="ru-RU" sz="1400" dirty="0" err="1"/>
              <a:t>первинну</a:t>
            </a:r>
            <a:r>
              <a:rPr lang="ru-RU" sz="1400" dirty="0"/>
              <a:t> форму.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       Метою </a:t>
            </a:r>
            <a:r>
              <a:rPr lang="ru-RU" sz="1400" dirty="0" err="1"/>
              <a:t>виникнення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є </a:t>
            </a:r>
            <a:r>
              <a:rPr lang="ru-RU" sz="1400" dirty="0" err="1"/>
              <a:t>створення</a:t>
            </a:r>
            <a:r>
              <a:rPr lang="ru-RU" sz="1400" dirty="0"/>
              <a:t> </a:t>
            </a:r>
            <a:r>
              <a:rPr lang="ru-RU" sz="1400" dirty="0" err="1"/>
              <a:t>нової</a:t>
            </a:r>
            <a:r>
              <a:rPr lang="ru-RU" sz="1400" dirty="0"/>
              <a:t> </a:t>
            </a:r>
            <a:r>
              <a:rPr lang="ru-RU" sz="1400" dirty="0" err="1"/>
              <a:t>вартості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приймає</a:t>
            </a:r>
            <a:r>
              <a:rPr lang="ru-RU" sz="1400" dirty="0"/>
              <a:t> форму продукту (</a:t>
            </a:r>
            <a:r>
              <a:rPr lang="ru-RU" sz="1400" dirty="0" err="1"/>
              <a:t>виробленої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, </a:t>
            </a:r>
            <a:r>
              <a:rPr lang="ru-RU" sz="1400" dirty="0" err="1"/>
              <a:t>виконаної</a:t>
            </a:r>
            <a:r>
              <a:rPr lang="ru-RU" sz="1400" dirty="0"/>
              <a:t> </a:t>
            </a:r>
            <a:r>
              <a:rPr lang="ru-RU" sz="1400" dirty="0" err="1"/>
              <a:t>роботи</a:t>
            </a:r>
            <a:r>
              <a:rPr lang="ru-RU" sz="1400" dirty="0"/>
              <a:t>, </a:t>
            </a:r>
            <a:r>
              <a:rPr lang="ru-RU" sz="1400" dirty="0" err="1"/>
              <a:t>наданої</a:t>
            </a:r>
            <a:r>
              <a:rPr lang="ru-RU" sz="1400" dirty="0"/>
              <a:t> </a:t>
            </a:r>
            <a:r>
              <a:rPr lang="ru-RU" sz="1400" dirty="0" err="1"/>
              <a:t>послуги</a:t>
            </a:r>
            <a:r>
              <a:rPr lang="ru-RU" sz="1400" dirty="0"/>
              <a:t>) і </a:t>
            </a:r>
            <a:r>
              <a:rPr lang="ru-RU" sz="1400" dirty="0" err="1"/>
              <a:t>вираженої</a:t>
            </a:r>
            <a:r>
              <a:rPr lang="ru-RU" sz="1400" dirty="0"/>
              <a:t> через величину </a:t>
            </a:r>
            <a:r>
              <a:rPr lang="ru-RU" sz="1400" dirty="0" err="1"/>
              <a:t>реалізації</a:t>
            </a:r>
            <a:r>
              <a:rPr lang="ru-RU" sz="1400" dirty="0"/>
              <a:t>-нетто.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собівартістю</a:t>
            </a:r>
            <a:r>
              <a:rPr lang="ru-RU" sz="1400" dirty="0"/>
              <a:t> </a:t>
            </a:r>
            <a:r>
              <a:rPr lang="ru-RU" sz="1400" dirty="0" err="1"/>
              <a:t>сукупного</a:t>
            </a:r>
            <a:r>
              <a:rPr lang="ru-RU" sz="1400" dirty="0"/>
              <a:t> продукту </a:t>
            </a:r>
            <a:r>
              <a:rPr lang="ru-RU" sz="1400" dirty="0" err="1"/>
              <a:t>підприємства</a:t>
            </a:r>
            <a:r>
              <a:rPr lang="ru-RU" sz="1400" dirty="0"/>
              <a:t> </a:t>
            </a:r>
            <a:r>
              <a:rPr lang="ru-RU" sz="1400" dirty="0" err="1"/>
              <a:t>розуміють</a:t>
            </a:r>
            <a:r>
              <a:rPr lang="ru-RU" sz="1400" dirty="0"/>
              <a:t> </a:t>
            </a:r>
            <a:r>
              <a:rPr lang="ru-RU" sz="1400" dirty="0" err="1"/>
              <a:t>грошовий</a:t>
            </a:r>
            <a:r>
              <a:rPr lang="ru-RU" sz="1400" dirty="0"/>
              <a:t> </a:t>
            </a:r>
            <a:r>
              <a:rPr lang="ru-RU" sz="1400" dirty="0" err="1"/>
              <a:t>вираз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на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виробництво</a:t>
            </a:r>
            <a:r>
              <a:rPr lang="ru-RU" sz="1400" dirty="0"/>
              <a:t> і </a:t>
            </a:r>
            <a:r>
              <a:rPr lang="ru-RU" sz="1400" dirty="0" err="1"/>
              <a:t>збут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 </a:t>
            </a:r>
            <a:r>
              <a:rPr lang="ru-RU" sz="1400" dirty="0" err="1" smtClean="0"/>
              <a:t>Витрати</a:t>
            </a:r>
            <a:r>
              <a:rPr lang="ru-RU" sz="1400" dirty="0" smtClean="0"/>
              <a:t> </a:t>
            </a:r>
            <a:r>
              <a:rPr lang="ru-RU" sz="1400" dirty="0" err="1"/>
              <a:t>визначаються</a:t>
            </a:r>
            <a:r>
              <a:rPr lang="ru-RU" sz="1400" dirty="0"/>
              <a:t> </a:t>
            </a:r>
            <a:r>
              <a:rPr lang="ru-RU" sz="1400" dirty="0" err="1"/>
              <a:t>відносно</a:t>
            </a:r>
            <a:r>
              <a:rPr lang="ru-RU" sz="1400" dirty="0"/>
              <a:t> </a:t>
            </a:r>
            <a:r>
              <a:rPr lang="ru-RU" sz="1400" dirty="0" err="1"/>
              <a:t>певного</a:t>
            </a:r>
            <a:r>
              <a:rPr lang="ru-RU" sz="1400" dirty="0"/>
              <a:t> </a:t>
            </a:r>
            <a:r>
              <a:rPr lang="ru-RU" sz="1400" dirty="0" err="1"/>
              <a:t>об'єкту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, </a:t>
            </a:r>
            <a:r>
              <a:rPr lang="ru-RU" sz="1400" dirty="0" err="1"/>
              <a:t>яким</a:t>
            </a:r>
            <a:r>
              <a:rPr lang="ru-RU" sz="1400" dirty="0"/>
              <a:t> </a:t>
            </a:r>
            <a:r>
              <a:rPr lang="ru-RU" sz="1400" dirty="0" err="1"/>
              <a:t>можуть</a:t>
            </a:r>
            <a:r>
              <a:rPr lang="ru-RU" sz="1400" dirty="0"/>
              <a:t> </a:t>
            </a:r>
            <a:r>
              <a:rPr lang="ru-RU" sz="1400" dirty="0" err="1"/>
              <a:t>виступати</a:t>
            </a:r>
            <a:r>
              <a:rPr lang="ru-RU" sz="1400" dirty="0"/>
              <a:t> </a:t>
            </a:r>
            <a:r>
              <a:rPr lang="ru-RU" sz="1400" dirty="0" err="1"/>
              <a:t>безпосередньо</a:t>
            </a:r>
            <a:r>
              <a:rPr lang="ru-RU" sz="1400" dirty="0"/>
              <a:t> </a:t>
            </a:r>
            <a:r>
              <a:rPr lang="ru-RU" sz="1400" dirty="0" err="1"/>
              <a:t>одиниці</a:t>
            </a:r>
            <a:r>
              <a:rPr lang="ru-RU" sz="1400" dirty="0"/>
              <a:t> продукту (товару, </a:t>
            </a:r>
            <a:r>
              <a:rPr lang="ru-RU" sz="1400" dirty="0" err="1"/>
              <a:t>роботи</a:t>
            </a:r>
            <a:r>
              <a:rPr lang="ru-RU" sz="1400" dirty="0"/>
              <a:t>, </a:t>
            </a:r>
            <a:r>
              <a:rPr lang="ru-RU" sz="1400" dirty="0" err="1"/>
              <a:t>послуги</a:t>
            </a:r>
            <a:r>
              <a:rPr lang="ru-RU" sz="1400" dirty="0"/>
              <a:t>) </a:t>
            </a:r>
            <a:r>
              <a:rPr lang="ru-RU" sz="1400" dirty="0" err="1"/>
              <a:t>або</a:t>
            </a:r>
            <a:r>
              <a:rPr lang="ru-RU" sz="1400" dirty="0"/>
              <a:t> центру </a:t>
            </a:r>
            <a:r>
              <a:rPr lang="ru-RU" sz="1400" dirty="0" err="1"/>
              <a:t>витрат</a:t>
            </a:r>
            <a:r>
              <a:rPr lang="ru-RU" sz="1400" dirty="0"/>
              <a:t>. </a:t>
            </a:r>
            <a:r>
              <a:rPr lang="ru-RU" sz="1400" dirty="0" err="1"/>
              <a:t>Під</a:t>
            </a:r>
            <a:r>
              <a:rPr lang="ru-RU" sz="1400" dirty="0"/>
              <a:t> центром </a:t>
            </a:r>
            <a:r>
              <a:rPr lang="ru-RU" sz="1400" dirty="0" err="1"/>
              <a:t>витрат</a:t>
            </a:r>
            <a:r>
              <a:rPr lang="ru-RU" sz="1400" dirty="0"/>
              <a:t>, як </a:t>
            </a:r>
            <a:r>
              <a:rPr lang="ru-RU" sz="1400" dirty="0" err="1"/>
              <a:t>вже</a:t>
            </a:r>
            <a:r>
              <a:rPr lang="ru-RU" sz="1400" dirty="0"/>
              <a:t> </a:t>
            </a:r>
            <a:r>
              <a:rPr lang="ru-RU" sz="1400" dirty="0" err="1"/>
              <a:t>зазначалося</a:t>
            </a:r>
            <a:r>
              <a:rPr lang="ru-RU" sz="1400" dirty="0"/>
              <a:t>, </a:t>
            </a:r>
            <a:r>
              <a:rPr lang="ru-RU" sz="1400" dirty="0" err="1"/>
              <a:t>розуміють</a:t>
            </a:r>
            <a:r>
              <a:rPr lang="ru-RU" sz="1400" dirty="0"/>
              <a:t> як </a:t>
            </a:r>
            <a:r>
              <a:rPr lang="ru-RU" sz="1400" dirty="0" err="1"/>
              <a:t>структурний</a:t>
            </a:r>
            <a:r>
              <a:rPr lang="ru-RU" sz="1400" dirty="0"/>
              <a:t> </a:t>
            </a:r>
            <a:r>
              <a:rPr lang="ru-RU" sz="1400" dirty="0" err="1"/>
              <a:t>підрозділ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, так і вид </a:t>
            </a:r>
            <a:r>
              <a:rPr lang="ru-RU" sz="1400" dirty="0" err="1"/>
              <a:t>діяльності</a:t>
            </a:r>
            <a:r>
              <a:rPr lang="ru-RU" sz="1400" dirty="0"/>
              <a:t>, </a:t>
            </a:r>
            <a:r>
              <a:rPr lang="ru-RU" sz="1400" dirty="0" err="1"/>
              <a:t>функції</a:t>
            </a:r>
            <a:r>
              <a:rPr lang="ru-RU" sz="1400" dirty="0"/>
              <a:t> </a:t>
            </a:r>
            <a:r>
              <a:rPr lang="ru-RU" sz="1400" dirty="0" err="1"/>
              <a:t>підрозділів</a:t>
            </a:r>
            <a:r>
              <a:rPr lang="ru-RU" sz="1400" dirty="0"/>
              <a:t>, </a:t>
            </a:r>
            <a:r>
              <a:rPr lang="ru-RU" sz="1400" dirty="0" err="1"/>
              <a:t>технологічні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господарські</a:t>
            </a:r>
            <a:r>
              <a:rPr lang="ru-RU" sz="1400" dirty="0"/>
              <a:t> </a:t>
            </a:r>
            <a:r>
              <a:rPr lang="ru-RU" sz="1400" dirty="0" err="1"/>
              <a:t>операції</a:t>
            </a:r>
            <a:r>
              <a:rPr lang="ru-RU" sz="1400" dirty="0"/>
              <a:t>, </a:t>
            </a:r>
            <a:r>
              <a:rPr lang="ru-RU" sz="1400" dirty="0" err="1"/>
              <a:t>послуги</a:t>
            </a:r>
            <a:r>
              <a:rPr lang="ru-RU" sz="1400" dirty="0"/>
              <a:t>, </a:t>
            </a:r>
            <a:r>
              <a:rPr lang="ru-RU" sz="1400" dirty="0" err="1"/>
              <a:t>устаткування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</a:t>
            </a:r>
            <a:r>
              <a:rPr lang="ru-RU" sz="1400" dirty="0" err="1" smtClean="0"/>
              <a:t>Зібрані</a:t>
            </a:r>
            <a:r>
              <a:rPr lang="ru-RU" sz="1400" dirty="0" smtClean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ресурсів</a:t>
            </a:r>
            <a:r>
              <a:rPr lang="ru-RU" sz="1400" dirty="0"/>
              <a:t> за центрами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потім</a:t>
            </a:r>
            <a:r>
              <a:rPr lang="ru-RU" sz="1400" dirty="0"/>
              <a:t> за </a:t>
            </a:r>
            <a:r>
              <a:rPr lang="ru-RU" sz="1400" dirty="0" err="1"/>
              <a:t>допомогою</a:t>
            </a:r>
            <a:r>
              <a:rPr lang="ru-RU" sz="1400" dirty="0"/>
              <a:t> </a:t>
            </a:r>
            <a:r>
              <a:rPr lang="ru-RU" sz="1400" dirty="0" err="1"/>
              <a:t>певних</a:t>
            </a:r>
            <a:r>
              <a:rPr lang="ru-RU" sz="1400" dirty="0"/>
              <a:t> </a:t>
            </a:r>
            <a:r>
              <a:rPr lang="ru-RU" sz="1400" dirty="0" err="1"/>
              <a:t>математичних</a:t>
            </a:r>
            <a:r>
              <a:rPr lang="ru-RU" sz="1400" dirty="0"/>
              <a:t> </a:t>
            </a:r>
            <a:r>
              <a:rPr lang="ru-RU" sz="1400" dirty="0" err="1"/>
              <a:t>розрахунків</a:t>
            </a:r>
            <a:r>
              <a:rPr lang="ru-RU" sz="1400" dirty="0"/>
              <a:t> </a:t>
            </a:r>
            <a:r>
              <a:rPr lang="ru-RU" sz="1400" dirty="0" err="1"/>
              <a:t>співвідносять</a:t>
            </a:r>
            <a:r>
              <a:rPr lang="ru-RU" sz="1400" dirty="0"/>
              <a:t> з </a:t>
            </a:r>
            <a:r>
              <a:rPr lang="ru-RU" sz="1400" dirty="0" err="1"/>
              <a:t>одиницями</a:t>
            </a:r>
            <a:r>
              <a:rPr lang="ru-RU" sz="1400" dirty="0"/>
              <a:t> продукту. </a:t>
            </a:r>
            <a:r>
              <a:rPr lang="ru-RU" sz="1400" dirty="0" err="1"/>
              <a:t>Визначені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на </a:t>
            </a:r>
            <a:r>
              <a:rPr lang="ru-RU" sz="1400" dirty="0" err="1"/>
              <a:t>одиницю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(</a:t>
            </a:r>
            <a:r>
              <a:rPr lang="ru-RU" sz="1400" dirty="0" err="1"/>
              <a:t>роботи</a:t>
            </a:r>
            <a:r>
              <a:rPr lang="ru-RU" sz="1400" dirty="0"/>
              <a:t>, </a:t>
            </a:r>
            <a:r>
              <a:rPr lang="ru-RU" sz="1400" dirty="0" err="1"/>
              <a:t>послуги</a:t>
            </a:r>
            <a:r>
              <a:rPr lang="ru-RU" sz="1400" dirty="0"/>
              <a:t>) є </a:t>
            </a:r>
            <a:r>
              <a:rPr lang="ru-RU" sz="1400" i="1" dirty="0" err="1"/>
              <a:t>собівартістю</a:t>
            </a:r>
            <a:r>
              <a:rPr lang="ru-RU" sz="1400" dirty="0"/>
              <a:t> </a:t>
            </a:r>
            <a:r>
              <a:rPr lang="ru-RU" sz="1400" dirty="0" err="1"/>
              <a:t>певного</a:t>
            </a:r>
            <a:r>
              <a:rPr lang="ru-RU" sz="1400" dirty="0"/>
              <a:t> виду продукту </a:t>
            </a:r>
            <a:r>
              <a:rPr lang="ru-RU" sz="1400" dirty="0" err="1"/>
              <a:t>підприємства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Розрахунок</a:t>
            </a:r>
            <a:r>
              <a:rPr lang="ru-RU" sz="1400" dirty="0" smtClean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,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калькуляція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, </a:t>
            </a:r>
            <a:r>
              <a:rPr lang="ru-RU" sz="1400" dirty="0" err="1"/>
              <a:t>базується</a:t>
            </a:r>
            <a:r>
              <a:rPr lang="ru-RU" sz="1400" dirty="0"/>
              <a:t> на </a:t>
            </a:r>
            <a:r>
              <a:rPr lang="ru-RU" sz="1400" dirty="0" err="1"/>
              <a:t>класифікації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, </a:t>
            </a:r>
            <a:r>
              <a:rPr lang="ru-RU" sz="1400" dirty="0" err="1"/>
              <a:t>тобто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угрупування</a:t>
            </a:r>
            <a:r>
              <a:rPr lang="ru-RU" sz="1400" dirty="0"/>
              <a:t> за </a:t>
            </a:r>
            <a:r>
              <a:rPr lang="ru-RU" sz="1400" dirty="0" err="1"/>
              <a:t>певними</a:t>
            </a:r>
            <a:r>
              <a:rPr lang="ru-RU" sz="1400" dirty="0"/>
              <a:t> </a:t>
            </a:r>
            <a:r>
              <a:rPr lang="ru-RU" sz="1400" dirty="0" err="1"/>
              <a:t>ознаками</a:t>
            </a:r>
            <a:r>
              <a:rPr lang="ru-RU" sz="1400" dirty="0"/>
              <a:t> </a:t>
            </a:r>
            <a:r>
              <a:rPr lang="ru-RU" sz="1400" dirty="0" err="1"/>
              <a:t>залежно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завдань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. </a:t>
            </a:r>
            <a:r>
              <a:rPr lang="ru-RU" sz="1400" dirty="0" err="1"/>
              <a:t>Відповідно</a:t>
            </a:r>
            <a:r>
              <a:rPr lang="ru-RU" sz="1400" dirty="0"/>
              <a:t> </a:t>
            </a:r>
            <a:r>
              <a:rPr lang="ru-RU" sz="1400" dirty="0" err="1"/>
              <a:t>категорії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групуються</a:t>
            </a:r>
            <a:r>
              <a:rPr lang="ru-RU" sz="1400" dirty="0"/>
              <a:t> таким чином, </a:t>
            </a:r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була</a:t>
            </a:r>
            <a:r>
              <a:rPr lang="ru-RU" sz="1400" dirty="0"/>
              <a:t> видна </a:t>
            </a:r>
            <a:r>
              <a:rPr lang="ru-RU" sz="1400" dirty="0" err="1"/>
              <a:t>залежність</a:t>
            </a:r>
            <a:r>
              <a:rPr lang="ru-RU" sz="1400" dirty="0"/>
              <a:t> </a:t>
            </a:r>
            <a:r>
              <a:rPr lang="ru-RU" sz="1400" dirty="0" err="1"/>
              <a:t>величини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і </a:t>
            </a:r>
            <a:r>
              <a:rPr lang="ru-RU" sz="1400" dirty="0" err="1"/>
              <a:t>доходів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певних</a:t>
            </a:r>
            <a:r>
              <a:rPr lang="ru-RU" sz="1400" dirty="0"/>
              <a:t> </a:t>
            </a:r>
            <a:r>
              <a:rPr lang="ru-RU" sz="1400" dirty="0" err="1"/>
              <a:t>управлінських</a:t>
            </a:r>
            <a:r>
              <a:rPr lang="ru-RU" sz="1400" dirty="0"/>
              <a:t> </a:t>
            </a:r>
            <a:r>
              <a:rPr lang="ru-RU" sz="1400" dirty="0" err="1"/>
              <a:t>рішень</a:t>
            </a:r>
            <a:r>
              <a:rPr lang="ru-RU" sz="1400" dirty="0"/>
              <a:t>, </a:t>
            </a:r>
            <a:r>
              <a:rPr lang="ru-RU" sz="1400" dirty="0" err="1"/>
              <a:t>розробок</a:t>
            </a:r>
            <a:r>
              <a:rPr lang="ru-RU" sz="1400" dirty="0"/>
              <a:t>, </a:t>
            </a:r>
            <a:r>
              <a:rPr lang="ru-RU" sz="1400" dirty="0" err="1"/>
              <a:t>операцій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 на </a:t>
            </a:r>
            <a:r>
              <a:rPr lang="ru-RU" sz="1400" dirty="0" err="1"/>
              <a:t>всіх</a:t>
            </a:r>
            <a:r>
              <a:rPr lang="ru-RU" sz="1400" dirty="0"/>
              <a:t>  </a:t>
            </a:r>
            <a:r>
              <a:rPr lang="ru-RU" sz="1400" dirty="0" err="1"/>
              <a:t>рівнях</a:t>
            </a:r>
            <a:r>
              <a:rPr lang="ru-RU" sz="1400" dirty="0"/>
              <a:t>  </a:t>
            </a:r>
            <a:r>
              <a:rPr lang="ru-RU" sz="1400" dirty="0" err="1"/>
              <a:t>керівництва</a:t>
            </a:r>
            <a:r>
              <a:rPr lang="ru-RU" sz="1400" dirty="0"/>
              <a:t> </a:t>
            </a:r>
            <a:r>
              <a:rPr lang="ru-RU" sz="1400" dirty="0" err="1"/>
              <a:t>підприємством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Така</a:t>
            </a:r>
            <a:r>
              <a:rPr lang="ru-RU" sz="1400" dirty="0" smtClean="0"/>
              <a:t> </a:t>
            </a:r>
            <a:r>
              <a:rPr lang="ru-RU" sz="1400" dirty="0" err="1"/>
              <a:t>класифікація</a:t>
            </a:r>
            <a:r>
              <a:rPr lang="ru-RU" sz="1400" dirty="0"/>
              <a:t> </a:t>
            </a:r>
            <a:r>
              <a:rPr lang="ru-RU" sz="1400" dirty="0" err="1"/>
              <a:t>допомагає</a:t>
            </a:r>
            <a:r>
              <a:rPr lang="ru-RU" sz="1400" dirty="0"/>
              <a:t> </a:t>
            </a:r>
            <a:r>
              <a:rPr lang="ru-RU" sz="1400" dirty="0" err="1"/>
              <a:t>розподілити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таким чином, </a:t>
            </a:r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узагальнити</a:t>
            </a:r>
            <a:r>
              <a:rPr lang="ru-RU" sz="1400" dirty="0"/>
              <a:t> </a:t>
            </a:r>
            <a:r>
              <a:rPr lang="ru-RU" sz="1400" dirty="0" err="1"/>
              <a:t>інформацію</a:t>
            </a:r>
            <a:r>
              <a:rPr lang="ru-RU" sz="1400" dirty="0"/>
              <a:t> в </a:t>
            </a:r>
            <a:r>
              <a:rPr lang="ru-RU" sz="1400" dirty="0" err="1"/>
              <a:t>потрібній</a:t>
            </a:r>
            <a:r>
              <a:rPr lang="ru-RU" sz="1400" dirty="0"/>
              <a:t> </a:t>
            </a:r>
            <a:r>
              <a:rPr lang="ru-RU" sz="1400" dirty="0" err="1"/>
              <a:t>формі</a:t>
            </a:r>
            <a:r>
              <a:rPr lang="ru-RU" sz="1400" dirty="0"/>
              <a:t> для </a:t>
            </a:r>
            <a:r>
              <a:rPr lang="ru-RU" sz="1400" dirty="0" err="1"/>
              <a:t>складання</a:t>
            </a:r>
            <a:r>
              <a:rPr lang="ru-RU" sz="1400" dirty="0"/>
              <a:t> </a:t>
            </a:r>
            <a:r>
              <a:rPr lang="ru-RU" sz="1400" dirty="0" err="1"/>
              <a:t>зовнішньої</a:t>
            </a:r>
            <a:r>
              <a:rPr lang="ru-RU" sz="1400" dirty="0"/>
              <a:t> </a:t>
            </a:r>
            <a:r>
              <a:rPr lang="ru-RU" sz="1400" dirty="0" err="1"/>
              <a:t>звітності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підготовки</a:t>
            </a:r>
            <a:r>
              <a:rPr lang="ru-RU" sz="1400" dirty="0"/>
              <a:t> </a:t>
            </a:r>
            <a:r>
              <a:rPr lang="ru-RU" sz="1400" dirty="0" err="1"/>
              <a:t>певного</a:t>
            </a:r>
            <a:r>
              <a:rPr lang="ru-RU" sz="1400" dirty="0"/>
              <a:t> </a:t>
            </a:r>
            <a:r>
              <a:rPr lang="ru-RU" sz="1400" dirty="0" err="1"/>
              <a:t>управлінського</a:t>
            </a:r>
            <a:r>
              <a:rPr lang="ru-RU" sz="1400" dirty="0"/>
              <a:t> </a:t>
            </a:r>
            <a:r>
              <a:rPr lang="ru-RU" sz="1400" dirty="0" err="1"/>
              <a:t>рішення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95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У </a:t>
            </a:r>
            <a:r>
              <a:rPr lang="ru-RU" sz="1400" dirty="0" err="1"/>
              <a:t>найбільш</a:t>
            </a:r>
            <a:r>
              <a:rPr lang="ru-RU" sz="1400" dirty="0"/>
              <a:t> </a:t>
            </a:r>
            <a:r>
              <a:rPr lang="ru-RU" sz="1400" dirty="0" err="1"/>
              <a:t>загальному</a:t>
            </a:r>
            <a:r>
              <a:rPr lang="ru-RU" sz="1400" dirty="0"/>
              <a:t> </a:t>
            </a:r>
            <a:r>
              <a:rPr lang="ru-RU" sz="1400" dirty="0" err="1"/>
              <a:t>вигляді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b="1" i="1" dirty="0" err="1"/>
              <a:t>калькуляцією</a:t>
            </a:r>
            <a:r>
              <a:rPr lang="ru-RU" sz="1400" b="1" i="1" dirty="0"/>
              <a:t> </a:t>
            </a:r>
            <a:r>
              <a:rPr lang="ru-RU" sz="1400" b="1" i="1" dirty="0" err="1"/>
              <a:t>собівартості</a:t>
            </a:r>
            <a:r>
              <a:rPr lang="ru-RU" sz="1400" b="1" i="1" dirty="0"/>
              <a:t> </a:t>
            </a:r>
            <a:r>
              <a:rPr lang="ru-RU" sz="1400" dirty="0" err="1"/>
              <a:t>розуміють</a:t>
            </a:r>
            <a:r>
              <a:rPr lang="ru-RU" sz="1400" dirty="0"/>
              <a:t> </a:t>
            </a:r>
            <a:r>
              <a:rPr lang="ru-RU" sz="1400" dirty="0" err="1"/>
              <a:t>розрахунок</a:t>
            </a:r>
            <a:r>
              <a:rPr lang="ru-RU" sz="1400" dirty="0"/>
              <a:t> </a:t>
            </a:r>
            <a:r>
              <a:rPr lang="ru-RU" sz="1400" dirty="0" err="1"/>
              <a:t>обсягів</a:t>
            </a:r>
            <a:r>
              <a:rPr lang="ru-RU" sz="1400" dirty="0"/>
              <a:t> </a:t>
            </a:r>
            <a:r>
              <a:rPr lang="ru-RU" sz="1400" dirty="0" err="1"/>
              <a:t>фінансових</a:t>
            </a:r>
            <a:r>
              <a:rPr lang="ru-RU" sz="1400" dirty="0"/>
              <a:t> </a:t>
            </a:r>
            <a:r>
              <a:rPr lang="ru-RU" sz="1400" dirty="0" err="1"/>
              <a:t>вкладень</a:t>
            </a:r>
            <a:r>
              <a:rPr lang="ru-RU" sz="1400" dirty="0"/>
              <a:t> у будь-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об'єкт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(</a:t>
            </a:r>
            <a:r>
              <a:rPr lang="ru-RU" sz="1400" dirty="0" err="1"/>
              <a:t>продукти</a:t>
            </a:r>
            <a:r>
              <a:rPr lang="ru-RU" sz="1400" dirty="0"/>
              <a:t>, </a:t>
            </a:r>
            <a:r>
              <a:rPr lang="ru-RU" sz="1400" dirty="0" err="1"/>
              <a:t>операції</a:t>
            </a:r>
            <a:r>
              <a:rPr lang="ru-RU" sz="1400" dirty="0"/>
              <a:t>, </a:t>
            </a:r>
            <a:r>
              <a:rPr lang="ru-RU" sz="1400" dirty="0" err="1"/>
              <a:t>види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).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Система </a:t>
            </a:r>
            <a:r>
              <a:rPr lang="ru-RU" sz="1400" dirty="0" err="1"/>
              <a:t>калькуляції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, </a:t>
            </a:r>
            <a:r>
              <a:rPr lang="ru-RU" sz="1400" dirty="0" err="1"/>
              <a:t>вживана</a:t>
            </a:r>
            <a:r>
              <a:rPr lang="ru-RU" sz="1400" dirty="0"/>
              <a:t> у </a:t>
            </a:r>
            <a:r>
              <a:rPr lang="ru-RU" sz="1400" dirty="0" err="1"/>
              <a:t>фінансовому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, є </a:t>
            </a:r>
            <a:r>
              <a:rPr lang="ru-RU" sz="1400" dirty="0" err="1"/>
              <a:t>моделлю</a:t>
            </a:r>
            <a:r>
              <a:rPr lang="ru-RU" sz="1400" dirty="0"/>
              <a:t> </a:t>
            </a:r>
            <a:r>
              <a:rPr lang="ru-RU" sz="1400" dirty="0" err="1"/>
              <a:t>витрачання</a:t>
            </a:r>
            <a:r>
              <a:rPr lang="ru-RU" sz="1400" dirty="0"/>
              <a:t> і </a:t>
            </a:r>
            <a:r>
              <a:rPr lang="ru-RU" sz="1400" dirty="0" err="1"/>
              <a:t>повернення</a:t>
            </a:r>
            <a:r>
              <a:rPr lang="ru-RU" sz="1400" dirty="0"/>
              <a:t> </a:t>
            </a:r>
            <a:r>
              <a:rPr lang="ru-RU" sz="1400" dirty="0" err="1"/>
              <a:t>фінансових</a:t>
            </a:r>
            <a:r>
              <a:rPr lang="ru-RU" sz="1400" dirty="0"/>
              <a:t> </a:t>
            </a:r>
            <a:r>
              <a:rPr lang="ru-RU" sz="1400" dirty="0" err="1"/>
              <a:t>коштів</a:t>
            </a:r>
            <a:r>
              <a:rPr lang="ru-RU" sz="1400" dirty="0"/>
              <a:t>, </a:t>
            </a:r>
            <a:r>
              <a:rPr lang="ru-RU" sz="1400" dirty="0" err="1"/>
              <a:t>направлених</a:t>
            </a:r>
            <a:r>
              <a:rPr lang="ru-RU" sz="1400" dirty="0"/>
              <a:t> на </a:t>
            </a:r>
            <a:r>
              <a:rPr lang="ru-RU" sz="1400" dirty="0" err="1"/>
              <a:t>придбання</a:t>
            </a:r>
            <a:r>
              <a:rPr lang="ru-RU" sz="1400" dirty="0"/>
              <a:t> і </a:t>
            </a:r>
            <a:r>
              <a:rPr lang="ru-RU" sz="1400" dirty="0" err="1"/>
              <a:t>використання</a:t>
            </a:r>
            <a:r>
              <a:rPr lang="ru-RU" sz="1400" dirty="0"/>
              <a:t> </a:t>
            </a:r>
            <a:r>
              <a:rPr lang="ru-RU" sz="1400" dirty="0" err="1"/>
              <a:t>економічних</a:t>
            </a:r>
            <a:r>
              <a:rPr lang="ru-RU" sz="1400" dirty="0"/>
              <a:t> </a:t>
            </a:r>
            <a:r>
              <a:rPr lang="ru-RU" sz="1400" dirty="0" err="1"/>
              <a:t>ресурсів</a:t>
            </a:r>
            <a:r>
              <a:rPr lang="ru-RU" sz="1400" dirty="0"/>
              <a:t>. В рамках </a:t>
            </a:r>
            <a:r>
              <a:rPr lang="ru-RU" sz="1400" dirty="0" err="1"/>
              <a:t>даної</a:t>
            </a:r>
            <a:r>
              <a:rPr lang="ru-RU" sz="1400" dirty="0"/>
              <a:t> </a:t>
            </a:r>
            <a:r>
              <a:rPr lang="ru-RU" sz="1400" dirty="0" err="1"/>
              <a:t>моделі</a:t>
            </a:r>
            <a:r>
              <a:rPr lang="ru-RU" sz="1400" dirty="0"/>
              <a:t> </a:t>
            </a:r>
            <a:r>
              <a:rPr lang="ru-RU" sz="1400" dirty="0" err="1"/>
              <a:t>всі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 </a:t>
            </a:r>
            <a:r>
              <a:rPr lang="ru-RU" sz="1400" dirty="0" err="1"/>
              <a:t>згрупувати</a:t>
            </a:r>
            <a:r>
              <a:rPr lang="ru-RU" sz="1400" dirty="0"/>
              <a:t> за </a:t>
            </a:r>
            <a:r>
              <a:rPr lang="ru-RU" sz="1400" dirty="0" err="1"/>
              <a:t>наступними</a:t>
            </a:r>
            <a:r>
              <a:rPr lang="ru-RU" sz="1400" dirty="0"/>
              <a:t> </a:t>
            </a:r>
            <a:r>
              <a:rPr lang="ru-RU" sz="1400" dirty="0" err="1"/>
              <a:t>ознаками</a:t>
            </a:r>
            <a:r>
              <a:rPr lang="ru-RU" sz="1400" dirty="0"/>
              <a:t> (табл. 11.2</a:t>
            </a:r>
            <a:r>
              <a:rPr lang="ru-RU" sz="1400" dirty="0" smtClean="0"/>
              <a:t>).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Угрупування</a:t>
            </a:r>
            <a:r>
              <a:rPr lang="ru-RU" sz="1400" dirty="0" smtClean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залежно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місця</a:t>
            </a:r>
            <a:r>
              <a:rPr lang="ru-RU" sz="1400" dirty="0"/>
              <a:t> і часу  </a:t>
            </a:r>
            <a:r>
              <a:rPr lang="ru-RU" sz="1400" dirty="0" err="1"/>
              <a:t>їх</a:t>
            </a:r>
            <a:r>
              <a:rPr lang="ru-RU" sz="1400" dirty="0"/>
              <a:t>  </a:t>
            </a:r>
            <a:r>
              <a:rPr lang="ru-RU" sz="1400" dirty="0" err="1"/>
              <a:t>виникнення</a:t>
            </a:r>
            <a:r>
              <a:rPr lang="ru-RU" sz="1400" dirty="0"/>
              <a:t> </a:t>
            </a:r>
            <a:r>
              <a:rPr lang="ru-RU" sz="1400" dirty="0" err="1"/>
              <a:t>дозволяє</a:t>
            </a:r>
            <a:r>
              <a:rPr lang="ru-RU" sz="1400" dirty="0"/>
              <a:t> </a:t>
            </a:r>
            <a:r>
              <a:rPr lang="ru-RU" sz="1400" dirty="0" err="1"/>
              <a:t>оцінити</a:t>
            </a:r>
            <a:r>
              <a:rPr lang="ru-RU" sz="1400" dirty="0"/>
              <a:t> величину </a:t>
            </a:r>
            <a:r>
              <a:rPr lang="ru-RU" sz="1400" dirty="0" err="1"/>
              <a:t>поточних</a:t>
            </a:r>
            <a:r>
              <a:rPr lang="ru-RU" sz="1400" dirty="0"/>
              <a:t> </a:t>
            </a:r>
            <a:r>
              <a:rPr lang="ru-RU" sz="1400" dirty="0" err="1"/>
              <a:t>активів</a:t>
            </a:r>
            <a:r>
              <a:rPr lang="ru-RU" sz="1400" dirty="0"/>
              <a:t> і </a:t>
            </a:r>
            <a:r>
              <a:rPr lang="ru-RU" sz="1400" dirty="0" err="1"/>
              <a:t>визначити</a:t>
            </a:r>
            <a:r>
              <a:rPr lang="ru-RU" sz="1400" dirty="0"/>
              <a:t> </a:t>
            </a:r>
            <a:r>
              <a:rPr lang="ru-RU" sz="1400" dirty="0" err="1"/>
              <a:t>фінансові</a:t>
            </a:r>
            <a:r>
              <a:rPr lang="ru-RU" sz="1400" dirty="0"/>
              <a:t> </a:t>
            </a:r>
            <a:r>
              <a:rPr lang="ru-RU" sz="1400" dirty="0" err="1"/>
              <a:t>результати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операційної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b="1" i="1" dirty="0" smtClean="0"/>
              <a:t>        </a:t>
            </a:r>
            <a:r>
              <a:rPr lang="ru-RU" sz="1400" b="1" i="1" dirty="0" err="1" smtClean="0"/>
              <a:t>Вхідні</a:t>
            </a:r>
            <a:r>
              <a:rPr lang="ru-RU" sz="1400" b="1" i="1" dirty="0" smtClean="0"/>
              <a:t> </a:t>
            </a:r>
            <a:r>
              <a:rPr lang="ru-RU" sz="1400" dirty="0"/>
              <a:t>(</a:t>
            </a:r>
            <a:r>
              <a:rPr lang="ru-RU" sz="1400" dirty="0" err="1"/>
              <a:t>валові</a:t>
            </a:r>
            <a:r>
              <a:rPr lang="ru-RU" sz="1400" dirty="0"/>
              <a:t>, </a:t>
            </a:r>
            <a:r>
              <a:rPr lang="ru-RU" sz="1400" dirty="0" err="1"/>
              <a:t>поточні</a:t>
            </a:r>
            <a:r>
              <a:rPr lang="ru-RU" sz="1400" dirty="0"/>
              <a:t>)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</a:t>
            </a:r>
            <a:r>
              <a:rPr lang="ru-RU" sz="1400" dirty="0" err="1"/>
              <a:t>пов'язані</a:t>
            </a:r>
            <a:r>
              <a:rPr lang="ru-RU" sz="1400" dirty="0"/>
              <a:t> з </a:t>
            </a:r>
            <a:r>
              <a:rPr lang="ru-RU" sz="1400" dirty="0" err="1"/>
              <a:t>формуванням</a:t>
            </a:r>
            <a:r>
              <a:rPr lang="ru-RU" sz="1400" dirty="0"/>
              <a:t> </a:t>
            </a:r>
            <a:r>
              <a:rPr lang="ru-RU" sz="1400" dirty="0" err="1"/>
              <a:t>оборотних</a:t>
            </a:r>
            <a:r>
              <a:rPr lang="ru-RU" sz="1400" dirty="0"/>
              <a:t> </a:t>
            </a:r>
            <a:r>
              <a:rPr lang="ru-RU" sz="1400" dirty="0" err="1"/>
              <a:t>активів</a:t>
            </a:r>
            <a:r>
              <a:rPr lang="ru-RU" sz="1400" dirty="0"/>
              <a:t> і </a:t>
            </a:r>
            <a:r>
              <a:rPr lang="ru-RU" sz="1400" dirty="0" err="1"/>
              <a:t>здійсненням</a:t>
            </a:r>
            <a:r>
              <a:rPr lang="ru-RU" sz="1400" dirty="0"/>
              <a:t> </a:t>
            </a:r>
            <a:r>
              <a:rPr lang="ru-RU" sz="1400" dirty="0" err="1"/>
              <a:t>операційної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 </a:t>
            </a:r>
            <a:r>
              <a:rPr lang="ru-RU" sz="1400" dirty="0" err="1" smtClean="0"/>
              <a:t>Дані</a:t>
            </a:r>
            <a:r>
              <a:rPr lang="ru-RU" sz="1400" dirty="0" smtClean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не </a:t>
            </a:r>
            <a:r>
              <a:rPr lang="ru-RU" sz="1400" dirty="0" err="1"/>
              <a:t>ідентичні</a:t>
            </a:r>
            <a:r>
              <a:rPr lang="ru-RU" sz="1400" dirty="0"/>
              <a:t>  по </a:t>
            </a:r>
            <a:r>
              <a:rPr lang="ru-RU" sz="1400" dirty="0" err="1"/>
              <a:t>відношенню</a:t>
            </a:r>
            <a:r>
              <a:rPr lang="ru-RU" sz="1400" dirty="0"/>
              <a:t> до </a:t>
            </a:r>
            <a:r>
              <a:rPr lang="ru-RU" sz="1400" dirty="0" err="1"/>
              <a:t>створення</a:t>
            </a:r>
            <a:r>
              <a:rPr lang="ru-RU" sz="1400" dirty="0"/>
              <a:t> продукту, </a:t>
            </a:r>
            <a:r>
              <a:rPr lang="ru-RU" sz="1400" dirty="0" err="1"/>
              <a:t>періоду</a:t>
            </a:r>
            <a:r>
              <a:rPr lang="ru-RU" sz="1400" dirty="0"/>
              <a:t> часу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використання</a:t>
            </a:r>
            <a:r>
              <a:rPr lang="ru-RU" sz="1400" dirty="0"/>
              <a:t> і </a:t>
            </a:r>
            <a:r>
              <a:rPr lang="ru-RU" sz="1400" dirty="0" err="1"/>
              <a:t>впливу</a:t>
            </a:r>
            <a:r>
              <a:rPr lang="ru-RU" sz="1400" dirty="0"/>
              <a:t> на </a:t>
            </a:r>
            <a:r>
              <a:rPr lang="ru-RU" sz="1400" dirty="0" err="1"/>
              <a:t>прибуток</a:t>
            </a:r>
            <a:r>
              <a:rPr lang="ru-RU" sz="1400" dirty="0"/>
              <a:t>, тому </a:t>
            </a:r>
            <a:r>
              <a:rPr lang="ru-RU" sz="1400" dirty="0" err="1"/>
              <a:t>вхідні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підрозділити</a:t>
            </a:r>
            <a:r>
              <a:rPr lang="ru-RU" sz="1400" dirty="0"/>
              <a:t> на </a:t>
            </a:r>
            <a:r>
              <a:rPr lang="ru-RU" sz="1400" dirty="0" err="1"/>
              <a:t>наступні</a:t>
            </a:r>
            <a:r>
              <a:rPr lang="ru-RU" sz="1400" dirty="0"/>
              <a:t> </a:t>
            </a:r>
            <a:r>
              <a:rPr lang="ru-RU" sz="1400" dirty="0" err="1"/>
              <a:t>категорії</a:t>
            </a:r>
            <a:r>
              <a:rPr lang="ru-RU" sz="1400" dirty="0"/>
              <a:t>: </a:t>
            </a:r>
            <a:r>
              <a:rPr lang="ru-RU" sz="1400" dirty="0" err="1"/>
              <a:t>капіталізовані</a:t>
            </a:r>
            <a:r>
              <a:rPr lang="ru-RU" sz="1400" dirty="0"/>
              <a:t> і </a:t>
            </a:r>
            <a:r>
              <a:rPr lang="ru-RU" sz="1400" dirty="0" err="1"/>
              <a:t>минулі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, </a:t>
            </a:r>
            <a:r>
              <a:rPr lang="ru-RU" sz="1400" dirty="0" err="1"/>
              <a:t>витрати</a:t>
            </a:r>
            <a:r>
              <a:rPr lang="ru-RU" sz="1400" dirty="0"/>
              <a:t> на продукт і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звітного</a:t>
            </a:r>
            <a:r>
              <a:rPr lang="ru-RU" sz="1400" dirty="0"/>
              <a:t> </a:t>
            </a:r>
            <a:r>
              <a:rPr lang="ru-RU" sz="1400" dirty="0" err="1"/>
              <a:t>періоду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737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</a:t>
            </a:r>
            <a:r>
              <a:rPr lang="ru-RU" sz="1400" b="1" i="1" dirty="0" err="1" smtClean="0"/>
              <a:t>Капіталізовані</a:t>
            </a:r>
            <a:r>
              <a:rPr lang="ru-RU" sz="1400" b="1" i="1" dirty="0" smtClean="0"/>
              <a:t> </a:t>
            </a:r>
            <a:r>
              <a:rPr lang="ru-RU" sz="1400" b="1" i="1" dirty="0" err="1"/>
              <a:t>витрати</a:t>
            </a:r>
            <a:r>
              <a:rPr lang="ru-RU" sz="1400" b="1" i="1" dirty="0"/>
              <a:t> </a:t>
            </a:r>
            <a:r>
              <a:rPr lang="ru-RU" sz="1400" dirty="0"/>
              <a:t>–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вартість</a:t>
            </a:r>
            <a:r>
              <a:rPr lang="ru-RU" sz="1400" dirty="0"/>
              <a:t> </a:t>
            </a:r>
            <a:r>
              <a:rPr lang="ru-RU" sz="1400" dirty="0" err="1"/>
              <a:t>економічних</a:t>
            </a:r>
            <a:r>
              <a:rPr lang="ru-RU" sz="1400" dirty="0"/>
              <a:t> </a:t>
            </a:r>
            <a:r>
              <a:rPr lang="ru-RU" sz="1400" dirty="0" err="1"/>
              <a:t>ресурсів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є в </a:t>
            </a:r>
            <a:r>
              <a:rPr lang="ru-RU" sz="1400" dirty="0" err="1"/>
              <a:t>наявності</a:t>
            </a:r>
            <a:r>
              <a:rPr lang="ru-RU" sz="1400" dirty="0"/>
              <a:t> та, як </a:t>
            </a:r>
            <a:r>
              <a:rPr lang="ru-RU" sz="1400" dirty="0" err="1"/>
              <a:t>очікується</a:t>
            </a:r>
            <a:r>
              <a:rPr lang="ru-RU" sz="1400" dirty="0"/>
              <a:t>, </a:t>
            </a:r>
            <a:r>
              <a:rPr lang="ru-RU" sz="1400" dirty="0" err="1"/>
              <a:t>повинні</a:t>
            </a:r>
            <a:r>
              <a:rPr lang="ru-RU" sz="1400" dirty="0"/>
              <a:t> принести доходи у </a:t>
            </a:r>
            <a:r>
              <a:rPr lang="ru-RU" sz="1400" dirty="0" err="1"/>
              <a:t>майбутньому</a:t>
            </a:r>
            <a:r>
              <a:rPr lang="ru-RU" sz="1400" dirty="0"/>
              <a:t>. В </a:t>
            </a:r>
            <a:r>
              <a:rPr lang="ru-RU" sz="1400" dirty="0" err="1"/>
              <a:t>балансі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вони </a:t>
            </a:r>
            <a:r>
              <a:rPr lang="ru-RU" sz="1400" dirty="0" err="1"/>
              <a:t>відображаються</a:t>
            </a:r>
            <a:r>
              <a:rPr lang="ru-RU" sz="1400" dirty="0"/>
              <a:t> як </a:t>
            </a:r>
            <a:r>
              <a:rPr lang="ru-RU" sz="1400" dirty="0" err="1"/>
              <a:t>вартість</a:t>
            </a:r>
            <a:r>
              <a:rPr lang="ru-RU" sz="1400" dirty="0"/>
              <a:t> </a:t>
            </a:r>
            <a:r>
              <a:rPr lang="ru-RU" sz="1400" dirty="0" err="1"/>
              <a:t>запасів</a:t>
            </a:r>
            <a:r>
              <a:rPr lang="ru-RU" sz="1400" dirty="0"/>
              <a:t> </a:t>
            </a:r>
            <a:r>
              <a:rPr lang="ru-RU" sz="1400" dirty="0" err="1"/>
              <a:t>незавершеного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і </a:t>
            </a:r>
            <a:r>
              <a:rPr lang="ru-RU" sz="1400" dirty="0" err="1"/>
              <a:t>готової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, </a:t>
            </a:r>
            <a:r>
              <a:rPr lang="ru-RU" sz="1400" dirty="0" err="1"/>
              <a:t>тобто</a:t>
            </a:r>
            <a:r>
              <a:rPr lang="ru-RU" sz="1400" dirty="0"/>
              <a:t> як </a:t>
            </a:r>
            <a:r>
              <a:rPr lang="ru-RU" sz="1400" dirty="0" err="1"/>
              <a:t>поточні</a:t>
            </a:r>
            <a:r>
              <a:rPr lang="ru-RU" sz="1400" dirty="0"/>
              <a:t> </a:t>
            </a:r>
            <a:r>
              <a:rPr lang="ru-RU" sz="1400" dirty="0" err="1"/>
              <a:t>активи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</a:t>
            </a:r>
            <a:r>
              <a:rPr lang="ru-RU" sz="1400" dirty="0" err="1" smtClean="0"/>
              <a:t>Якщо</a:t>
            </a:r>
            <a:r>
              <a:rPr lang="ru-RU" sz="1400" dirty="0" smtClean="0"/>
              <a:t> </a:t>
            </a:r>
            <a:r>
              <a:rPr lang="ru-RU" sz="1400" dirty="0" err="1"/>
              <a:t>зазначені</a:t>
            </a:r>
            <a:r>
              <a:rPr lang="ru-RU" sz="1400" dirty="0"/>
              <a:t> </a:t>
            </a:r>
            <a:r>
              <a:rPr lang="ru-RU" sz="1400" dirty="0" err="1"/>
              <a:t>засоби</a:t>
            </a:r>
            <a:r>
              <a:rPr lang="ru-RU" sz="1400" dirty="0"/>
              <a:t> (</a:t>
            </a:r>
            <a:r>
              <a:rPr lang="ru-RU" sz="1400" dirty="0" err="1"/>
              <a:t>ресурси</a:t>
            </a:r>
            <a:r>
              <a:rPr lang="ru-RU" sz="1400" dirty="0"/>
              <a:t>)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витрачені</a:t>
            </a:r>
            <a:r>
              <a:rPr lang="ru-RU" sz="1400" dirty="0"/>
              <a:t> для </a:t>
            </a:r>
            <a:r>
              <a:rPr lang="ru-RU" sz="1400" dirty="0" err="1"/>
              <a:t>отримання</a:t>
            </a:r>
            <a:r>
              <a:rPr lang="ru-RU" sz="1400" dirty="0"/>
              <a:t> </a:t>
            </a:r>
            <a:r>
              <a:rPr lang="ru-RU" sz="1400" dirty="0" err="1"/>
              <a:t>доходів</a:t>
            </a:r>
            <a:r>
              <a:rPr lang="ru-RU" sz="1400" dirty="0"/>
              <a:t> і </a:t>
            </a:r>
            <a:r>
              <a:rPr lang="ru-RU" sz="1400" dirty="0" err="1"/>
              <a:t>втратили</a:t>
            </a:r>
            <a:r>
              <a:rPr lang="ru-RU" sz="1400" dirty="0"/>
              <a:t> </a:t>
            </a:r>
            <a:r>
              <a:rPr lang="ru-RU" sz="1400" dirty="0" err="1"/>
              <a:t>здатність</a:t>
            </a:r>
            <a:r>
              <a:rPr lang="ru-RU" sz="1400" dirty="0"/>
              <a:t> </a:t>
            </a:r>
            <a:r>
              <a:rPr lang="ru-RU" sz="1400" dirty="0" err="1"/>
              <a:t>приносити</a:t>
            </a:r>
            <a:r>
              <a:rPr lang="ru-RU" sz="1400" dirty="0"/>
              <a:t> </a:t>
            </a:r>
            <a:r>
              <a:rPr lang="ru-RU" sz="1400" dirty="0" err="1"/>
              <a:t>дохід</a:t>
            </a:r>
            <a:r>
              <a:rPr lang="ru-RU" sz="1400" dirty="0"/>
              <a:t> </a:t>
            </a:r>
            <a:r>
              <a:rPr lang="ru-RU" sz="1400" dirty="0" err="1"/>
              <a:t>надалі</a:t>
            </a:r>
            <a:r>
              <a:rPr lang="ru-RU" sz="1400" dirty="0"/>
              <a:t>, то вони </a:t>
            </a:r>
            <a:r>
              <a:rPr lang="ru-RU" sz="1400" dirty="0" err="1"/>
              <a:t>переходять</a:t>
            </a:r>
            <a:r>
              <a:rPr lang="ru-RU" sz="1400" dirty="0"/>
              <a:t> в </a:t>
            </a:r>
            <a:r>
              <a:rPr lang="ru-RU" sz="1400" dirty="0" err="1"/>
              <a:t>розряд</a:t>
            </a:r>
            <a:r>
              <a:rPr lang="ru-RU" sz="1400" dirty="0"/>
              <a:t> </a:t>
            </a:r>
            <a:r>
              <a:rPr lang="ru-RU" sz="1400" dirty="0" err="1"/>
              <a:t>минулих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знаходить</a:t>
            </a:r>
            <a:r>
              <a:rPr lang="ru-RU" sz="1400" dirty="0"/>
              <a:t> </a:t>
            </a:r>
            <a:r>
              <a:rPr lang="ru-RU" sz="1400" dirty="0" err="1"/>
              <a:t>відображення</a:t>
            </a:r>
            <a:r>
              <a:rPr lang="ru-RU" sz="1400" dirty="0"/>
              <a:t> на </a:t>
            </a:r>
            <a:r>
              <a:rPr lang="ru-RU" sz="1400" dirty="0" err="1"/>
              <a:t>Рахунку</a:t>
            </a:r>
            <a:r>
              <a:rPr lang="ru-RU" sz="1400" dirty="0"/>
              <a:t> </a:t>
            </a:r>
            <a:r>
              <a:rPr lang="ru-RU" sz="1400" dirty="0" err="1"/>
              <a:t>прибутків</a:t>
            </a:r>
            <a:r>
              <a:rPr lang="ru-RU" sz="1400" dirty="0"/>
              <a:t> і </a:t>
            </a:r>
            <a:r>
              <a:rPr lang="ru-RU" sz="1400" dirty="0" err="1"/>
              <a:t>збитків</a:t>
            </a:r>
            <a:r>
              <a:rPr lang="ru-RU" sz="1400" dirty="0"/>
              <a:t> (у </a:t>
            </a:r>
            <a:r>
              <a:rPr lang="ru-RU" sz="1400" dirty="0" err="1"/>
              <a:t>Звіті</a:t>
            </a:r>
            <a:r>
              <a:rPr lang="ru-RU" sz="1400" dirty="0"/>
              <a:t> про </a:t>
            </a:r>
            <a:r>
              <a:rPr lang="ru-RU" sz="1400" dirty="0" err="1"/>
              <a:t>фінансові</a:t>
            </a:r>
            <a:r>
              <a:rPr lang="ru-RU" sz="1400" dirty="0"/>
              <a:t> </a:t>
            </a:r>
            <a:r>
              <a:rPr lang="ru-RU" sz="1400" dirty="0" err="1"/>
              <a:t>результати</a:t>
            </a:r>
            <a:r>
              <a:rPr lang="ru-RU" sz="1400" dirty="0"/>
              <a:t>).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Таким </a:t>
            </a:r>
            <a:r>
              <a:rPr lang="ru-RU" sz="1400" dirty="0"/>
              <a:t>чином, </a:t>
            </a:r>
            <a:r>
              <a:rPr lang="ru-RU" sz="1400" dirty="0" err="1"/>
              <a:t>минулі</a:t>
            </a:r>
            <a:r>
              <a:rPr lang="ru-RU" sz="1400" dirty="0"/>
              <a:t> (</a:t>
            </a:r>
            <a:r>
              <a:rPr lang="ru-RU" sz="1400" dirty="0" err="1"/>
              <a:t>вичерпані</a:t>
            </a:r>
            <a:r>
              <a:rPr lang="ru-RU" sz="1400" dirty="0"/>
              <a:t>)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зменшують</a:t>
            </a:r>
            <a:r>
              <a:rPr lang="ru-RU" sz="1400" dirty="0"/>
              <a:t> величину </a:t>
            </a:r>
            <a:r>
              <a:rPr lang="ru-RU" sz="1400" dirty="0" err="1"/>
              <a:t>активів</a:t>
            </a:r>
            <a:r>
              <a:rPr lang="ru-RU" sz="1400" dirty="0"/>
              <a:t> і </a:t>
            </a:r>
            <a:r>
              <a:rPr lang="ru-RU" sz="1400" dirty="0" err="1"/>
              <a:t>збільшують</a:t>
            </a:r>
            <a:r>
              <a:rPr lang="ru-RU" sz="1400" dirty="0"/>
              <a:t> </a:t>
            </a:r>
            <a:r>
              <a:rPr lang="ru-RU" sz="1400" dirty="0" err="1"/>
              <a:t>грошові</a:t>
            </a:r>
            <a:r>
              <a:rPr lang="ru-RU" sz="1400" dirty="0"/>
              <a:t> потоки в </a:t>
            </a:r>
            <a:r>
              <a:rPr lang="ru-RU" sz="1400" dirty="0" err="1"/>
              <a:t>процесі</a:t>
            </a:r>
            <a:r>
              <a:rPr lang="ru-RU" sz="1400" dirty="0"/>
              <a:t> </a:t>
            </a:r>
            <a:r>
              <a:rPr lang="ru-RU" sz="1400" dirty="0" err="1"/>
              <a:t>поточної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</a:t>
            </a:r>
            <a:r>
              <a:rPr lang="ru-RU" sz="1400" dirty="0" err="1"/>
              <a:t>протягом</a:t>
            </a:r>
            <a:r>
              <a:rPr lang="ru-RU" sz="1400" dirty="0"/>
              <a:t> </a:t>
            </a:r>
            <a:r>
              <a:rPr lang="ru-RU" sz="1400" dirty="0" err="1"/>
              <a:t>звітного</a:t>
            </a:r>
            <a:r>
              <a:rPr lang="ru-RU" sz="1400" dirty="0"/>
              <a:t> </a:t>
            </a:r>
            <a:r>
              <a:rPr lang="ru-RU" sz="1400" dirty="0" err="1"/>
              <a:t>періоду</a:t>
            </a:r>
            <a:r>
              <a:rPr lang="ru-RU" sz="1400" dirty="0"/>
              <a:t>; </a:t>
            </a:r>
            <a:r>
              <a:rPr lang="ru-RU" sz="1400" dirty="0" err="1"/>
              <a:t>вхідні</a:t>
            </a:r>
            <a:r>
              <a:rPr lang="ru-RU" sz="1400" dirty="0"/>
              <a:t> (не </a:t>
            </a:r>
            <a:r>
              <a:rPr lang="ru-RU" sz="1400" dirty="0" err="1"/>
              <a:t>спожиті</a:t>
            </a:r>
            <a:r>
              <a:rPr lang="ru-RU" sz="1400" dirty="0"/>
              <a:t>) </a:t>
            </a:r>
            <a:r>
              <a:rPr lang="ru-RU" sz="1400" dirty="0" err="1"/>
              <a:t>витрати</a:t>
            </a:r>
            <a:r>
              <a:rPr lang="ru-RU" sz="1400" dirty="0"/>
              <a:t> є </a:t>
            </a:r>
            <a:r>
              <a:rPr lang="ru-RU" sz="1400" dirty="0" err="1"/>
              <a:t>збільшенням</a:t>
            </a:r>
            <a:r>
              <a:rPr lang="ru-RU" sz="1400" dirty="0"/>
              <a:t> </a:t>
            </a:r>
            <a:r>
              <a:rPr lang="ru-RU" sz="1400" dirty="0" err="1"/>
              <a:t>активів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з метою </a:t>
            </a:r>
            <a:r>
              <a:rPr lang="ru-RU" sz="1400" dirty="0" err="1"/>
              <a:t>отримання</a:t>
            </a:r>
            <a:r>
              <a:rPr lang="ru-RU" sz="1400" dirty="0"/>
              <a:t> </a:t>
            </a:r>
            <a:r>
              <a:rPr lang="ru-RU" sz="1400" dirty="0" err="1"/>
              <a:t>вигоди</a:t>
            </a:r>
            <a:r>
              <a:rPr lang="ru-RU" sz="1400" dirty="0"/>
              <a:t> у </a:t>
            </a:r>
            <a:r>
              <a:rPr lang="ru-RU" sz="1400" dirty="0" err="1"/>
              <a:t>майбутніх</a:t>
            </a:r>
            <a:r>
              <a:rPr lang="ru-RU" sz="1400" dirty="0"/>
              <a:t> </a:t>
            </a:r>
            <a:r>
              <a:rPr lang="ru-RU" sz="1400" dirty="0" err="1"/>
              <a:t>звітних</a:t>
            </a:r>
            <a:r>
              <a:rPr lang="ru-RU" sz="1400" dirty="0"/>
              <a:t> </a:t>
            </a:r>
            <a:r>
              <a:rPr lang="ru-RU" sz="1400" dirty="0" err="1"/>
              <a:t>періодах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b="1" dirty="0" smtClean="0"/>
              <a:t>        Приклад</a:t>
            </a:r>
            <a:r>
              <a:rPr lang="ru-RU" sz="1400" b="1" dirty="0"/>
              <a:t>. </a:t>
            </a:r>
            <a:r>
              <a:rPr lang="ru-RU" sz="1400" dirty="0" err="1"/>
              <a:t>Припустимо</a:t>
            </a:r>
            <a:r>
              <a:rPr lang="ru-RU" sz="1400" dirty="0"/>
              <a:t>, </a:t>
            </a:r>
            <a:r>
              <a:rPr lang="ru-RU" sz="1400" dirty="0" err="1"/>
              <a:t>протягом</a:t>
            </a:r>
            <a:r>
              <a:rPr lang="ru-RU" sz="1400" dirty="0"/>
              <a:t> </a:t>
            </a:r>
            <a:r>
              <a:rPr lang="ru-RU" sz="1400" dirty="0" err="1"/>
              <a:t>місяця</a:t>
            </a:r>
            <a:r>
              <a:rPr lang="ru-RU" sz="1400" dirty="0"/>
              <a:t> </a:t>
            </a:r>
            <a:r>
              <a:rPr lang="ru-RU" sz="1400" dirty="0" err="1"/>
              <a:t>підприємство</a:t>
            </a:r>
            <a:r>
              <a:rPr lang="ru-RU" sz="1400" dirty="0"/>
              <a:t> закупило </a:t>
            </a:r>
            <a:r>
              <a:rPr lang="ru-RU" sz="1400" dirty="0" err="1"/>
              <a:t>матеріалів</a:t>
            </a:r>
            <a:r>
              <a:rPr lang="ru-RU" sz="1400" dirty="0"/>
              <a:t> на $570000,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оплачені</a:t>
            </a:r>
            <a:r>
              <a:rPr lang="ru-RU" sz="1400" dirty="0"/>
              <a:t> </a:t>
            </a:r>
            <a:r>
              <a:rPr lang="ru-RU" sz="1400" dirty="0" err="1"/>
              <a:t>трудовитрати</a:t>
            </a:r>
            <a:r>
              <a:rPr lang="ru-RU" sz="1400" dirty="0"/>
              <a:t> </a:t>
            </a:r>
            <a:r>
              <a:rPr lang="ru-RU" sz="1400" dirty="0" err="1"/>
              <a:t>виробничого</a:t>
            </a:r>
            <a:r>
              <a:rPr lang="ru-RU" sz="1400" dirty="0"/>
              <a:t> персоналу на суму $300000 та </a:t>
            </a:r>
            <a:r>
              <a:rPr lang="ru-RU" sz="1400" dirty="0" err="1"/>
              <a:t>послуги</a:t>
            </a:r>
            <a:r>
              <a:rPr lang="ru-RU" sz="1400" dirty="0"/>
              <a:t> </a:t>
            </a:r>
            <a:r>
              <a:rPr lang="ru-RU" sz="1400" dirty="0" err="1"/>
              <a:t>виробничого</a:t>
            </a:r>
            <a:r>
              <a:rPr lang="ru-RU" sz="1400" dirty="0"/>
              <a:t> характеру </a:t>
            </a:r>
            <a:r>
              <a:rPr lang="ru-RU" sz="1400" dirty="0" err="1"/>
              <a:t>сторонніх</a:t>
            </a:r>
            <a:r>
              <a:rPr lang="ru-RU" sz="1400" dirty="0"/>
              <a:t> </a:t>
            </a:r>
            <a:r>
              <a:rPr lang="ru-RU" sz="1400" dirty="0" err="1"/>
              <a:t>організацій</a:t>
            </a:r>
            <a:r>
              <a:rPr lang="ru-RU" sz="1400" dirty="0"/>
              <a:t> на суму $85000, </a:t>
            </a:r>
            <a:r>
              <a:rPr lang="ru-RU" sz="1400" dirty="0" err="1"/>
              <a:t>поточні</a:t>
            </a:r>
            <a:r>
              <a:rPr lang="ru-RU" sz="1400" dirty="0"/>
              <a:t> </a:t>
            </a:r>
            <a:r>
              <a:rPr lang="ru-RU" sz="1400" dirty="0" err="1"/>
              <a:t>невиробничі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становлять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dirty="0"/>
              <a:t>$520000. </a:t>
            </a:r>
            <a:r>
              <a:rPr lang="ru-RU" sz="1400" dirty="0" err="1"/>
              <a:t>Крім</a:t>
            </a:r>
            <a:r>
              <a:rPr lang="ru-RU" sz="1400" dirty="0"/>
              <a:t> того, </a:t>
            </a:r>
            <a:r>
              <a:rPr lang="ru-RU" sz="1400" dirty="0" err="1"/>
              <a:t>нарахована</a:t>
            </a:r>
            <a:r>
              <a:rPr lang="ru-RU" sz="1400" dirty="0"/>
              <a:t> </a:t>
            </a:r>
            <a:r>
              <a:rPr lang="ru-RU" sz="1400" dirty="0" err="1"/>
              <a:t>амортизація</a:t>
            </a:r>
            <a:r>
              <a:rPr lang="ru-RU" sz="1400" dirty="0"/>
              <a:t> </a:t>
            </a:r>
            <a:r>
              <a:rPr lang="ru-RU" sz="1400" dirty="0" err="1"/>
              <a:t>основних</a:t>
            </a:r>
            <a:r>
              <a:rPr lang="ru-RU" sz="1400" dirty="0"/>
              <a:t> </a:t>
            </a:r>
            <a:r>
              <a:rPr lang="ru-RU" sz="1400" dirty="0" err="1"/>
              <a:t>фондів</a:t>
            </a:r>
            <a:r>
              <a:rPr lang="ru-RU" sz="1400" dirty="0"/>
              <a:t> </a:t>
            </a:r>
            <a:r>
              <a:rPr lang="ru-RU" sz="1400" dirty="0" err="1"/>
              <a:t>виробничого</a:t>
            </a:r>
            <a:r>
              <a:rPr lang="ru-RU" sz="1400" dirty="0"/>
              <a:t> </a:t>
            </a:r>
            <a:r>
              <a:rPr lang="ru-RU" sz="1400" dirty="0" err="1"/>
              <a:t>призначення</a:t>
            </a:r>
            <a:r>
              <a:rPr lang="ru-RU" sz="1400" dirty="0"/>
              <a:t> на суму $156000 і $44000 – на </a:t>
            </a:r>
            <a:r>
              <a:rPr lang="ru-RU" sz="1400" dirty="0" err="1"/>
              <a:t>невиробничі</a:t>
            </a:r>
            <a:r>
              <a:rPr lang="ru-RU" sz="1400" dirty="0"/>
              <a:t>. </a:t>
            </a:r>
            <a:r>
              <a:rPr lang="ru-RU" sz="1400" dirty="0" err="1"/>
              <a:t>Приріст</a:t>
            </a:r>
            <a:r>
              <a:rPr lang="ru-RU" sz="1400" dirty="0"/>
              <a:t> </a:t>
            </a:r>
            <a:r>
              <a:rPr lang="ru-RU" sz="1400" dirty="0" err="1"/>
              <a:t>сировини</a:t>
            </a:r>
            <a:r>
              <a:rPr lang="ru-RU" sz="1400" dirty="0"/>
              <a:t> і </a:t>
            </a:r>
            <a:r>
              <a:rPr lang="ru-RU" sz="1400" dirty="0" err="1"/>
              <a:t>матеріалів</a:t>
            </a:r>
            <a:r>
              <a:rPr lang="ru-RU" sz="1400" dirty="0"/>
              <a:t> становить $100000, запаси </a:t>
            </a:r>
            <a:r>
              <a:rPr lang="ru-RU" sz="1400" dirty="0" err="1"/>
              <a:t>незавершеного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</a:t>
            </a:r>
            <a:r>
              <a:rPr lang="ru-RU" sz="1400" dirty="0" err="1"/>
              <a:t>скоротилися</a:t>
            </a:r>
            <a:r>
              <a:rPr lang="ru-RU" sz="1400" dirty="0"/>
              <a:t> на $110000; запаси </a:t>
            </a:r>
            <a:r>
              <a:rPr lang="ru-RU" sz="1400" dirty="0" err="1"/>
              <a:t>готової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</a:t>
            </a:r>
            <a:r>
              <a:rPr lang="ru-RU" sz="1400" dirty="0" err="1"/>
              <a:t>зросли</a:t>
            </a:r>
            <a:r>
              <a:rPr lang="ru-RU" sz="1400" dirty="0"/>
              <a:t> на $200000.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Баланс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за </a:t>
            </a:r>
            <a:r>
              <a:rPr lang="ru-RU" sz="1400" dirty="0" err="1"/>
              <a:t>поточний</a:t>
            </a:r>
            <a:r>
              <a:rPr lang="ru-RU" sz="1400" dirty="0"/>
              <a:t> </a:t>
            </a:r>
            <a:r>
              <a:rPr lang="ru-RU" sz="1400" dirty="0" err="1"/>
              <a:t>період</a:t>
            </a:r>
            <a:r>
              <a:rPr lang="ru-RU" sz="1400" dirty="0"/>
              <a:t> наведено на рис. 11.3.</a:t>
            </a:r>
          </a:p>
        </p:txBody>
      </p:sp>
    </p:spTree>
    <p:extLst>
      <p:ext uri="{BB962C8B-B14F-4D97-AF65-F5344CB8AC3E}">
        <p14:creationId xmlns:p14="http://schemas.microsoft.com/office/powerpoint/2010/main" val="1370369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2068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/>
              <a:t>        За </a:t>
            </a:r>
            <a:r>
              <a:rPr lang="ru-RU" sz="1400" dirty="0"/>
              <a:t>способом </a:t>
            </a:r>
            <a:r>
              <a:rPr lang="ru-RU" sz="1400" dirty="0" err="1"/>
              <a:t>віднесення</a:t>
            </a:r>
            <a:r>
              <a:rPr lang="ru-RU" sz="1400" dirty="0"/>
              <a:t> на </a:t>
            </a:r>
            <a:r>
              <a:rPr lang="ru-RU" sz="1400" dirty="0" err="1"/>
              <a:t>собівартість</a:t>
            </a:r>
            <a:r>
              <a:rPr lang="ru-RU" sz="1400" dirty="0"/>
              <a:t> продукту </a:t>
            </a:r>
            <a:r>
              <a:rPr lang="ru-RU" sz="1400" dirty="0" err="1"/>
              <a:t>виділяють</a:t>
            </a:r>
            <a:r>
              <a:rPr lang="ru-RU" sz="1400" dirty="0"/>
              <a:t> </a:t>
            </a:r>
            <a:r>
              <a:rPr lang="ru-RU" sz="1400" b="1" i="1" dirty="0" err="1"/>
              <a:t>прямі</a:t>
            </a:r>
            <a:r>
              <a:rPr lang="ru-RU" sz="1400" dirty="0"/>
              <a:t> і </a:t>
            </a:r>
            <a:r>
              <a:rPr lang="ru-RU" sz="1400" b="1" i="1" dirty="0" err="1"/>
              <a:t>непрямі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. </a:t>
            </a:r>
            <a:r>
              <a:rPr lang="ru-RU" sz="1400" dirty="0" err="1"/>
              <a:t>Прямі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час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виникнення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безпосередньо</a:t>
            </a:r>
            <a:r>
              <a:rPr lang="ru-RU" sz="1400" dirty="0"/>
              <a:t> </a:t>
            </a:r>
            <a:r>
              <a:rPr lang="ru-RU" sz="1400" dirty="0" err="1"/>
              <a:t>співвіднести</a:t>
            </a:r>
            <a:r>
              <a:rPr lang="ru-RU" sz="1400" dirty="0"/>
              <a:t> з </a:t>
            </a:r>
            <a:r>
              <a:rPr lang="ru-RU" sz="1400" dirty="0" err="1"/>
              <a:t>конкретним</a:t>
            </a:r>
            <a:r>
              <a:rPr lang="ru-RU" sz="1400" dirty="0"/>
              <a:t> </a:t>
            </a:r>
            <a:r>
              <a:rPr lang="ru-RU" sz="1400" dirty="0" err="1"/>
              <a:t>об'єктом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. </a:t>
            </a:r>
            <a:r>
              <a:rPr lang="ru-RU" sz="1400" dirty="0" err="1"/>
              <a:t>Особливістю</a:t>
            </a:r>
            <a:r>
              <a:rPr lang="ru-RU" sz="1400" dirty="0"/>
              <a:t> </a:t>
            </a:r>
            <a:r>
              <a:rPr lang="ru-RU" sz="1400" dirty="0" err="1"/>
              <a:t>непрямих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є </a:t>
            </a:r>
            <a:r>
              <a:rPr lang="ru-RU" sz="1400" dirty="0" err="1"/>
              <a:t>неможливість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конкретизації</a:t>
            </a:r>
            <a:r>
              <a:rPr lang="ru-RU" sz="1400" dirty="0"/>
              <a:t> по </a:t>
            </a:r>
            <a:r>
              <a:rPr lang="ru-RU" sz="1400" dirty="0" err="1"/>
              <a:t>відношенню</a:t>
            </a:r>
            <a:r>
              <a:rPr lang="ru-RU" sz="1400" dirty="0"/>
              <a:t> до </a:t>
            </a:r>
            <a:r>
              <a:rPr lang="ru-RU" sz="1400" dirty="0" err="1"/>
              <a:t>окремого</a:t>
            </a:r>
            <a:r>
              <a:rPr lang="ru-RU" sz="1400" dirty="0"/>
              <a:t> виду продукту </a:t>
            </a:r>
            <a:r>
              <a:rPr lang="ru-RU" sz="1400" dirty="0" err="1"/>
              <a:t>або</a:t>
            </a:r>
            <a:r>
              <a:rPr lang="ru-RU" sz="1400" dirty="0"/>
              <a:t> центру </a:t>
            </a:r>
            <a:r>
              <a:rPr lang="ru-RU" sz="1400" dirty="0" err="1"/>
              <a:t>витрат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Споживання</a:t>
            </a:r>
            <a:r>
              <a:rPr lang="ru-RU" sz="1400" dirty="0" smtClean="0"/>
              <a:t> </a:t>
            </a:r>
            <a:r>
              <a:rPr lang="ru-RU" sz="1400" dirty="0" err="1"/>
              <a:t>прямих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(</a:t>
            </a:r>
            <a:r>
              <a:rPr lang="ru-RU" sz="1400" dirty="0" err="1"/>
              <a:t>основних</a:t>
            </a:r>
            <a:r>
              <a:rPr lang="ru-RU" sz="1400" dirty="0"/>
              <a:t> і </a:t>
            </a:r>
            <a:r>
              <a:rPr lang="ru-RU" sz="1400" dirty="0" err="1"/>
              <a:t>накладних</a:t>
            </a:r>
            <a:r>
              <a:rPr lang="ru-RU" sz="1400" dirty="0"/>
              <a:t>) </a:t>
            </a:r>
            <a:r>
              <a:rPr lang="ru-RU" sz="1400" dirty="0" err="1"/>
              <a:t>обумовлене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технологічною</a:t>
            </a:r>
            <a:r>
              <a:rPr lang="ru-RU" sz="1400" dirty="0"/>
              <a:t> </a:t>
            </a:r>
            <a:r>
              <a:rPr lang="ru-RU" sz="1400" dirty="0" err="1"/>
              <a:t>необхідністю</a:t>
            </a:r>
            <a:r>
              <a:rPr lang="ru-RU" sz="1400" dirty="0"/>
              <a:t>, а тому </a:t>
            </a:r>
            <a:r>
              <a:rPr lang="ru-RU" sz="1400" dirty="0" err="1"/>
              <a:t>обсяги</a:t>
            </a:r>
            <a:r>
              <a:rPr lang="ru-RU" sz="1400" dirty="0"/>
              <a:t> </a:t>
            </a:r>
            <a:r>
              <a:rPr lang="ru-RU" sz="1400" dirty="0" err="1"/>
              <a:t>витрачання</a:t>
            </a:r>
            <a:r>
              <a:rPr lang="ru-RU" sz="1400" dirty="0"/>
              <a:t> </a:t>
            </a:r>
            <a:r>
              <a:rPr lang="ru-RU" sz="1400" dirty="0" err="1"/>
              <a:t>відповідних</a:t>
            </a:r>
            <a:r>
              <a:rPr lang="ru-RU" sz="1400" dirty="0"/>
              <a:t> </a:t>
            </a:r>
            <a:r>
              <a:rPr lang="ru-RU" sz="1400" dirty="0" err="1"/>
              <a:t>економічних</a:t>
            </a:r>
            <a:r>
              <a:rPr lang="ru-RU" sz="1400" dirty="0"/>
              <a:t> </a:t>
            </a:r>
            <a:r>
              <a:rPr lang="ru-RU" sz="1400" dirty="0" err="1"/>
              <a:t>ресурсів</a:t>
            </a:r>
            <a:r>
              <a:rPr lang="ru-RU" sz="1400" dirty="0"/>
              <a:t> </a:t>
            </a:r>
            <a:r>
              <a:rPr lang="ru-RU" sz="1400" dirty="0" err="1"/>
              <a:t>визначається</a:t>
            </a:r>
            <a:r>
              <a:rPr lang="ru-RU" sz="1400" dirty="0"/>
              <a:t> нормами, </a:t>
            </a:r>
            <a:r>
              <a:rPr lang="ru-RU" sz="1400" dirty="0" err="1"/>
              <a:t>застосування</a:t>
            </a:r>
            <a:r>
              <a:rPr lang="ru-RU" sz="1400" dirty="0"/>
              <a:t> 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ru-RU" sz="1400" dirty="0" err="1"/>
              <a:t>регламентується</a:t>
            </a:r>
            <a:r>
              <a:rPr lang="ru-RU" sz="1400" dirty="0"/>
              <a:t> </a:t>
            </a:r>
            <a:r>
              <a:rPr lang="ru-RU" sz="1400" dirty="0" err="1"/>
              <a:t>технологічним</a:t>
            </a:r>
            <a:r>
              <a:rPr lang="ru-RU" sz="1400" dirty="0"/>
              <a:t> </a:t>
            </a:r>
            <a:r>
              <a:rPr lang="ru-RU" sz="1400" dirty="0" err="1"/>
              <a:t>процесом</a:t>
            </a:r>
            <a:r>
              <a:rPr lang="ru-RU" sz="1400" dirty="0"/>
              <a:t>. </a:t>
            </a:r>
            <a:r>
              <a:rPr lang="ru-RU" sz="1400" dirty="0" err="1"/>
              <a:t>Непрямі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враховують</a:t>
            </a:r>
            <a:r>
              <a:rPr lang="ru-RU" sz="1400" dirty="0"/>
              <a:t> на </a:t>
            </a:r>
            <a:r>
              <a:rPr lang="ru-RU" sz="1400" dirty="0" err="1"/>
              <a:t>окремому</a:t>
            </a:r>
            <a:r>
              <a:rPr lang="ru-RU" sz="1400" dirty="0"/>
              <a:t> </a:t>
            </a:r>
            <a:r>
              <a:rPr lang="ru-RU" sz="1400" dirty="0" err="1"/>
              <a:t>бухгалтерському</a:t>
            </a:r>
            <a:r>
              <a:rPr lang="ru-RU" sz="1400" dirty="0"/>
              <a:t> </a:t>
            </a:r>
            <a:r>
              <a:rPr lang="ru-RU" sz="1400" dirty="0" err="1"/>
              <a:t>рахунку</a:t>
            </a:r>
            <a:r>
              <a:rPr lang="ru-RU" sz="1400" dirty="0"/>
              <a:t> та </a:t>
            </a:r>
            <a:r>
              <a:rPr lang="ru-RU" sz="1400" dirty="0" err="1"/>
              <a:t>списують</a:t>
            </a:r>
            <a:r>
              <a:rPr lang="ru-RU" sz="1400" dirty="0"/>
              <a:t> на продукт за </a:t>
            </a:r>
            <a:r>
              <a:rPr lang="ru-RU" sz="1400" dirty="0" err="1"/>
              <a:t>заздалегідь</a:t>
            </a:r>
            <a:r>
              <a:rPr lang="ru-RU" sz="1400" dirty="0"/>
              <a:t> </a:t>
            </a:r>
            <a:r>
              <a:rPr lang="ru-RU" sz="1400" dirty="0" err="1"/>
              <a:t>певному</a:t>
            </a:r>
            <a:r>
              <a:rPr lang="ru-RU" sz="1400" dirty="0"/>
              <a:t> алгоритму через </a:t>
            </a:r>
            <a:r>
              <a:rPr lang="ru-RU" sz="1400" i="1" u="sng" dirty="0"/>
              <a:t>ставку (</a:t>
            </a:r>
            <a:r>
              <a:rPr lang="ru-RU" sz="1400" i="1" u="sng" dirty="0" err="1"/>
              <a:t>коефіцієнт</a:t>
            </a:r>
            <a:r>
              <a:rPr lang="ru-RU" sz="1400" i="1" u="sng" dirty="0"/>
              <a:t>) </a:t>
            </a:r>
            <a:r>
              <a:rPr lang="ru-RU" sz="1400" i="1" u="sng" dirty="0" err="1"/>
              <a:t>відшкодування</a:t>
            </a:r>
            <a:r>
              <a:rPr lang="ru-RU" sz="1400" i="1" u="sng" dirty="0"/>
              <a:t> </a:t>
            </a:r>
            <a:r>
              <a:rPr lang="ru-RU" sz="1400" i="1" u="sng" dirty="0" err="1"/>
              <a:t>накладних</a:t>
            </a:r>
            <a:r>
              <a:rPr lang="ru-RU" sz="1400" i="1" u="sng" dirty="0"/>
              <a:t> </a:t>
            </a:r>
            <a:r>
              <a:rPr lang="ru-RU" sz="1400" i="1" u="sng" dirty="0" err="1"/>
              <a:t>витрат</a:t>
            </a:r>
            <a:r>
              <a:rPr lang="ru-RU" sz="1400" i="1" u="sng" dirty="0"/>
              <a:t>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</a:t>
            </a:r>
            <a:r>
              <a:rPr lang="ru-RU" sz="1400" dirty="0" err="1" smtClean="0"/>
              <a:t>Класифікація</a:t>
            </a:r>
            <a:r>
              <a:rPr lang="ru-RU" sz="1400" dirty="0" smtClean="0"/>
              <a:t> </a:t>
            </a:r>
            <a:r>
              <a:rPr lang="ru-RU" sz="1400" dirty="0"/>
              <a:t>за </a:t>
            </a:r>
            <a:r>
              <a:rPr lang="ru-RU" sz="1400" dirty="0" err="1"/>
              <a:t>калькуляційними</a:t>
            </a:r>
            <a:r>
              <a:rPr lang="ru-RU" sz="1400" dirty="0"/>
              <a:t> </a:t>
            </a:r>
            <a:r>
              <a:rPr lang="ru-RU" sz="1400" dirty="0" err="1"/>
              <a:t>статтями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використовується</a:t>
            </a:r>
            <a:r>
              <a:rPr lang="ru-RU" sz="1400" dirty="0"/>
              <a:t> при </a:t>
            </a:r>
            <a:r>
              <a:rPr lang="ru-RU" sz="1400" dirty="0" err="1"/>
              <a:t>розрахунку</a:t>
            </a:r>
            <a:r>
              <a:rPr lang="ru-RU" sz="1400" dirty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</a:t>
            </a:r>
            <a:r>
              <a:rPr lang="ru-RU" sz="1400" dirty="0" err="1"/>
              <a:t>окремих</a:t>
            </a:r>
            <a:r>
              <a:rPr lang="ru-RU" sz="1400" dirty="0"/>
              <a:t> </a:t>
            </a:r>
            <a:r>
              <a:rPr lang="ru-RU" sz="1400" dirty="0" err="1"/>
              <a:t>видів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, </a:t>
            </a:r>
            <a:r>
              <a:rPr lang="ru-RU" sz="1400" dirty="0" err="1"/>
              <a:t>робіт</a:t>
            </a:r>
            <a:r>
              <a:rPr lang="ru-RU" sz="1400" dirty="0"/>
              <a:t> і </a:t>
            </a:r>
            <a:r>
              <a:rPr lang="ru-RU" sz="1400" dirty="0" err="1"/>
              <a:t>послуг</a:t>
            </a:r>
            <a:r>
              <a:rPr lang="ru-RU" sz="1400" dirty="0"/>
              <a:t>. </a:t>
            </a:r>
            <a:r>
              <a:rPr lang="ru-RU" sz="1400" dirty="0" err="1"/>
              <a:t>Виробничі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підрозділяються</a:t>
            </a:r>
            <a:r>
              <a:rPr lang="ru-RU" sz="1400" dirty="0"/>
              <a:t> на: </a:t>
            </a:r>
            <a:r>
              <a:rPr lang="ru-RU" sz="1400" dirty="0" err="1"/>
              <a:t>основні</a:t>
            </a:r>
            <a:r>
              <a:rPr lang="ru-RU" sz="1400" dirty="0"/>
              <a:t> </a:t>
            </a:r>
            <a:r>
              <a:rPr lang="ru-RU" sz="1400" dirty="0" err="1"/>
              <a:t>матеріали</a:t>
            </a:r>
            <a:r>
              <a:rPr lang="ru-RU" sz="1400" dirty="0"/>
              <a:t>, </a:t>
            </a:r>
            <a:r>
              <a:rPr lang="ru-RU" sz="1400" dirty="0" err="1"/>
              <a:t>основні</a:t>
            </a:r>
            <a:r>
              <a:rPr lang="ru-RU" sz="1400" dirty="0"/>
              <a:t> </a:t>
            </a:r>
            <a:r>
              <a:rPr lang="ru-RU" sz="1400" dirty="0" err="1"/>
              <a:t>трудовитрати</a:t>
            </a:r>
            <a:r>
              <a:rPr lang="ru-RU" sz="1400" dirty="0"/>
              <a:t> і </a:t>
            </a:r>
            <a:r>
              <a:rPr lang="ru-RU" sz="1400" dirty="0" err="1"/>
              <a:t>загальновиробничі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. </a:t>
            </a:r>
            <a:r>
              <a:rPr lang="ru-RU" sz="1400" dirty="0" err="1"/>
              <a:t>Визначення</a:t>
            </a:r>
            <a:r>
              <a:rPr lang="ru-RU" sz="1400" dirty="0"/>
              <a:t>  </a:t>
            </a:r>
            <a:r>
              <a:rPr lang="ru-RU" sz="1400" dirty="0" err="1"/>
              <a:t>витрат</a:t>
            </a:r>
            <a:r>
              <a:rPr lang="ru-RU" sz="1400" dirty="0"/>
              <a:t> за </a:t>
            </a:r>
            <a:r>
              <a:rPr lang="ru-RU" sz="1400" dirty="0" err="1"/>
              <a:t>калькуляцією</a:t>
            </a:r>
            <a:r>
              <a:rPr lang="ru-RU" sz="1400" dirty="0"/>
              <a:t> </a:t>
            </a:r>
            <a:r>
              <a:rPr lang="ru-RU" sz="1400" dirty="0" err="1"/>
              <a:t>дозволяє</a:t>
            </a:r>
            <a:r>
              <a:rPr lang="ru-RU" sz="1400" dirty="0"/>
              <a:t> </a:t>
            </a:r>
            <a:r>
              <a:rPr lang="ru-RU" sz="1400" dirty="0" err="1"/>
              <a:t>відстежити</a:t>
            </a:r>
            <a:r>
              <a:rPr lang="ru-RU" sz="1400" dirty="0"/>
              <a:t> </a:t>
            </a:r>
            <a:r>
              <a:rPr lang="ru-RU" sz="1400" dirty="0" err="1"/>
              <a:t>кожну</a:t>
            </a:r>
            <a:r>
              <a:rPr lang="ru-RU" sz="1400" dirty="0"/>
              <a:t> </a:t>
            </a:r>
            <a:r>
              <a:rPr lang="ru-RU" sz="1400" dirty="0" err="1"/>
              <a:t>складову</a:t>
            </a:r>
            <a:r>
              <a:rPr lang="ru-RU" sz="1400" dirty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</a:t>
            </a:r>
            <a:r>
              <a:rPr lang="ru-RU" sz="1400" dirty="0" err="1"/>
              <a:t>об'єкту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на будь-</a:t>
            </a:r>
            <a:r>
              <a:rPr lang="ru-RU" sz="1400" dirty="0" err="1"/>
              <a:t>якому</a:t>
            </a:r>
            <a:r>
              <a:rPr lang="ru-RU" sz="1400" dirty="0"/>
              <a:t> </a:t>
            </a:r>
            <a:r>
              <a:rPr lang="ru-RU" sz="1400" dirty="0" err="1"/>
              <a:t>рівні</a:t>
            </a:r>
            <a:r>
              <a:rPr lang="ru-RU" sz="1400" dirty="0"/>
              <a:t> </a:t>
            </a:r>
            <a:r>
              <a:rPr lang="ru-RU" sz="1400" dirty="0" err="1"/>
              <a:t>залежно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місця</a:t>
            </a:r>
            <a:r>
              <a:rPr lang="ru-RU" sz="1400" dirty="0"/>
              <a:t> і мети (</a:t>
            </a:r>
            <a:r>
              <a:rPr lang="ru-RU" sz="1400" dirty="0" err="1"/>
              <a:t>призначення</a:t>
            </a:r>
            <a:r>
              <a:rPr lang="ru-RU" sz="1400" dirty="0"/>
              <a:t>)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виникнення</a:t>
            </a:r>
            <a:r>
              <a:rPr lang="ru-RU" sz="1400" dirty="0"/>
              <a:t> </a:t>
            </a:r>
            <a:r>
              <a:rPr lang="ru-RU" sz="1400" dirty="0" err="1"/>
              <a:t>відповідно</a:t>
            </a:r>
            <a:r>
              <a:rPr lang="ru-RU" sz="1400" dirty="0"/>
              <a:t> до </a:t>
            </a:r>
            <a:r>
              <a:rPr lang="ru-RU" sz="1400" dirty="0" err="1"/>
              <a:t>положень</a:t>
            </a:r>
            <a:r>
              <a:rPr lang="ru-RU" sz="1400" dirty="0"/>
              <a:t> </a:t>
            </a:r>
            <a:r>
              <a:rPr lang="ru-RU" sz="1400" dirty="0" err="1"/>
              <a:t>бухгалтерського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</a:t>
            </a:r>
            <a:r>
              <a:rPr lang="ru-RU" sz="1400" dirty="0" err="1" smtClean="0"/>
              <a:t>Калькуляція</a:t>
            </a:r>
            <a:r>
              <a:rPr lang="ru-RU" sz="1400" dirty="0" smtClean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за </a:t>
            </a:r>
            <a:r>
              <a:rPr lang="ru-RU" sz="1400" dirty="0" err="1"/>
              <a:t>економічними</a:t>
            </a:r>
            <a:r>
              <a:rPr lang="ru-RU" sz="1400" dirty="0"/>
              <a:t> </a:t>
            </a:r>
            <a:r>
              <a:rPr lang="ru-RU" sz="1400" dirty="0" err="1"/>
              <a:t>елементами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застосовується</a:t>
            </a:r>
            <a:r>
              <a:rPr lang="ru-RU" sz="1400" dirty="0"/>
              <a:t> для </a:t>
            </a:r>
            <a:r>
              <a:rPr lang="ru-RU" sz="1400" dirty="0" err="1"/>
              <a:t>планування</a:t>
            </a:r>
            <a:r>
              <a:rPr lang="ru-RU" sz="1400" dirty="0"/>
              <a:t> </a:t>
            </a:r>
            <a:r>
              <a:rPr lang="ru-RU" sz="1400" dirty="0" err="1"/>
              <a:t>виробничих</a:t>
            </a:r>
            <a:r>
              <a:rPr lang="ru-RU" sz="1400" dirty="0"/>
              <a:t> і </a:t>
            </a:r>
            <a:r>
              <a:rPr lang="ru-RU" sz="1400" dirty="0" err="1"/>
              <a:t>невиробничих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, </a:t>
            </a:r>
            <a:r>
              <a:rPr lang="ru-RU" sz="1400" dirty="0" err="1"/>
              <a:t>виявлення</a:t>
            </a:r>
            <a:r>
              <a:rPr lang="ru-RU" sz="1400" dirty="0"/>
              <a:t> </a:t>
            </a:r>
            <a:r>
              <a:rPr lang="ru-RU" sz="1400" dirty="0" err="1"/>
              <a:t>резервів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зниження</a:t>
            </a:r>
            <a:r>
              <a:rPr lang="ru-RU" sz="1400" dirty="0"/>
              <a:t>, </a:t>
            </a:r>
            <a:r>
              <a:rPr lang="ru-RU" sz="1400" dirty="0" err="1"/>
              <a:t>нормування</a:t>
            </a:r>
            <a:r>
              <a:rPr lang="ru-RU" sz="1400" dirty="0"/>
              <a:t> </a:t>
            </a:r>
            <a:r>
              <a:rPr lang="ru-RU" sz="1400" dirty="0" err="1"/>
              <a:t>оборотних</a:t>
            </a:r>
            <a:r>
              <a:rPr lang="ru-RU" sz="1400" dirty="0"/>
              <a:t> </a:t>
            </a:r>
            <a:r>
              <a:rPr lang="ru-RU" sz="1400" dirty="0" err="1"/>
              <a:t>коштів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. </a:t>
            </a:r>
            <a:r>
              <a:rPr lang="ru-RU" sz="1400" dirty="0" err="1"/>
              <a:t>Відповідно</a:t>
            </a:r>
            <a:r>
              <a:rPr lang="ru-RU" sz="1400" dirty="0"/>
              <a:t> до </a:t>
            </a:r>
            <a:r>
              <a:rPr lang="ru-RU" sz="1400" dirty="0" err="1"/>
              <a:t>цього</a:t>
            </a:r>
            <a:r>
              <a:rPr lang="ru-RU" sz="1400" dirty="0"/>
              <a:t> принципу </a:t>
            </a:r>
            <a:r>
              <a:rPr lang="ru-RU" sz="1400" dirty="0" err="1"/>
              <a:t>групування</a:t>
            </a:r>
            <a:r>
              <a:rPr lang="ru-RU" sz="1400" dirty="0"/>
              <a:t> </a:t>
            </a:r>
            <a:r>
              <a:rPr lang="ru-RU" sz="1400" dirty="0" err="1"/>
              <a:t>виділяють</a:t>
            </a:r>
            <a:r>
              <a:rPr lang="ru-RU" sz="1400" dirty="0"/>
              <a:t> </a:t>
            </a:r>
            <a:r>
              <a:rPr lang="ru-RU" sz="1400" dirty="0" err="1"/>
              <a:t>наступні</a:t>
            </a:r>
            <a:r>
              <a:rPr lang="ru-RU" sz="1400" dirty="0"/>
              <a:t> </a:t>
            </a:r>
            <a:r>
              <a:rPr lang="ru-RU" sz="1400" dirty="0" err="1"/>
              <a:t>категорії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: </a:t>
            </a:r>
            <a:r>
              <a:rPr lang="ru-RU" sz="1400" dirty="0" err="1"/>
              <a:t>матеріали</a:t>
            </a:r>
            <a:r>
              <a:rPr lang="ru-RU" sz="1400" dirty="0"/>
              <a:t>, </a:t>
            </a:r>
            <a:r>
              <a:rPr lang="ru-RU" sz="1400" dirty="0" err="1"/>
              <a:t>заробітна</a:t>
            </a:r>
            <a:r>
              <a:rPr lang="ru-RU" sz="1400" dirty="0"/>
              <a:t> плата, </a:t>
            </a:r>
            <a:r>
              <a:rPr lang="ru-RU" sz="1400" dirty="0" err="1"/>
              <a:t>нарахування</a:t>
            </a:r>
            <a:r>
              <a:rPr lang="ru-RU" sz="1400" dirty="0"/>
              <a:t> на </a:t>
            </a:r>
            <a:r>
              <a:rPr lang="ru-RU" sz="1400" dirty="0" err="1"/>
              <a:t>заробітну</a:t>
            </a:r>
            <a:r>
              <a:rPr lang="ru-RU" sz="1400" dirty="0"/>
              <a:t> плату, </a:t>
            </a:r>
            <a:r>
              <a:rPr lang="ru-RU" sz="1400" dirty="0" err="1"/>
              <a:t>амортизація</a:t>
            </a:r>
            <a:r>
              <a:rPr lang="ru-RU" sz="1400" dirty="0"/>
              <a:t> та </a:t>
            </a:r>
            <a:r>
              <a:rPr lang="ru-RU" sz="1400" dirty="0" err="1"/>
              <a:t>інші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</a:t>
            </a:r>
            <a:r>
              <a:rPr lang="ru-RU" sz="1400" dirty="0" err="1" smtClean="0"/>
              <a:t>Класифікація</a:t>
            </a:r>
            <a:r>
              <a:rPr lang="ru-RU" sz="1400" dirty="0" smtClean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за </a:t>
            </a:r>
            <a:r>
              <a:rPr lang="ru-RU" sz="1400" dirty="0" err="1"/>
              <a:t>різними</a:t>
            </a:r>
            <a:r>
              <a:rPr lang="ru-RU" sz="1400" dirty="0"/>
              <a:t> </a:t>
            </a:r>
            <a:r>
              <a:rPr lang="ru-RU" sz="1400" dirty="0" err="1"/>
              <a:t>категоріями</a:t>
            </a:r>
            <a:r>
              <a:rPr lang="ru-RU" sz="1400" dirty="0"/>
              <a:t> </a:t>
            </a:r>
            <a:r>
              <a:rPr lang="ru-RU" sz="1400" dirty="0" err="1"/>
              <a:t>припускає</a:t>
            </a:r>
            <a:r>
              <a:rPr lang="ru-RU" sz="1400" dirty="0"/>
              <a:t> </a:t>
            </a:r>
            <a:r>
              <a:rPr lang="ru-RU" sz="1400" dirty="0" err="1"/>
              <a:t>об'єднання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з </a:t>
            </a:r>
            <a:r>
              <a:rPr lang="ru-RU" sz="1400" dirty="0" err="1"/>
              <a:t>урахуванням</a:t>
            </a:r>
            <a:r>
              <a:rPr lang="ru-RU" sz="1400" dirty="0"/>
              <a:t> конкретного </a:t>
            </a:r>
            <a:r>
              <a:rPr lang="ru-RU" sz="1400" dirty="0" err="1"/>
              <a:t>виробничого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невиробничого</a:t>
            </a:r>
            <a:r>
              <a:rPr lang="ru-RU" sz="1400" dirty="0"/>
              <a:t> </a:t>
            </a:r>
            <a:r>
              <a:rPr lang="ru-RU" sz="1400" dirty="0" err="1"/>
              <a:t>призначення</a:t>
            </a:r>
            <a:r>
              <a:rPr lang="ru-RU" sz="1400" dirty="0"/>
              <a:t> і </a:t>
            </a:r>
            <a:r>
              <a:rPr lang="ru-RU" sz="1400" dirty="0" err="1"/>
              <a:t>місця</a:t>
            </a:r>
            <a:r>
              <a:rPr lang="ru-RU" sz="1400" dirty="0"/>
              <a:t>. При </a:t>
            </a:r>
            <a:r>
              <a:rPr lang="ru-RU" sz="1400" dirty="0" err="1"/>
              <a:t>цьому</a:t>
            </a:r>
            <a:r>
              <a:rPr lang="ru-RU" sz="1400" dirty="0"/>
              <a:t> </a:t>
            </a:r>
            <a:r>
              <a:rPr lang="ru-RU" sz="1400" dirty="0" err="1"/>
              <a:t>різні</a:t>
            </a:r>
            <a:r>
              <a:rPr lang="ru-RU" sz="1400" dirty="0"/>
              <a:t> </a:t>
            </a:r>
            <a:r>
              <a:rPr lang="ru-RU" sz="1400" dirty="0" err="1"/>
              <a:t>категорії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існують</a:t>
            </a:r>
            <a:r>
              <a:rPr lang="ru-RU" sz="1400" dirty="0"/>
              <a:t> не </a:t>
            </a:r>
            <a:r>
              <a:rPr lang="ru-RU" sz="1400" dirty="0" err="1"/>
              <a:t>відособлено</a:t>
            </a:r>
            <a:r>
              <a:rPr lang="ru-RU" sz="1400" dirty="0"/>
              <a:t> один </a:t>
            </a:r>
            <a:r>
              <a:rPr lang="ru-RU" sz="1400" dirty="0" err="1"/>
              <a:t>від</a:t>
            </a:r>
            <a:r>
              <a:rPr lang="ru-RU" sz="1400" dirty="0"/>
              <a:t>  одного, а </a:t>
            </a:r>
            <a:r>
              <a:rPr lang="ru-RU" sz="1400" dirty="0" err="1"/>
              <a:t>тісно</a:t>
            </a:r>
            <a:r>
              <a:rPr lang="ru-RU" sz="1400" dirty="0"/>
              <a:t> </a:t>
            </a:r>
            <a:r>
              <a:rPr lang="ru-RU" sz="1400" dirty="0" err="1"/>
              <a:t>переплітаються</a:t>
            </a:r>
            <a:r>
              <a:rPr lang="ru-RU" sz="1400" dirty="0"/>
              <a:t>. Такого роду </a:t>
            </a:r>
            <a:r>
              <a:rPr lang="ru-RU" sz="1400" dirty="0" err="1"/>
              <a:t>взаємозв'язки</a:t>
            </a:r>
            <a:r>
              <a:rPr lang="ru-RU" sz="1400" dirty="0"/>
              <a:t> </a:t>
            </a:r>
            <a:r>
              <a:rPr lang="ru-RU" sz="1400" dirty="0" err="1"/>
              <a:t>дозволяють</a:t>
            </a:r>
            <a:r>
              <a:rPr lang="ru-RU" sz="1400" dirty="0"/>
              <a:t> </a:t>
            </a:r>
            <a:r>
              <a:rPr lang="ru-RU" sz="1400" dirty="0" err="1"/>
              <a:t>згрупувати</a:t>
            </a:r>
            <a:r>
              <a:rPr lang="ru-RU" sz="1400" dirty="0"/>
              <a:t> і </a:t>
            </a:r>
            <a:r>
              <a:rPr lang="ru-RU" sz="1400" dirty="0" err="1"/>
              <a:t>систематизувати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для </a:t>
            </a:r>
            <a:r>
              <a:rPr lang="ru-RU" sz="1400" dirty="0" err="1"/>
              <a:t>зручності</a:t>
            </a:r>
            <a:r>
              <a:rPr lang="ru-RU" sz="1400" dirty="0"/>
              <a:t> </a:t>
            </a:r>
            <a:r>
              <a:rPr lang="ru-RU" sz="1400" dirty="0" err="1"/>
              <a:t>визначення</a:t>
            </a:r>
            <a:r>
              <a:rPr lang="ru-RU" sz="1400" dirty="0"/>
              <a:t> </a:t>
            </a:r>
            <a:r>
              <a:rPr lang="ru-RU" sz="1400" dirty="0" err="1"/>
              <a:t>прибутку</a:t>
            </a:r>
            <a:r>
              <a:rPr lang="ru-RU" sz="1400" dirty="0"/>
              <a:t> у </a:t>
            </a:r>
            <a:r>
              <a:rPr lang="ru-RU" sz="1400" dirty="0" err="1"/>
              <a:t>відповідному</a:t>
            </a:r>
            <a:r>
              <a:rPr lang="ru-RU" sz="1400" dirty="0"/>
              <a:t> </a:t>
            </a:r>
            <a:r>
              <a:rPr lang="ru-RU" sz="1400" dirty="0" err="1"/>
              <a:t>обліковому</a:t>
            </a:r>
            <a:r>
              <a:rPr lang="ru-RU" sz="1400" dirty="0"/>
              <a:t> </a:t>
            </a:r>
            <a:r>
              <a:rPr lang="ru-RU" sz="1400" dirty="0" err="1"/>
              <a:t>періоді</a:t>
            </a:r>
            <a:r>
              <a:rPr lang="ru-RU" sz="1400" dirty="0"/>
              <a:t> (рис. 11.4).</a:t>
            </a:r>
          </a:p>
        </p:txBody>
      </p:sp>
    </p:spTree>
    <p:extLst>
      <p:ext uri="{BB962C8B-B14F-4D97-AF65-F5344CB8AC3E}">
        <p14:creationId xmlns:p14="http://schemas.microsoft.com/office/powerpoint/2010/main" val="4047500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 err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21428" r="52925" b="37103"/>
          <a:stretch/>
        </p:blipFill>
        <p:spPr bwMode="auto">
          <a:xfrm>
            <a:off x="1115616" y="980728"/>
            <a:ext cx="6821487" cy="46743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522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b="1" i="1" dirty="0" smtClean="0"/>
          </a:p>
          <a:p>
            <a:pPr marL="0" indent="0" algn="just">
              <a:buNone/>
            </a:pPr>
            <a:r>
              <a:rPr lang="ru-RU" sz="1400" b="1" i="1" dirty="0"/>
              <a:t> </a:t>
            </a:r>
            <a:r>
              <a:rPr lang="ru-RU" sz="1400" b="1" i="1" dirty="0" smtClean="0"/>
              <a:t>      </a:t>
            </a:r>
            <a:r>
              <a:rPr lang="ru-RU" sz="1400" b="1" i="1" dirty="0" err="1" smtClean="0"/>
              <a:t>Капіталізовані</a:t>
            </a:r>
            <a:r>
              <a:rPr lang="ru-RU" sz="1400" b="1" i="1" dirty="0" smtClean="0"/>
              <a:t> </a:t>
            </a:r>
            <a:r>
              <a:rPr lang="ru-RU" sz="1400" b="1" i="1" dirty="0" err="1"/>
              <a:t>витрати</a:t>
            </a:r>
            <a:r>
              <a:rPr lang="ru-RU" sz="1400" b="1" i="1" dirty="0"/>
              <a:t> </a:t>
            </a:r>
            <a:r>
              <a:rPr lang="ru-RU" sz="1400" dirty="0"/>
              <a:t>–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вартість</a:t>
            </a:r>
            <a:r>
              <a:rPr lang="ru-RU" sz="1400" dirty="0"/>
              <a:t> </a:t>
            </a:r>
            <a:r>
              <a:rPr lang="ru-RU" sz="1400" dirty="0" err="1"/>
              <a:t>економічних</a:t>
            </a:r>
            <a:r>
              <a:rPr lang="ru-RU" sz="1400" dirty="0"/>
              <a:t> </a:t>
            </a:r>
            <a:r>
              <a:rPr lang="ru-RU" sz="1400" dirty="0" err="1"/>
              <a:t>ресурсів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є в </a:t>
            </a:r>
            <a:r>
              <a:rPr lang="ru-RU" sz="1400" dirty="0" err="1"/>
              <a:t>наявності</a:t>
            </a:r>
            <a:r>
              <a:rPr lang="ru-RU" sz="1400" dirty="0"/>
              <a:t> та, як </a:t>
            </a:r>
            <a:r>
              <a:rPr lang="ru-RU" sz="1400" dirty="0" err="1"/>
              <a:t>очікується</a:t>
            </a:r>
            <a:r>
              <a:rPr lang="ru-RU" sz="1400" dirty="0"/>
              <a:t>, </a:t>
            </a:r>
            <a:r>
              <a:rPr lang="ru-RU" sz="1400" dirty="0" err="1"/>
              <a:t>повинні</a:t>
            </a:r>
            <a:r>
              <a:rPr lang="ru-RU" sz="1400" dirty="0"/>
              <a:t> принести доходи у </a:t>
            </a:r>
            <a:r>
              <a:rPr lang="ru-RU" sz="1400" dirty="0" err="1"/>
              <a:t>майбутньому</a:t>
            </a:r>
            <a:r>
              <a:rPr lang="ru-RU" sz="1400" dirty="0"/>
              <a:t>. В </a:t>
            </a:r>
            <a:r>
              <a:rPr lang="ru-RU" sz="1400" dirty="0" err="1"/>
              <a:t>балансі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вони </a:t>
            </a:r>
            <a:r>
              <a:rPr lang="ru-RU" sz="1400" dirty="0" err="1"/>
              <a:t>відображаються</a:t>
            </a:r>
            <a:r>
              <a:rPr lang="ru-RU" sz="1400" dirty="0"/>
              <a:t> як </a:t>
            </a:r>
            <a:r>
              <a:rPr lang="ru-RU" sz="1400" dirty="0" err="1"/>
              <a:t>вартість</a:t>
            </a:r>
            <a:r>
              <a:rPr lang="ru-RU" sz="1400" dirty="0"/>
              <a:t> </a:t>
            </a:r>
            <a:r>
              <a:rPr lang="ru-RU" sz="1400" dirty="0" err="1"/>
              <a:t>запасів</a:t>
            </a:r>
            <a:r>
              <a:rPr lang="ru-RU" sz="1400" dirty="0"/>
              <a:t> </a:t>
            </a:r>
            <a:r>
              <a:rPr lang="ru-RU" sz="1400" dirty="0" err="1"/>
              <a:t>незавершеного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і </a:t>
            </a:r>
            <a:r>
              <a:rPr lang="ru-RU" sz="1400" dirty="0" err="1"/>
              <a:t>готової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, </a:t>
            </a:r>
            <a:r>
              <a:rPr lang="ru-RU" sz="1400" dirty="0" err="1"/>
              <a:t>тобто</a:t>
            </a:r>
            <a:r>
              <a:rPr lang="ru-RU" sz="1400" dirty="0"/>
              <a:t> як </a:t>
            </a:r>
            <a:r>
              <a:rPr lang="ru-RU" sz="1400" dirty="0" err="1"/>
              <a:t>поточні</a:t>
            </a:r>
            <a:r>
              <a:rPr lang="ru-RU" sz="1400" dirty="0"/>
              <a:t> </a:t>
            </a:r>
            <a:r>
              <a:rPr lang="ru-RU" sz="1400" dirty="0" err="1"/>
              <a:t>активи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Якщо</a:t>
            </a:r>
            <a:r>
              <a:rPr lang="ru-RU" sz="1400" dirty="0" smtClean="0"/>
              <a:t> </a:t>
            </a:r>
            <a:r>
              <a:rPr lang="ru-RU" sz="1400" dirty="0" err="1"/>
              <a:t>зазначені</a:t>
            </a:r>
            <a:r>
              <a:rPr lang="ru-RU" sz="1400" dirty="0"/>
              <a:t> </a:t>
            </a:r>
            <a:r>
              <a:rPr lang="ru-RU" sz="1400" dirty="0" err="1"/>
              <a:t>засоби</a:t>
            </a:r>
            <a:r>
              <a:rPr lang="ru-RU" sz="1400" dirty="0"/>
              <a:t> (</a:t>
            </a:r>
            <a:r>
              <a:rPr lang="ru-RU" sz="1400" dirty="0" err="1"/>
              <a:t>ресурси</a:t>
            </a:r>
            <a:r>
              <a:rPr lang="ru-RU" sz="1400" dirty="0"/>
              <a:t>)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витрачені</a:t>
            </a:r>
            <a:r>
              <a:rPr lang="ru-RU" sz="1400" dirty="0"/>
              <a:t> для </a:t>
            </a:r>
            <a:r>
              <a:rPr lang="ru-RU" sz="1400" dirty="0" err="1"/>
              <a:t>отримання</a:t>
            </a:r>
            <a:r>
              <a:rPr lang="ru-RU" sz="1400" dirty="0"/>
              <a:t> </a:t>
            </a:r>
            <a:r>
              <a:rPr lang="ru-RU" sz="1400" dirty="0" err="1"/>
              <a:t>доходів</a:t>
            </a:r>
            <a:r>
              <a:rPr lang="ru-RU" sz="1400" dirty="0"/>
              <a:t> і </a:t>
            </a:r>
            <a:r>
              <a:rPr lang="ru-RU" sz="1400" dirty="0" err="1"/>
              <a:t>втратили</a:t>
            </a:r>
            <a:r>
              <a:rPr lang="ru-RU" sz="1400" dirty="0"/>
              <a:t> </a:t>
            </a:r>
            <a:r>
              <a:rPr lang="ru-RU" sz="1400" dirty="0" err="1"/>
              <a:t>здатність</a:t>
            </a:r>
            <a:r>
              <a:rPr lang="ru-RU" sz="1400" dirty="0"/>
              <a:t> </a:t>
            </a:r>
            <a:r>
              <a:rPr lang="ru-RU" sz="1400" dirty="0" err="1"/>
              <a:t>приносити</a:t>
            </a:r>
            <a:r>
              <a:rPr lang="ru-RU" sz="1400" dirty="0"/>
              <a:t> </a:t>
            </a:r>
            <a:r>
              <a:rPr lang="ru-RU" sz="1400" dirty="0" err="1"/>
              <a:t>дохід</a:t>
            </a:r>
            <a:r>
              <a:rPr lang="ru-RU" sz="1400" dirty="0"/>
              <a:t> </a:t>
            </a:r>
            <a:r>
              <a:rPr lang="ru-RU" sz="1400" dirty="0" err="1"/>
              <a:t>надалі</a:t>
            </a:r>
            <a:r>
              <a:rPr lang="ru-RU" sz="1400" dirty="0"/>
              <a:t>, то вони </a:t>
            </a:r>
            <a:r>
              <a:rPr lang="ru-RU" sz="1400" dirty="0" err="1"/>
              <a:t>переходять</a:t>
            </a:r>
            <a:r>
              <a:rPr lang="ru-RU" sz="1400" dirty="0"/>
              <a:t> в </a:t>
            </a:r>
            <a:r>
              <a:rPr lang="ru-RU" sz="1400" dirty="0" err="1"/>
              <a:t>розряд</a:t>
            </a:r>
            <a:r>
              <a:rPr lang="ru-RU" sz="1400" dirty="0"/>
              <a:t> </a:t>
            </a:r>
            <a:r>
              <a:rPr lang="ru-RU" sz="1400" dirty="0" err="1"/>
              <a:t>минулих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знаходить</a:t>
            </a:r>
            <a:r>
              <a:rPr lang="ru-RU" sz="1400" dirty="0"/>
              <a:t> </a:t>
            </a:r>
            <a:r>
              <a:rPr lang="ru-RU" sz="1400" dirty="0" err="1"/>
              <a:t>відображення</a:t>
            </a:r>
            <a:r>
              <a:rPr lang="ru-RU" sz="1400" dirty="0"/>
              <a:t> на </a:t>
            </a:r>
            <a:r>
              <a:rPr lang="ru-RU" sz="1400" dirty="0" err="1"/>
              <a:t>Рахунку</a:t>
            </a:r>
            <a:r>
              <a:rPr lang="ru-RU" sz="1400" dirty="0"/>
              <a:t> </a:t>
            </a:r>
            <a:r>
              <a:rPr lang="ru-RU" sz="1400" dirty="0" err="1"/>
              <a:t>прибутків</a:t>
            </a:r>
            <a:r>
              <a:rPr lang="ru-RU" sz="1400" dirty="0"/>
              <a:t> і </a:t>
            </a:r>
            <a:r>
              <a:rPr lang="ru-RU" sz="1400" dirty="0" err="1"/>
              <a:t>збитків</a:t>
            </a:r>
            <a:r>
              <a:rPr lang="ru-RU" sz="1400" dirty="0"/>
              <a:t> (у </a:t>
            </a:r>
            <a:r>
              <a:rPr lang="ru-RU" sz="1400" dirty="0" err="1"/>
              <a:t>Звіті</a:t>
            </a:r>
            <a:r>
              <a:rPr lang="ru-RU" sz="1400" dirty="0"/>
              <a:t> про </a:t>
            </a:r>
            <a:r>
              <a:rPr lang="ru-RU" sz="1400" dirty="0" err="1"/>
              <a:t>фінансові</a:t>
            </a:r>
            <a:r>
              <a:rPr lang="ru-RU" sz="1400" dirty="0"/>
              <a:t> </a:t>
            </a:r>
            <a:r>
              <a:rPr lang="ru-RU" sz="1400" dirty="0" err="1"/>
              <a:t>результати</a:t>
            </a:r>
            <a:r>
              <a:rPr lang="ru-RU" sz="1400" dirty="0"/>
              <a:t>).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Таким </a:t>
            </a:r>
            <a:r>
              <a:rPr lang="ru-RU" sz="1400" dirty="0"/>
              <a:t>чином, </a:t>
            </a:r>
            <a:r>
              <a:rPr lang="ru-RU" sz="1400" dirty="0" err="1"/>
              <a:t>минулі</a:t>
            </a:r>
            <a:r>
              <a:rPr lang="ru-RU" sz="1400" dirty="0"/>
              <a:t> (</a:t>
            </a:r>
            <a:r>
              <a:rPr lang="ru-RU" sz="1400" dirty="0" err="1"/>
              <a:t>вичерпані</a:t>
            </a:r>
            <a:r>
              <a:rPr lang="ru-RU" sz="1400" dirty="0"/>
              <a:t>)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зменшують</a:t>
            </a:r>
            <a:r>
              <a:rPr lang="ru-RU" sz="1400" dirty="0"/>
              <a:t> величину </a:t>
            </a:r>
            <a:r>
              <a:rPr lang="ru-RU" sz="1400" dirty="0" err="1"/>
              <a:t>активів</a:t>
            </a:r>
            <a:r>
              <a:rPr lang="ru-RU" sz="1400" dirty="0"/>
              <a:t> і </a:t>
            </a:r>
            <a:r>
              <a:rPr lang="ru-RU" sz="1400" dirty="0" err="1"/>
              <a:t>збільшують</a:t>
            </a:r>
            <a:r>
              <a:rPr lang="ru-RU" sz="1400" dirty="0"/>
              <a:t> </a:t>
            </a:r>
            <a:r>
              <a:rPr lang="ru-RU" sz="1400" dirty="0" err="1"/>
              <a:t>грошові</a:t>
            </a:r>
            <a:r>
              <a:rPr lang="ru-RU" sz="1400" dirty="0"/>
              <a:t> потоки в </a:t>
            </a:r>
            <a:r>
              <a:rPr lang="ru-RU" sz="1400" dirty="0" err="1"/>
              <a:t>процесі</a:t>
            </a:r>
            <a:r>
              <a:rPr lang="ru-RU" sz="1400" dirty="0"/>
              <a:t> </a:t>
            </a:r>
            <a:r>
              <a:rPr lang="ru-RU" sz="1400" dirty="0" err="1"/>
              <a:t>поточної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</a:t>
            </a:r>
            <a:r>
              <a:rPr lang="ru-RU" sz="1400" dirty="0" err="1"/>
              <a:t>протягом</a:t>
            </a:r>
            <a:r>
              <a:rPr lang="ru-RU" sz="1400" dirty="0"/>
              <a:t> </a:t>
            </a:r>
            <a:r>
              <a:rPr lang="ru-RU" sz="1400" dirty="0" err="1"/>
              <a:t>звітного</a:t>
            </a:r>
            <a:r>
              <a:rPr lang="ru-RU" sz="1400" dirty="0"/>
              <a:t> </a:t>
            </a:r>
            <a:r>
              <a:rPr lang="ru-RU" sz="1400" dirty="0" err="1"/>
              <a:t>періоду</a:t>
            </a:r>
            <a:r>
              <a:rPr lang="ru-RU" sz="1400" dirty="0"/>
              <a:t>; </a:t>
            </a:r>
            <a:r>
              <a:rPr lang="ru-RU" sz="1400" dirty="0" err="1"/>
              <a:t>вхідні</a:t>
            </a:r>
            <a:r>
              <a:rPr lang="ru-RU" sz="1400" dirty="0"/>
              <a:t> (не </a:t>
            </a:r>
            <a:r>
              <a:rPr lang="ru-RU" sz="1400" dirty="0" err="1"/>
              <a:t>спожиті</a:t>
            </a:r>
            <a:r>
              <a:rPr lang="ru-RU" sz="1400" dirty="0"/>
              <a:t>) </a:t>
            </a:r>
            <a:r>
              <a:rPr lang="ru-RU" sz="1400" dirty="0" err="1"/>
              <a:t>витрати</a:t>
            </a:r>
            <a:r>
              <a:rPr lang="ru-RU" sz="1400" dirty="0"/>
              <a:t> є </a:t>
            </a:r>
            <a:r>
              <a:rPr lang="ru-RU" sz="1400" dirty="0" err="1"/>
              <a:t>збільшенням</a:t>
            </a:r>
            <a:r>
              <a:rPr lang="ru-RU" sz="1400" dirty="0"/>
              <a:t> </a:t>
            </a:r>
            <a:r>
              <a:rPr lang="ru-RU" sz="1400" dirty="0" err="1"/>
              <a:t>активів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з метою </a:t>
            </a:r>
            <a:r>
              <a:rPr lang="ru-RU" sz="1400" dirty="0" err="1"/>
              <a:t>отримання</a:t>
            </a:r>
            <a:r>
              <a:rPr lang="ru-RU" sz="1400" dirty="0"/>
              <a:t> </a:t>
            </a:r>
            <a:r>
              <a:rPr lang="ru-RU" sz="1400" dirty="0" err="1"/>
              <a:t>вигоди</a:t>
            </a:r>
            <a:r>
              <a:rPr lang="ru-RU" sz="1400" dirty="0"/>
              <a:t> у </a:t>
            </a:r>
            <a:r>
              <a:rPr lang="ru-RU" sz="1400" dirty="0" err="1"/>
              <a:t>майбутніх</a:t>
            </a:r>
            <a:r>
              <a:rPr lang="ru-RU" sz="1400" dirty="0"/>
              <a:t> </a:t>
            </a:r>
            <a:r>
              <a:rPr lang="ru-RU" sz="1400" dirty="0" err="1"/>
              <a:t>звітних</a:t>
            </a:r>
            <a:r>
              <a:rPr lang="ru-RU" sz="1400" dirty="0"/>
              <a:t> </a:t>
            </a:r>
            <a:r>
              <a:rPr lang="ru-RU" sz="1400" dirty="0" err="1"/>
              <a:t>періодах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b="1" dirty="0" smtClean="0"/>
              <a:t>Приклад</a:t>
            </a:r>
            <a:r>
              <a:rPr lang="ru-RU" sz="1400" b="1" dirty="0"/>
              <a:t>. </a:t>
            </a:r>
            <a:r>
              <a:rPr lang="ru-RU" sz="1400" dirty="0" err="1"/>
              <a:t>Припустимо</a:t>
            </a:r>
            <a:r>
              <a:rPr lang="ru-RU" sz="1400" dirty="0"/>
              <a:t>, </a:t>
            </a:r>
            <a:r>
              <a:rPr lang="ru-RU" sz="1400" dirty="0" err="1"/>
              <a:t>протягом</a:t>
            </a:r>
            <a:r>
              <a:rPr lang="ru-RU" sz="1400" dirty="0"/>
              <a:t> </a:t>
            </a:r>
            <a:r>
              <a:rPr lang="ru-RU" sz="1400" dirty="0" err="1"/>
              <a:t>місяця</a:t>
            </a:r>
            <a:r>
              <a:rPr lang="ru-RU" sz="1400" dirty="0"/>
              <a:t> </a:t>
            </a:r>
            <a:r>
              <a:rPr lang="ru-RU" sz="1400" dirty="0" err="1"/>
              <a:t>підприємство</a:t>
            </a:r>
            <a:r>
              <a:rPr lang="ru-RU" sz="1400" dirty="0"/>
              <a:t> закупило </a:t>
            </a:r>
            <a:r>
              <a:rPr lang="ru-RU" sz="1400" dirty="0" err="1"/>
              <a:t>матеріалів</a:t>
            </a:r>
            <a:r>
              <a:rPr lang="ru-RU" sz="1400" dirty="0"/>
              <a:t> на $570000,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оплачені</a:t>
            </a:r>
            <a:r>
              <a:rPr lang="ru-RU" sz="1400" dirty="0"/>
              <a:t> </a:t>
            </a:r>
            <a:r>
              <a:rPr lang="ru-RU" sz="1400" dirty="0" err="1"/>
              <a:t>трудовитрати</a:t>
            </a:r>
            <a:r>
              <a:rPr lang="ru-RU" sz="1400" dirty="0"/>
              <a:t> </a:t>
            </a:r>
            <a:r>
              <a:rPr lang="ru-RU" sz="1400" dirty="0" err="1"/>
              <a:t>виробничого</a:t>
            </a:r>
            <a:r>
              <a:rPr lang="ru-RU" sz="1400" dirty="0"/>
              <a:t> персоналу на суму $300000 та </a:t>
            </a:r>
            <a:r>
              <a:rPr lang="ru-RU" sz="1400" dirty="0" err="1"/>
              <a:t>послуги</a:t>
            </a:r>
            <a:r>
              <a:rPr lang="ru-RU" sz="1400" dirty="0"/>
              <a:t> </a:t>
            </a:r>
            <a:r>
              <a:rPr lang="ru-RU" sz="1400" dirty="0" err="1"/>
              <a:t>виробничого</a:t>
            </a:r>
            <a:r>
              <a:rPr lang="ru-RU" sz="1400" dirty="0"/>
              <a:t> характеру </a:t>
            </a:r>
            <a:r>
              <a:rPr lang="ru-RU" sz="1400" dirty="0" err="1"/>
              <a:t>сторонніх</a:t>
            </a:r>
            <a:r>
              <a:rPr lang="ru-RU" sz="1400" dirty="0"/>
              <a:t> </a:t>
            </a:r>
            <a:r>
              <a:rPr lang="ru-RU" sz="1400" dirty="0" err="1"/>
              <a:t>організацій</a:t>
            </a:r>
            <a:r>
              <a:rPr lang="ru-RU" sz="1400" dirty="0"/>
              <a:t> на суму $85000, </a:t>
            </a:r>
            <a:r>
              <a:rPr lang="ru-RU" sz="1400" dirty="0" err="1"/>
              <a:t>поточні</a:t>
            </a:r>
            <a:r>
              <a:rPr lang="ru-RU" sz="1400" dirty="0"/>
              <a:t> </a:t>
            </a:r>
            <a:r>
              <a:rPr lang="ru-RU" sz="1400" dirty="0" err="1"/>
              <a:t>невиробничі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 smtClean="0"/>
              <a:t>становлять</a:t>
            </a:r>
            <a:r>
              <a:rPr lang="ru-RU" sz="1400" dirty="0" smtClean="0"/>
              <a:t> $520000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</a:t>
            </a:r>
            <a:r>
              <a:rPr lang="ru-RU" sz="1400" dirty="0" err="1" smtClean="0"/>
              <a:t>Крім</a:t>
            </a:r>
            <a:r>
              <a:rPr lang="ru-RU" sz="1400" dirty="0" smtClean="0"/>
              <a:t> </a:t>
            </a:r>
            <a:r>
              <a:rPr lang="ru-RU" sz="1400" dirty="0"/>
              <a:t>того, </a:t>
            </a:r>
            <a:r>
              <a:rPr lang="ru-RU" sz="1400" dirty="0" err="1"/>
              <a:t>нарахована</a:t>
            </a:r>
            <a:r>
              <a:rPr lang="ru-RU" sz="1400" dirty="0"/>
              <a:t> </a:t>
            </a:r>
            <a:r>
              <a:rPr lang="ru-RU" sz="1400" dirty="0" err="1"/>
              <a:t>амортизація</a:t>
            </a:r>
            <a:r>
              <a:rPr lang="ru-RU" sz="1400" dirty="0"/>
              <a:t> </a:t>
            </a:r>
            <a:r>
              <a:rPr lang="ru-RU" sz="1400" dirty="0" err="1"/>
              <a:t>основних</a:t>
            </a:r>
            <a:r>
              <a:rPr lang="ru-RU" sz="1400" dirty="0"/>
              <a:t> </a:t>
            </a:r>
            <a:r>
              <a:rPr lang="ru-RU" sz="1400" dirty="0" err="1"/>
              <a:t>фондів</a:t>
            </a:r>
            <a:r>
              <a:rPr lang="ru-RU" sz="1400" dirty="0"/>
              <a:t> </a:t>
            </a:r>
            <a:r>
              <a:rPr lang="ru-RU" sz="1400" dirty="0" err="1"/>
              <a:t>виробничого</a:t>
            </a:r>
            <a:r>
              <a:rPr lang="ru-RU" sz="1400" dirty="0"/>
              <a:t> </a:t>
            </a:r>
            <a:r>
              <a:rPr lang="ru-RU" sz="1400" dirty="0" err="1"/>
              <a:t>призначення</a:t>
            </a:r>
            <a:r>
              <a:rPr lang="ru-RU" sz="1400" dirty="0"/>
              <a:t> на суму $156000 і $44000 – на </a:t>
            </a:r>
            <a:r>
              <a:rPr lang="ru-RU" sz="1400" dirty="0" err="1"/>
              <a:t>невиробничі</a:t>
            </a:r>
            <a:r>
              <a:rPr lang="ru-RU" sz="1400" dirty="0"/>
              <a:t>. </a:t>
            </a:r>
            <a:r>
              <a:rPr lang="ru-RU" sz="1400" dirty="0" err="1"/>
              <a:t>Приріст</a:t>
            </a:r>
            <a:r>
              <a:rPr lang="ru-RU" sz="1400" dirty="0"/>
              <a:t> </a:t>
            </a:r>
            <a:r>
              <a:rPr lang="ru-RU" sz="1400" dirty="0" err="1"/>
              <a:t>сировини</a:t>
            </a:r>
            <a:r>
              <a:rPr lang="ru-RU" sz="1400" dirty="0"/>
              <a:t> і </a:t>
            </a:r>
            <a:r>
              <a:rPr lang="ru-RU" sz="1400" dirty="0" err="1"/>
              <a:t>матеріалів</a:t>
            </a:r>
            <a:r>
              <a:rPr lang="ru-RU" sz="1400" dirty="0"/>
              <a:t> становить $100000, запаси </a:t>
            </a:r>
            <a:r>
              <a:rPr lang="ru-RU" sz="1400" dirty="0" err="1"/>
              <a:t>незавершеного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</a:t>
            </a:r>
            <a:r>
              <a:rPr lang="ru-RU" sz="1400" dirty="0" err="1"/>
              <a:t>скоротилися</a:t>
            </a:r>
            <a:r>
              <a:rPr lang="ru-RU" sz="1400" dirty="0"/>
              <a:t> на $110000; запаси </a:t>
            </a:r>
            <a:r>
              <a:rPr lang="ru-RU" sz="1400" dirty="0" err="1"/>
              <a:t>готової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</a:t>
            </a:r>
            <a:r>
              <a:rPr lang="ru-RU" sz="1400" dirty="0" err="1"/>
              <a:t>зросли</a:t>
            </a:r>
            <a:r>
              <a:rPr lang="ru-RU" sz="1400" dirty="0"/>
              <a:t> на $200000.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Баланс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за </a:t>
            </a:r>
            <a:r>
              <a:rPr lang="ru-RU" sz="1400" dirty="0" err="1"/>
              <a:t>поточний</a:t>
            </a:r>
            <a:r>
              <a:rPr lang="ru-RU" sz="1400" dirty="0"/>
              <a:t> </a:t>
            </a:r>
            <a:r>
              <a:rPr lang="ru-RU" sz="1400" dirty="0" err="1"/>
              <a:t>період</a:t>
            </a:r>
            <a:r>
              <a:rPr lang="ru-RU" sz="1400" dirty="0"/>
              <a:t> наведено на рис. 11.3.</a:t>
            </a:r>
          </a:p>
        </p:txBody>
      </p:sp>
    </p:spTree>
    <p:extLst>
      <p:ext uri="{BB962C8B-B14F-4D97-AF65-F5344CB8AC3E}">
        <p14:creationId xmlns:p14="http://schemas.microsoft.com/office/powerpoint/2010/main" val="2214585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9" t="29961" r="52813" b="41269"/>
          <a:stretch/>
        </p:blipFill>
        <p:spPr bwMode="auto">
          <a:xfrm>
            <a:off x="899592" y="1844824"/>
            <a:ext cx="7647740" cy="36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8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712" y="404664"/>
            <a:ext cx="8686800" cy="64533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                                                  ПЛАН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11.1</a:t>
            </a:r>
            <a:r>
              <a:rPr lang="ru-RU" b="1" dirty="0"/>
              <a:t>.	Мета і </a:t>
            </a:r>
            <a:r>
              <a:rPr lang="ru-RU" b="1" dirty="0" err="1"/>
              <a:t>завдання</a:t>
            </a:r>
            <a:r>
              <a:rPr lang="ru-RU" b="1" dirty="0"/>
              <a:t>  </a:t>
            </a:r>
            <a:r>
              <a:rPr lang="ru-RU" b="1" dirty="0" err="1"/>
              <a:t>управлінського</a:t>
            </a:r>
            <a:r>
              <a:rPr lang="ru-RU" b="1" dirty="0"/>
              <a:t> </a:t>
            </a:r>
            <a:r>
              <a:rPr lang="ru-RU" b="1" dirty="0" err="1"/>
              <a:t>обліку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11.2.	</a:t>
            </a:r>
            <a:r>
              <a:rPr lang="ru-RU" b="1" dirty="0" err="1"/>
              <a:t>Класифікація</a:t>
            </a:r>
            <a:r>
              <a:rPr lang="ru-RU" b="1" dirty="0"/>
              <a:t> </a:t>
            </a:r>
            <a:r>
              <a:rPr lang="ru-RU" b="1" dirty="0" err="1"/>
              <a:t>витрат</a:t>
            </a:r>
            <a:r>
              <a:rPr lang="ru-RU" b="1" dirty="0"/>
              <a:t> в </a:t>
            </a:r>
            <a:r>
              <a:rPr lang="ru-RU" b="1" dirty="0" err="1"/>
              <a:t>управлінському</a:t>
            </a:r>
            <a:r>
              <a:rPr lang="ru-RU" b="1" dirty="0"/>
              <a:t> </a:t>
            </a:r>
            <a:r>
              <a:rPr lang="ru-RU" b="1" dirty="0" err="1"/>
              <a:t>обліку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11.3.	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обліку</a:t>
            </a:r>
            <a:r>
              <a:rPr lang="ru-RU" b="1" dirty="0"/>
              <a:t> </a:t>
            </a:r>
            <a:r>
              <a:rPr lang="ru-RU" b="1" dirty="0" err="1"/>
              <a:t>витрат</a:t>
            </a:r>
            <a:r>
              <a:rPr lang="ru-RU" b="1" dirty="0"/>
              <a:t> і </a:t>
            </a:r>
            <a:r>
              <a:rPr lang="ru-RU" b="1" dirty="0" err="1"/>
              <a:t>калькулювання</a:t>
            </a:r>
            <a:r>
              <a:rPr lang="ru-RU" b="1" dirty="0"/>
              <a:t> </a:t>
            </a:r>
            <a:r>
              <a:rPr lang="ru-RU" b="1" dirty="0" err="1"/>
              <a:t>собівартості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b="1" dirty="0" smtClean="0"/>
              <a:t>          11.3.1. Система </a:t>
            </a:r>
            <a:r>
              <a:rPr lang="ru-RU" b="1" dirty="0" err="1"/>
              <a:t>обліку</a:t>
            </a:r>
            <a:r>
              <a:rPr lang="ru-RU" b="1" dirty="0"/>
              <a:t> </a:t>
            </a:r>
            <a:r>
              <a:rPr lang="ru-RU" b="1" dirty="0" err="1"/>
              <a:t>витрат</a:t>
            </a:r>
            <a:r>
              <a:rPr lang="ru-RU" b="1" dirty="0"/>
              <a:t> по </a:t>
            </a:r>
            <a:r>
              <a:rPr lang="ru-RU" b="1" dirty="0" err="1"/>
              <a:t>повних</a:t>
            </a:r>
            <a:r>
              <a:rPr lang="ru-RU" b="1" dirty="0"/>
              <a:t> </a:t>
            </a:r>
            <a:r>
              <a:rPr lang="ru-RU" b="1" dirty="0" err="1"/>
              <a:t>виробничих</a:t>
            </a:r>
            <a:r>
              <a:rPr lang="ru-RU" b="1" dirty="0"/>
              <a:t> </a:t>
            </a:r>
            <a:r>
              <a:rPr lang="ru-RU" b="1" dirty="0" err="1"/>
              <a:t>витратах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         11.3.2. Система </a:t>
            </a:r>
            <a:r>
              <a:rPr lang="ru-RU" b="1" dirty="0" err="1"/>
              <a:t>обліку</a:t>
            </a:r>
            <a:r>
              <a:rPr lang="ru-RU" b="1" dirty="0"/>
              <a:t> </a:t>
            </a:r>
            <a:r>
              <a:rPr lang="ru-RU" b="1" dirty="0" err="1"/>
              <a:t>витрат</a:t>
            </a:r>
            <a:r>
              <a:rPr lang="ru-RU" b="1" dirty="0"/>
              <a:t> по </a:t>
            </a:r>
            <a:r>
              <a:rPr lang="ru-RU" b="1" dirty="0" err="1"/>
              <a:t>змінних</a:t>
            </a:r>
            <a:r>
              <a:rPr lang="ru-RU" b="1" dirty="0"/>
              <a:t> </a:t>
            </a:r>
            <a:r>
              <a:rPr lang="ru-RU" b="1" dirty="0" err="1"/>
              <a:t>витратах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         11.3.3. </a:t>
            </a:r>
            <a:r>
              <a:rPr lang="ru-RU" b="1" dirty="0" err="1" smtClean="0"/>
              <a:t>Принципи</a:t>
            </a:r>
            <a:r>
              <a:rPr lang="ru-RU" b="1" dirty="0" smtClean="0"/>
              <a:t> </a:t>
            </a:r>
            <a:r>
              <a:rPr lang="ru-RU" b="1" dirty="0" err="1"/>
              <a:t>розрахунку</a:t>
            </a:r>
            <a:r>
              <a:rPr lang="ru-RU" b="1" dirty="0"/>
              <a:t> </a:t>
            </a:r>
            <a:r>
              <a:rPr lang="ru-RU" b="1" dirty="0" err="1"/>
              <a:t>ціни</a:t>
            </a:r>
            <a:r>
              <a:rPr lang="ru-RU" b="1" dirty="0"/>
              <a:t> на </a:t>
            </a:r>
            <a:r>
              <a:rPr lang="ru-RU" b="1" dirty="0" err="1"/>
              <a:t>базі</a:t>
            </a:r>
            <a:r>
              <a:rPr lang="ru-RU" b="1" dirty="0"/>
              <a:t> </a:t>
            </a:r>
            <a:r>
              <a:rPr lang="ru-RU" b="1" dirty="0" err="1"/>
              <a:t>двох</a:t>
            </a:r>
            <a:r>
              <a:rPr lang="ru-RU" b="1" dirty="0"/>
              <a:t> систем </a:t>
            </a:r>
            <a:r>
              <a:rPr lang="ru-RU" b="1" dirty="0" err="1"/>
              <a:t>обліку</a:t>
            </a:r>
            <a:r>
              <a:rPr lang="ru-RU" b="1" dirty="0"/>
              <a:t> </a:t>
            </a:r>
            <a:r>
              <a:rPr lang="ru-RU" b="1" dirty="0" err="1"/>
              <a:t>витрат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11.4</a:t>
            </a:r>
            <a:r>
              <a:rPr lang="ru-RU" b="1" dirty="0"/>
              <a:t>.	</a:t>
            </a:r>
            <a:r>
              <a:rPr lang="ru-RU" b="1" dirty="0" err="1"/>
              <a:t>Калькуляція</a:t>
            </a:r>
            <a:r>
              <a:rPr lang="ru-RU" b="1" dirty="0"/>
              <a:t> </a:t>
            </a:r>
            <a:r>
              <a:rPr lang="ru-RU" b="1" dirty="0" err="1"/>
              <a:t>собівартості</a:t>
            </a:r>
            <a:r>
              <a:rPr lang="ru-RU" b="1" dirty="0"/>
              <a:t> продукту за </a:t>
            </a:r>
            <a:r>
              <a:rPr lang="ru-RU" b="1" dirty="0" err="1"/>
              <a:t>місцями</a:t>
            </a:r>
            <a:r>
              <a:rPr lang="ru-RU" b="1" dirty="0"/>
              <a:t> </a:t>
            </a:r>
            <a:r>
              <a:rPr lang="ru-RU" b="1" dirty="0" err="1"/>
              <a:t>виникнення</a:t>
            </a:r>
            <a:r>
              <a:rPr lang="ru-RU" b="1" dirty="0"/>
              <a:t> </a:t>
            </a:r>
            <a:r>
              <a:rPr lang="ru-RU" b="1" dirty="0" err="1"/>
              <a:t>витрат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b="1" dirty="0" smtClean="0"/>
              <a:t>          11.4.1. </a:t>
            </a:r>
            <a:r>
              <a:rPr lang="ru-RU" b="1" dirty="0" err="1" smtClean="0"/>
              <a:t>Принципи</a:t>
            </a:r>
            <a:r>
              <a:rPr lang="ru-RU" b="1" dirty="0" smtClean="0"/>
              <a:t> </a:t>
            </a:r>
            <a:r>
              <a:rPr lang="ru-RU" b="1" dirty="0" err="1"/>
              <a:t>калькуляції</a:t>
            </a:r>
            <a:r>
              <a:rPr lang="ru-RU" b="1" dirty="0"/>
              <a:t> </a:t>
            </a:r>
            <a:r>
              <a:rPr lang="ru-RU" b="1" dirty="0" err="1"/>
              <a:t>виробничих</a:t>
            </a:r>
            <a:r>
              <a:rPr lang="ru-RU" b="1" dirty="0"/>
              <a:t> </a:t>
            </a:r>
            <a:r>
              <a:rPr lang="ru-RU" b="1" dirty="0" err="1"/>
              <a:t>витрат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         11.4.2. </a:t>
            </a:r>
            <a:r>
              <a:rPr lang="ru-RU" b="1" dirty="0" err="1" smtClean="0"/>
              <a:t>Позамовний</a:t>
            </a:r>
            <a:r>
              <a:rPr lang="ru-RU" b="1" dirty="0" smtClean="0"/>
              <a:t> </a:t>
            </a:r>
            <a:r>
              <a:rPr lang="ru-RU" b="1" dirty="0"/>
              <a:t>метод </a:t>
            </a:r>
            <a:r>
              <a:rPr lang="ru-RU" b="1" dirty="0" err="1"/>
              <a:t>формування</a:t>
            </a:r>
            <a:r>
              <a:rPr lang="ru-RU" b="1" dirty="0"/>
              <a:t> </a:t>
            </a:r>
            <a:r>
              <a:rPr lang="ru-RU" b="1" dirty="0" err="1"/>
              <a:t>собівартості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         11.4.3. </a:t>
            </a:r>
            <a:r>
              <a:rPr lang="ru-RU" b="1" dirty="0" err="1" smtClean="0"/>
              <a:t>Попроцесний</a:t>
            </a:r>
            <a:r>
              <a:rPr lang="ru-RU" b="1" dirty="0" smtClean="0"/>
              <a:t> </a:t>
            </a:r>
            <a:r>
              <a:rPr lang="ru-RU" b="1" dirty="0"/>
              <a:t>метод </a:t>
            </a:r>
            <a:r>
              <a:rPr lang="ru-RU" b="1" dirty="0" err="1"/>
              <a:t>формування</a:t>
            </a:r>
            <a:r>
              <a:rPr lang="ru-RU" b="1" dirty="0"/>
              <a:t> </a:t>
            </a:r>
            <a:r>
              <a:rPr lang="ru-RU" b="1" dirty="0" err="1"/>
              <a:t>собівартості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11.5.	</a:t>
            </a:r>
            <a:r>
              <a:rPr lang="ru-RU" b="1" dirty="0" err="1"/>
              <a:t>Організація</a:t>
            </a:r>
            <a:r>
              <a:rPr lang="ru-RU" b="1" dirty="0"/>
              <a:t> </a:t>
            </a:r>
            <a:r>
              <a:rPr lang="ru-RU" b="1" dirty="0" err="1"/>
              <a:t>обліку</a:t>
            </a:r>
            <a:r>
              <a:rPr lang="ru-RU" b="1" dirty="0"/>
              <a:t> і контролю за центрами </a:t>
            </a:r>
            <a:r>
              <a:rPr lang="ru-RU" b="1" dirty="0" err="1"/>
              <a:t>відповідальності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351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11.3.	</a:t>
            </a:r>
            <a:r>
              <a:rPr lang="ru-RU" sz="2800" dirty="0" err="1"/>
              <a:t>Системи</a:t>
            </a:r>
            <a:r>
              <a:rPr lang="ru-RU" sz="2800" dirty="0"/>
              <a:t> </a:t>
            </a:r>
            <a:r>
              <a:rPr lang="ru-RU" sz="2800" dirty="0" err="1"/>
              <a:t>обліку</a:t>
            </a:r>
            <a:r>
              <a:rPr lang="ru-RU" sz="2800" dirty="0"/>
              <a:t> </a:t>
            </a:r>
            <a:r>
              <a:rPr lang="ru-RU" sz="2800" dirty="0" err="1"/>
              <a:t>витрат</a:t>
            </a:r>
            <a:r>
              <a:rPr lang="ru-RU" sz="2800" dirty="0"/>
              <a:t> і </a:t>
            </a:r>
            <a:r>
              <a:rPr lang="ru-RU" sz="2800" dirty="0" err="1"/>
              <a:t>калькулювання</a:t>
            </a:r>
            <a:r>
              <a:rPr lang="ru-RU" sz="2800" dirty="0"/>
              <a:t> </a:t>
            </a:r>
            <a:r>
              <a:rPr lang="ru-RU" sz="2800" dirty="0" err="1"/>
              <a:t>собівартості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Розрахунок</a:t>
            </a:r>
            <a:r>
              <a:rPr lang="ru-RU" sz="1400" dirty="0" smtClean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продукту проводиться на </a:t>
            </a:r>
            <a:r>
              <a:rPr lang="ru-RU" sz="1400" dirty="0" err="1"/>
              <a:t>основі</a:t>
            </a:r>
            <a:r>
              <a:rPr lang="ru-RU" sz="1400" dirty="0"/>
              <a:t> </a:t>
            </a:r>
            <a:r>
              <a:rPr lang="ru-RU" sz="1400" dirty="0" err="1"/>
              <a:t>калькуляції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, яка в </a:t>
            </a:r>
            <a:r>
              <a:rPr lang="ru-RU" sz="1400" dirty="0" err="1"/>
              <a:t>загальному</a:t>
            </a:r>
            <a:r>
              <a:rPr lang="ru-RU" sz="1400" dirty="0"/>
              <a:t> </a:t>
            </a:r>
            <a:r>
              <a:rPr lang="ru-RU" sz="1400" dirty="0" err="1"/>
              <a:t>розумінні</a:t>
            </a:r>
            <a:r>
              <a:rPr lang="ru-RU" sz="1400" dirty="0"/>
              <a:t> </a:t>
            </a:r>
            <a:r>
              <a:rPr lang="ru-RU" sz="1400" dirty="0" err="1"/>
              <a:t>означає</a:t>
            </a:r>
            <a:r>
              <a:rPr lang="ru-RU" sz="1400" dirty="0"/>
              <a:t> </a:t>
            </a:r>
            <a:r>
              <a:rPr lang="ru-RU" sz="1400" dirty="0" err="1"/>
              <a:t>визначення</a:t>
            </a:r>
            <a:r>
              <a:rPr lang="ru-RU" sz="1400" dirty="0"/>
              <a:t> </a:t>
            </a:r>
            <a:r>
              <a:rPr lang="ru-RU" sz="1400" dirty="0" err="1"/>
              <a:t>величини</a:t>
            </a:r>
            <a:r>
              <a:rPr lang="ru-RU" sz="1400" dirty="0"/>
              <a:t> </a:t>
            </a:r>
            <a:r>
              <a:rPr lang="ru-RU" sz="1400" dirty="0" err="1"/>
              <a:t>фінансових</a:t>
            </a:r>
            <a:r>
              <a:rPr lang="ru-RU" sz="1400" dirty="0"/>
              <a:t> </a:t>
            </a:r>
            <a:r>
              <a:rPr lang="ru-RU" sz="1400" dirty="0" err="1"/>
              <a:t>вкладень</a:t>
            </a:r>
            <a:r>
              <a:rPr lang="ru-RU" sz="1400" dirty="0"/>
              <a:t> у будь-</a:t>
            </a:r>
            <a:r>
              <a:rPr lang="ru-RU" sz="1400" dirty="0" err="1"/>
              <a:t>який</a:t>
            </a:r>
            <a:r>
              <a:rPr lang="ru-RU" sz="1400" dirty="0"/>
              <a:t> вид </a:t>
            </a:r>
            <a:r>
              <a:rPr lang="ru-RU" sz="1400" dirty="0" err="1"/>
              <a:t>діяльності</a:t>
            </a:r>
            <a:r>
              <a:rPr lang="ru-RU" sz="1400" dirty="0"/>
              <a:t> (продукт, </a:t>
            </a:r>
            <a:r>
              <a:rPr lang="ru-RU" sz="1400" dirty="0" err="1"/>
              <a:t>операція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інші</a:t>
            </a:r>
            <a:r>
              <a:rPr lang="ru-RU" sz="1400" dirty="0"/>
              <a:t> </a:t>
            </a:r>
            <a:r>
              <a:rPr lang="ru-RU" sz="1400" dirty="0" err="1"/>
              <a:t>центри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).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В </a:t>
            </a:r>
            <a:r>
              <a:rPr lang="ru-RU" sz="1400" dirty="0" err="1"/>
              <a:t>основі</a:t>
            </a:r>
            <a:r>
              <a:rPr lang="ru-RU" sz="1400" dirty="0"/>
              <a:t> </a:t>
            </a:r>
            <a:r>
              <a:rPr lang="ru-RU" sz="1400" dirty="0" err="1"/>
              <a:t>калькуляції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лежить</a:t>
            </a:r>
            <a:r>
              <a:rPr lang="ru-RU" sz="1400" dirty="0"/>
              <a:t> </a:t>
            </a:r>
            <a:r>
              <a:rPr lang="ru-RU" sz="1400" dirty="0" err="1"/>
              <a:t>чітке</a:t>
            </a:r>
            <a:r>
              <a:rPr lang="ru-RU" sz="1400" dirty="0"/>
              <a:t> </a:t>
            </a:r>
            <a:r>
              <a:rPr lang="ru-RU" sz="1400" dirty="0" err="1"/>
              <a:t>уявлення</a:t>
            </a:r>
            <a:r>
              <a:rPr lang="ru-RU" sz="1400" dirty="0"/>
              <a:t> про </a:t>
            </a:r>
            <a:r>
              <a:rPr lang="ru-RU" sz="1400" dirty="0" err="1"/>
              <a:t>впроваджувані</a:t>
            </a:r>
            <a:r>
              <a:rPr lang="ru-RU" sz="1400" dirty="0"/>
              <a:t> на </a:t>
            </a:r>
            <a:r>
              <a:rPr lang="ru-RU" sz="1400" dirty="0" err="1"/>
              <a:t>підприємстві</a:t>
            </a:r>
            <a:r>
              <a:rPr lang="ru-RU" sz="1400" dirty="0"/>
              <a:t> </a:t>
            </a:r>
            <a:r>
              <a:rPr lang="ru-RU" sz="1400" dirty="0" err="1"/>
              <a:t>виробничі</a:t>
            </a:r>
            <a:r>
              <a:rPr lang="ru-RU" sz="1400" dirty="0"/>
              <a:t> </a:t>
            </a:r>
            <a:r>
              <a:rPr lang="ru-RU" sz="1400" dirty="0" err="1"/>
              <a:t>процеси</a:t>
            </a:r>
            <a:r>
              <a:rPr lang="ru-RU" sz="1400" dirty="0"/>
              <a:t>. </a:t>
            </a:r>
            <a:r>
              <a:rPr lang="ru-RU" sz="1400" dirty="0" err="1"/>
              <a:t>Розуміння</a:t>
            </a:r>
            <a:r>
              <a:rPr lang="ru-RU" sz="1400" dirty="0"/>
              <a:t> </a:t>
            </a:r>
            <a:r>
              <a:rPr lang="ru-RU" sz="1400" dirty="0" err="1"/>
              <a:t>природи</a:t>
            </a:r>
            <a:r>
              <a:rPr lang="ru-RU" sz="1400" dirty="0"/>
              <a:t> </a:t>
            </a:r>
            <a:r>
              <a:rPr lang="ru-RU" sz="1400" dirty="0" err="1"/>
              <a:t>виникнення</a:t>
            </a:r>
            <a:r>
              <a:rPr lang="ru-RU" sz="1400" dirty="0"/>
              <a:t> </a:t>
            </a:r>
            <a:r>
              <a:rPr lang="ru-RU" sz="1400" dirty="0" err="1"/>
              <a:t>виробничих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та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елементів</a:t>
            </a:r>
            <a:r>
              <a:rPr lang="ru-RU" sz="1400" dirty="0"/>
              <a:t> </a:t>
            </a:r>
            <a:r>
              <a:rPr lang="ru-RU" sz="1400" dirty="0" err="1"/>
              <a:t>дозволяє</a:t>
            </a:r>
            <a:r>
              <a:rPr lang="ru-RU" sz="1400" dirty="0"/>
              <a:t> </a:t>
            </a:r>
            <a:r>
              <a:rPr lang="ru-RU" sz="1400" dirty="0" err="1"/>
              <a:t>відповідним</a:t>
            </a:r>
            <a:r>
              <a:rPr lang="ru-RU" sz="1400" dirty="0"/>
              <a:t> чином </a:t>
            </a:r>
            <a:r>
              <a:rPr lang="ru-RU" sz="1400" dirty="0" err="1"/>
              <a:t>ідентифікувати</a:t>
            </a:r>
            <a:r>
              <a:rPr lang="ru-RU" sz="1400" dirty="0"/>
              <a:t> </a:t>
            </a:r>
            <a:r>
              <a:rPr lang="ru-RU" sz="1400" dirty="0" err="1"/>
              <a:t>дані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у </a:t>
            </a:r>
            <a:r>
              <a:rPr lang="ru-RU" sz="1400" dirty="0" err="1"/>
              <a:t>визначений</a:t>
            </a:r>
            <a:r>
              <a:rPr lang="ru-RU" sz="1400" dirty="0"/>
              <a:t> </a:t>
            </a:r>
            <a:r>
              <a:rPr lang="ru-RU" sz="1400" dirty="0" err="1"/>
              <a:t>період</a:t>
            </a:r>
            <a:r>
              <a:rPr lang="ru-RU" sz="1400" dirty="0"/>
              <a:t> для </a:t>
            </a:r>
            <a:r>
              <a:rPr lang="ru-RU" sz="1400" dirty="0" err="1"/>
              <a:t>певного</a:t>
            </a:r>
            <a:r>
              <a:rPr lang="ru-RU" sz="1400" dirty="0"/>
              <a:t> </a:t>
            </a:r>
            <a:r>
              <a:rPr lang="ru-RU" sz="1400" dirty="0" err="1"/>
              <a:t>обсягу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і виду продукту.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       </a:t>
            </a:r>
            <a:r>
              <a:rPr lang="ru-RU" sz="1400" i="1" u="sng" dirty="0" err="1" smtClean="0"/>
              <a:t>Функція</a:t>
            </a:r>
            <a:r>
              <a:rPr lang="ru-RU" sz="1400" b="1" dirty="0" smtClean="0"/>
              <a:t> </a:t>
            </a:r>
            <a:r>
              <a:rPr lang="ru-RU" sz="1400" dirty="0" err="1"/>
              <a:t>калькуляції</a:t>
            </a:r>
            <a:r>
              <a:rPr lang="ru-RU" sz="1400" dirty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</a:t>
            </a:r>
            <a:r>
              <a:rPr lang="ru-RU" sz="1400" dirty="0" err="1"/>
              <a:t>полягає</a:t>
            </a:r>
            <a:r>
              <a:rPr lang="ru-RU" sz="1400" dirty="0"/>
              <a:t> в </a:t>
            </a:r>
            <a:r>
              <a:rPr lang="ru-RU" sz="1400" dirty="0" err="1"/>
              <a:t>зборі</a:t>
            </a:r>
            <a:r>
              <a:rPr lang="ru-RU" sz="1400" dirty="0"/>
              <a:t> </a:t>
            </a:r>
            <a:r>
              <a:rPr lang="ru-RU" sz="1400" dirty="0" err="1"/>
              <a:t>даних</a:t>
            </a:r>
            <a:r>
              <a:rPr lang="ru-RU" sz="1400" dirty="0"/>
              <a:t> про </a:t>
            </a:r>
            <a:r>
              <a:rPr lang="ru-RU" sz="1400" dirty="0" err="1"/>
              <a:t>витрати</a:t>
            </a:r>
            <a:r>
              <a:rPr lang="ru-RU" sz="1400" dirty="0"/>
              <a:t> на продукт </a:t>
            </a:r>
            <a:r>
              <a:rPr lang="ru-RU" sz="1400" dirty="0" err="1"/>
              <a:t>підприємства</a:t>
            </a:r>
            <a:r>
              <a:rPr lang="ru-RU" sz="1400" dirty="0"/>
              <a:t> та </a:t>
            </a:r>
            <a:r>
              <a:rPr lang="ru-RU" sz="1400" dirty="0" err="1"/>
              <a:t>інші</a:t>
            </a:r>
            <a:r>
              <a:rPr lang="ru-RU" sz="1400" dirty="0"/>
              <a:t> </a:t>
            </a:r>
            <a:r>
              <a:rPr lang="ru-RU" sz="1400" dirty="0" err="1"/>
              <a:t>операційні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і </a:t>
            </a:r>
            <a:r>
              <a:rPr lang="ru-RU" sz="1400" dirty="0" err="1"/>
              <a:t>відповідну</a:t>
            </a:r>
            <a:r>
              <a:rPr lang="ru-RU" sz="1400" dirty="0"/>
              <a:t> </a:t>
            </a:r>
            <a:r>
              <a:rPr lang="ru-RU" sz="1400" dirty="0" err="1"/>
              <a:t>обробку</a:t>
            </a:r>
            <a:r>
              <a:rPr lang="ru-RU" sz="1400" dirty="0"/>
              <a:t> </a:t>
            </a:r>
            <a:r>
              <a:rPr lang="ru-RU" sz="1400" dirty="0" err="1"/>
              <a:t>одержаних</a:t>
            </a:r>
            <a:r>
              <a:rPr lang="ru-RU" sz="1400" dirty="0"/>
              <a:t> </a:t>
            </a:r>
            <a:r>
              <a:rPr lang="ru-RU" sz="1400" dirty="0" err="1"/>
              <a:t>даних</a:t>
            </a:r>
            <a:r>
              <a:rPr lang="ru-RU" sz="1400" dirty="0"/>
              <a:t>. Таким чином, </a:t>
            </a:r>
            <a:r>
              <a:rPr lang="ru-RU" sz="1400" b="1" i="1" dirty="0" err="1"/>
              <a:t>калькуляція</a:t>
            </a:r>
            <a:r>
              <a:rPr lang="ru-RU" sz="1400" b="1" i="1" dirty="0"/>
              <a:t> </a:t>
            </a:r>
            <a:r>
              <a:rPr lang="ru-RU" sz="1400" b="1" i="1" dirty="0" err="1"/>
              <a:t>собівартості</a:t>
            </a:r>
            <a:r>
              <a:rPr lang="ru-RU" sz="1400" b="1" i="1" dirty="0"/>
              <a:t> продукту </a:t>
            </a:r>
            <a:r>
              <a:rPr lang="ru-RU" sz="1400" dirty="0"/>
              <a:t>–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розрахунок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, </a:t>
            </a:r>
            <a:r>
              <a:rPr lang="ru-RU" sz="1400" dirty="0" err="1"/>
              <a:t>пов'язаних</a:t>
            </a:r>
            <a:r>
              <a:rPr lang="ru-RU" sz="1400" dirty="0"/>
              <a:t> з </a:t>
            </a:r>
            <a:r>
              <a:rPr lang="ru-RU" sz="1400" dirty="0" err="1"/>
              <a:t>виробництвом</a:t>
            </a:r>
            <a:r>
              <a:rPr lang="ru-RU" sz="1400" dirty="0"/>
              <a:t> </a:t>
            </a:r>
            <a:r>
              <a:rPr lang="ru-RU" sz="1400" dirty="0" err="1"/>
              <a:t>одиниці</a:t>
            </a:r>
            <a:r>
              <a:rPr lang="ru-RU" sz="1400" dirty="0"/>
              <a:t> товару, </a:t>
            </a:r>
            <a:r>
              <a:rPr lang="ru-RU" sz="1400" dirty="0" err="1"/>
              <a:t>замовлення</a:t>
            </a:r>
            <a:r>
              <a:rPr lang="ru-RU" sz="1400" dirty="0"/>
              <a:t>, </a:t>
            </a:r>
            <a:r>
              <a:rPr lang="ru-RU" sz="1400" dirty="0" err="1"/>
              <a:t>роботи</a:t>
            </a:r>
            <a:r>
              <a:rPr lang="ru-RU" sz="1400" dirty="0"/>
              <a:t>, </a:t>
            </a:r>
            <a:r>
              <a:rPr lang="ru-RU" sz="1400" dirty="0" err="1"/>
              <a:t>послуги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 В </a:t>
            </a:r>
            <a:r>
              <a:rPr lang="ru-RU" sz="1400" dirty="0" err="1"/>
              <a:t>процесі</a:t>
            </a:r>
            <a:r>
              <a:rPr lang="ru-RU" sz="1400" dirty="0"/>
              <a:t> </a:t>
            </a:r>
            <a:r>
              <a:rPr lang="ru-RU" sz="1400" dirty="0" err="1"/>
              <a:t>калькулювання</a:t>
            </a:r>
            <a:r>
              <a:rPr lang="ru-RU" sz="1400" dirty="0"/>
              <a:t>  </a:t>
            </a:r>
            <a:r>
              <a:rPr lang="ru-RU" sz="1400" dirty="0" err="1"/>
              <a:t>собівартості</a:t>
            </a:r>
            <a:r>
              <a:rPr lang="ru-RU" sz="1400" dirty="0"/>
              <a:t> </a:t>
            </a:r>
            <a:r>
              <a:rPr lang="ru-RU" sz="1400" dirty="0" err="1"/>
              <a:t>послуг</a:t>
            </a:r>
            <a:r>
              <a:rPr lang="ru-RU" sz="1400" dirty="0"/>
              <a:t> </a:t>
            </a:r>
            <a:r>
              <a:rPr lang="ru-RU" sz="1400" dirty="0" err="1"/>
              <a:t>виникає</a:t>
            </a:r>
            <a:r>
              <a:rPr lang="ru-RU" sz="1400" dirty="0"/>
              <a:t> проблема </a:t>
            </a:r>
            <a:r>
              <a:rPr lang="ru-RU" sz="1400" dirty="0" err="1"/>
              <a:t>вибору</a:t>
            </a:r>
            <a:r>
              <a:rPr lang="ru-RU" sz="1400" dirty="0"/>
              <a:t> </a:t>
            </a:r>
            <a:r>
              <a:rPr lang="ru-RU" sz="1400" dirty="0" err="1"/>
              <a:t>відповідної</a:t>
            </a:r>
            <a:r>
              <a:rPr lang="ru-RU" sz="1400" dirty="0"/>
              <a:t> </a:t>
            </a:r>
            <a:r>
              <a:rPr lang="ru-RU" sz="1400" dirty="0" err="1"/>
              <a:t>одиниці</a:t>
            </a:r>
            <a:r>
              <a:rPr lang="ru-RU" sz="1400" dirty="0"/>
              <a:t> </a:t>
            </a:r>
            <a:r>
              <a:rPr lang="ru-RU" sz="1400" dirty="0" err="1"/>
              <a:t>об'єкту</a:t>
            </a:r>
            <a:r>
              <a:rPr lang="ru-RU" sz="1400" dirty="0"/>
              <a:t>  </a:t>
            </a:r>
            <a:r>
              <a:rPr lang="ru-RU" sz="1400" dirty="0" err="1"/>
              <a:t>витрат</a:t>
            </a:r>
            <a:r>
              <a:rPr lang="ru-RU" sz="1400" dirty="0"/>
              <a:t>, </a:t>
            </a:r>
            <a:r>
              <a:rPr lang="ru-RU" sz="1400" dirty="0" err="1"/>
              <a:t>тобто</a:t>
            </a:r>
            <a:r>
              <a:rPr lang="ru-RU" sz="1400" dirty="0"/>
              <a:t> </a:t>
            </a:r>
            <a:r>
              <a:rPr lang="ru-RU" sz="1400" dirty="0" err="1"/>
              <a:t>вирішення</a:t>
            </a:r>
            <a:r>
              <a:rPr lang="ru-RU" sz="1400" dirty="0"/>
              <a:t> </a:t>
            </a:r>
            <a:r>
              <a:rPr lang="ru-RU" sz="1400" dirty="0" err="1"/>
              <a:t>питання</a:t>
            </a:r>
            <a:r>
              <a:rPr lang="ru-RU" sz="1400" dirty="0"/>
              <a:t>, яка </a:t>
            </a:r>
            <a:r>
              <a:rPr lang="ru-RU" sz="1400" dirty="0" err="1"/>
              <a:t>насправді</a:t>
            </a:r>
            <a:r>
              <a:rPr lang="ru-RU" sz="1400" dirty="0"/>
              <a:t> </a:t>
            </a:r>
            <a:r>
              <a:rPr lang="ru-RU" sz="1400" dirty="0" err="1"/>
              <a:t>надана</a:t>
            </a:r>
            <a:r>
              <a:rPr lang="ru-RU" sz="1400" dirty="0"/>
              <a:t> </a:t>
            </a:r>
            <a:r>
              <a:rPr lang="ru-RU" sz="1400" dirty="0" err="1"/>
              <a:t>послуга</a:t>
            </a:r>
            <a:r>
              <a:rPr lang="ru-RU" sz="1400" dirty="0"/>
              <a:t> і </a:t>
            </a:r>
            <a:r>
              <a:rPr lang="ru-RU" sz="1400" dirty="0" err="1"/>
              <a:t>який</a:t>
            </a:r>
            <a:r>
              <a:rPr lang="ru-RU" sz="1400" dirty="0"/>
              <a:t> метод </a:t>
            </a:r>
            <a:r>
              <a:rPr lang="ru-RU" sz="1400" dirty="0" err="1"/>
              <a:t>оцінки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краще</a:t>
            </a:r>
            <a:r>
              <a:rPr lang="ru-RU" sz="1400" dirty="0"/>
              <a:t> </a:t>
            </a:r>
            <a:r>
              <a:rPr lang="ru-RU" sz="1400" dirty="0" err="1"/>
              <a:t>застосувати</a:t>
            </a:r>
            <a:r>
              <a:rPr lang="ru-RU" sz="1400" dirty="0"/>
              <a:t> для контролю </a:t>
            </a:r>
            <a:r>
              <a:rPr lang="ru-RU" sz="1400" dirty="0" err="1"/>
              <a:t>доцільності</a:t>
            </a:r>
            <a:r>
              <a:rPr lang="ru-RU" sz="1400" dirty="0"/>
              <a:t> й </a:t>
            </a:r>
            <a:r>
              <a:rPr lang="ru-RU" sz="1400" dirty="0" err="1"/>
              <a:t>оптимальності</a:t>
            </a:r>
            <a:r>
              <a:rPr lang="ru-RU" sz="1400" dirty="0"/>
              <a:t> </a:t>
            </a:r>
            <a:r>
              <a:rPr lang="ru-RU" sz="1400" dirty="0" err="1"/>
              <a:t>здійснюваних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на </a:t>
            </a:r>
            <a:r>
              <a:rPr lang="ru-RU" sz="1400" dirty="0" err="1"/>
              <a:t>надання</a:t>
            </a:r>
            <a:r>
              <a:rPr lang="ru-RU" sz="1400" dirty="0"/>
              <a:t> </a:t>
            </a:r>
            <a:r>
              <a:rPr lang="ru-RU" sz="1400" dirty="0" err="1"/>
              <a:t>певного</a:t>
            </a:r>
            <a:r>
              <a:rPr lang="ru-RU" sz="1400" dirty="0"/>
              <a:t> виду </a:t>
            </a:r>
            <a:r>
              <a:rPr lang="ru-RU" sz="1400" dirty="0" err="1"/>
              <a:t>послуги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 </a:t>
            </a:r>
            <a:r>
              <a:rPr lang="ru-RU" sz="1400" dirty="0" err="1" smtClean="0"/>
              <a:t>Наприклад</a:t>
            </a:r>
            <a:r>
              <a:rPr lang="ru-RU" sz="1400" dirty="0"/>
              <a:t>, </a:t>
            </a:r>
            <a:r>
              <a:rPr lang="ru-RU" sz="1400" dirty="0" err="1"/>
              <a:t>яким</a:t>
            </a:r>
            <a:r>
              <a:rPr lang="ru-RU" sz="1400" dirty="0"/>
              <a:t> чином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співвіднести</a:t>
            </a:r>
            <a:r>
              <a:rPr lang="ru-RU" sz="1400" dirty="0"/>
              <a:t> з </a:t>
            </a:r>
            <a:r>
              <a:rPr lang="ru-RU" sz="1400" dirty="0" err="1"/>
              <a:t>хвилиною</a:t>
            </a:r>
            <a:r>
              <a:rPr lang="ru-RU" sz="1400" dirty="0"/>
              <a:t> </a:t>
            </a:r>
            <a:r>
              <a:rPr lang="ru-RU" sz="1400" dirty="0" err="1"/>
              <a:t>розмови</a:t>
            </a:r>
            <a:r>
              <a:rPr lang="ru-RU" sz="1400" dirty="0"/>
              <a:t> абонента АТС величину </a:t>
            </a:r>
            <a:r>
              <a:rPr lang="ru-RU" sz="1400" dirty="0" err="1"/>
              <a:t>заробітної</a:t>
            </a:r>
            <a:r>
              <a:rPr lang="ru-RU" sz="1400" dirty="0"/>
              <a:t> плати оператора </a:t>
            </a:r>
            <a:r>
              <a:rPr lang="ru-RU" sz="1400" dirty="0" err="1"/>
              <a:t>зв'язку</a:t>
            </a:r>
            <a:r>
              <a:rPr lang="ru-RU" sz="1400" dirty="0"/>
              <a:t> та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прямих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? Або як </a:t>
            </a:r>
            <a:r>
              <a:rPr lang="ru-RU" sz="1400" dirty="0" err="1"/>
              <a:t>розрахувати</a:t>
            </a:r>
            <a:r>
              <a:rPr lang="ru-RU" sz="1400" dirty="0"/>
              <a:t> </a:t>
            </a:r>
            <a:r>
              <a:rPr lang="ru-RU" sz="1400" dirty="0" err="1"/>
              <a:t>вартість</a:t>
            </a:r>
            <a:r>
              <a:rPr lang="ru-RU" sz="1400" dirty="0"/>
              <a:t> </a:t>
            </a:r>
            <a:r>
              <a:rPr lang="ru-RU" sz="1400" dirty="0" err="1"/>
              <a:t>поїздки</a:t>
            </a:r>
            <a:r>
              <a:rPr lang="ru-RU" sz="1400" dirty="0"/>
              <a:t> </a:t>
            </a:r>
            <a:r>
              <a:rPr lang="ru-RU" sz="1400" dirty="0" err="1"/>
              <a:t>пасажира</a:t>
            </a:r>
            <a:r>
              <a:rPr lang="ru-RU" sz="1400" dirty="0"/>
              <a:t> в </a:t>
            </a:r>
            <a:r>
              <a:rPr lang="ru-RU" sz="1400" dirty="0" err="1"/>
              <a:t>автобусі</a:t>
            </a:r>
            <a:r>
              <a:rPr lang="ru-RU" sz="1400" dirty="0"/>
              <a:t> на </a:t>
            </a:r>
            <a:r>
              <a:rPr lang="ru-RU" sz="1400" dirty="0" err="1"/>
              <a:t>міських</a:t>
            </a:r>
            <a:r>
              <a:rPr lang="ru-RU" sz="1400" dirty="0"/>
              <a:t> маршрутах </a:t>
            </a:r>
            <a:r>
              <a:rPr lang="ru-RU" sz="1400" dirty="0" err="1"/>
              <a:t>тільки</a:t>
            </a:r>
            <a:r>
              <a:rPr lang="ru-RU" sz="1400" dirty="0"/>
              <a:t> на </a:t>
            </a:r>
            <a:r>
              <a:rPr lang="ru-RU" sz="1400" dirty="0" err="1"/>
              <a:t>підставі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, </a:t>
            </a:r>
            <a:r>
              <a:rPr lang="ru-RU" sz="1400" dirty="0" err="1"/>
              <a:t>відображених</a:t>
            </a:r>
            <a:r>
              <a:rPr lang="ru-RU" sz="1400" dirty="0"/>
              <a:t> в </a:t>
            </a:r>
            <a:r>
              <a:rPr lang="ru-RU" sz="1400" dirty="0" err="1"/>
              <a:t>системі</a:t>
            </a:r>
            <a:r>
              <a:rPr lang="ru-RU" sz="1400" dirty="0"/>
              <a:t> </a:t>
            </a:r>
            <a:r>
              <a:rPr lang="ru-RU" sz="1400" dirty="0" err="1"/>
              <a:t>рахунків</a:t>
            </a:r>
            <a:r>
              <a:rPr lang="ru-RU" sz="1400" dirty="0"/>
              <a:t> </a:t>
            </a:r>
            <a:r>
              <a:rPr lang="ru-RU" sz="1400" dirty="0" err="1"/>
              <a:t>бухгалтерського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9085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11.3.1. Система </a:t>
            </a:r>
            <a:r>
              <a:rPr lang="ru-RU" sz="2800" dirty="0" err="1" smtClean="0"/>
              <a:t>обліку</a:t>
            </a:r>
            <a:r>
              <a:rPr lang="ru-RU" sz="2800" dirty="0"/>
              <a:t>	</a:t>
            </a:r>
            <a:r>
              <a:rPr lang="ru-RU" sz="2800" dirty="0" err="1" smtClean="0"/>
              <a:t>витрат</a:t>
            </a:r>
            <a:r>
              <a:rPr lang="ru-RU" sz="2800" dirty="0" smtClean="0"/>
              <a:t> за </a:t>
            </a:r>
            <a:r>
              <a:rPr lang="ru-RU" sz="2800" dirty="0" err="1" smtClean="0"/>
              <a:t>повними</a:t>
            </a:r>
            <a:r>
              <a:rPr lang="ru-RU" sz="2800" dirty="0"/>
              <a:t>	</a:t>
            </a:r>
            <a:r>
              <a:rPr lang="ru-RU" sz="2800" dirty="0" err="1"/>
              <a:t>виробничими</a:t>
            </a:r>
            <a:r>
              <a:rPr lang="ru-RU" sz="2800" dirty="0"/>
              <a:t> </a:t>
            </a:r>
            <a:r>
              <a:rPr lang="ru-RU" sz="2800" dirty="0" err="1"/>
              <a:t>витратами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47260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/>
              <a:t>        У </a:t>
            </a:r>
            <a:r>
              <a:rPr lang="ru-RU" sz="1400" dirty="0" err="1"/>
              <a:t>фінансовому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 для </a:t>
            </a:r>
            <a:r>
              <a:rPr lang="ru-RU" sz="1400" dirty="0" err="1"/>
              <a:t>оцінки</a:t>
            </a:r>
            <a:r>
              <a:rPr lang="ru-RU" sz="1400" dirty="0"/>
              <a:t> </a:t>
            </a:r>
            <a:r>
              <a:rPr lang="ru-RU" sz="1400" dirty="0" err="1"/>
              <a:t>запасів</a:t>
            </a:r>
            <a:r>
              <a:rPr lang="ru-RU" sz="1400" dirty="0"/>
              <a:t> </a:t>
            </a:r>
            <a:r>
              <a:rPr lang="ru-RU" sz="1400" dirty="0" err="1"/>
              <a:t>незавершеного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, </a:t>
            </a:r>
            <a:r>
              <a:rPr lang="ru-RU" sz="1400" dirty="0" err="1"/>
              <a:t>готової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і </a:t>
            </a:r>
            <a:r>
              <a:rPr lang="ru-RU" sz="1400" dirty="0" err="1"/>
              <a:t>собівартості</a:t>
            </a:r>
            <a:r>
              <a:rPr lang="ru-RU" sz="1400" dirty="0"/>
              <a:t> </a:t>
            </a:r>
            <a:r>
              <a:rPr lang="ru-RU" sz="1400" dirty="0" err="1"/>
              <a:t>реалізованої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</a:t>
            </a:r>
            <a:r>
              <a:rPr lang="ru-RU" sz="1400" dirty="0" err="1"/>
              <a:t>застосовується</a:t>
            </a:r>
            <a:r>
              <a:rPr lang="ru-RU" sz="1400" dirty="0"/>
              <a:t> </a:t>
            </a:r>
            <a:r>
              <a:rPr lang="ru-RU" sz="1400" i="1" u="sng" dirty="0"/>
              <a:t>система </a:t>
            </a:r>
            <a:r>
              <a:rPr lang="ru-RU" sz="1400" i="1" u="sng" dirty="0" err="1"/>
              <a:t>калькуляції</a:t>
            </a:r>
            <a:r>
              <a:rPr lang="ru-RU" sz="1400" i="1" u="sng" dirty="0"/>
              <a:t> </a:t>
            </a:r>
            <a:r>
              <a:rPr lang="ru-RU" sz="1400" i="1" u="sng" dirty="0" err="1"/>
              <a:t>собівартості</a:t>
            </a:r>
            <a:r>
              <a:rPr lang="ru-RU" sz="1400" i="1" u="sng" dirty="0"/>
              <a:t> з </a:t>
            </a:r>
            <a:r>
              <a:rPr lang="ru-RU" sz="1400" i="1" u="sng" dirty="0" err="1"/>
              <a:t>повним</a:t>
            </a:r>
            <a:r>
              <a:rPr lang="ru-RU" sz="1400" i="1" u="sng" dirty="0"/>
              <a:t> </a:t>
            </a:r>
            <a:r>
              <a:rPr lang="ru-RU" sz="1400" i="1" u="sng" dirty="0" err="1"/>
              <a:t>розподілом</a:t>
            </a:r>
            <a:r>
              <a:rPr lang="ru-RU" sz="1400" i="1" u="sng" dirty="0"/>
              <a:t> (</a:t>
            </a:r>
            <a:r>
              <a:rPr lang="ru-RU" sz="1400" i="1" u="sng" dirty="0" err="1"/>
              <a:t>поглинанням</a:t>
            </a:r>
            <a:r>
              <a:rPr lang="ru-RU" sz="1400" i="1" u="sng" dirty="0"/>
              <a:t>, </a:t>
            </a:r>
            <a:r>
              <a:rPr lang="ru-RU" sz="1400" i="1" u="sng" dirty="0" err="1"/>
              <a:t>відшкодуванням</a:t>
            </a:r>
            <a:r>
              <a:rPr lang="ru-RU" sz="1400" i="1" u="sng" dirty="0"/>
              <a:t>) </a:t>
            </a:r>
            <a:r>
              <a:rPr lang="ru-RU" sz="1400" i="1" u="sng" dirty="0" err="1"/>
              <a:t>виробничих</a:t>
            </a:r>
            <a:r>
              <a:rPr lang="ru-RU" sz="1400" i="1" u="sng" dirty="0"/>
              <a:t> </a:t>
            </a:r>
            <a:r>
              <a:rPr lang="ru-RU" sz="1400" i="1" u="sng" dirty="0" err="1"/>
              <a:t>витрат</a:t>
            </a:r>
            <a:r>
              <a:rPr lang="ru-RU" sz="1400" i="1" u="sng" dirty="0"/>
              <a:t> (</a:t>
            </a:r>
            <a:r>
              <a:rPr lang="en-US" sz="1400" i="1" u="sng" dirty="0"/>
              <a:t>absorption-costing</a:t>
            </a:r>
            <a:r>
              <a:rPr lang="en-US" sz="1400" dirty="0"/>
              <a:t>). </a:t>
            </a:r>
            <a:r>
              <a:rPr lang="ru-RU" sz="1400" dirty="0"/>
              <a:t>Концептуальна схема </a:t>
            </a:r>
            <a:r>
              <a:rPr lang="ru-RU" sz="1400" dirty="0" err="1"/>
              <a:t>розрахунку</a:t>
            </a:r>
            <a:r>
              <a:rPr lang="ru-RU" sz="1400" dirty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</a:t>
            </a:r>
            <a:r>
              <a:rPr lang="ru-RU" sz="1400" dirty="0" err="1"/>
              <a:t>реалізованої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і </a:t>
            </a:r>
            <a:r>
              <a:rPr lang="ru-RU" sz="1400" dirty="0" err="1"/>
              <a:t>операційного</a:t>
            </a:r>
            <a:r>
              <a:rPr lang="ru-RU" sz="1400" dirty="0"/>
              <a:t> </a:t>
            </a:r>
            <a:r>
              <a:rPr lang="ru-RU" sz="1400" dirty="0" err="1"/>
              <a:t>прибутку</a:t>
            </a:r>
            <a:r>
              <a:rPr lang="ru-RU" sz="1400" dirty="0"/>
              <a:t> (</a:t>
            </a:r>
            <a:r>
              <a:rPr lang="ru-RU" sz="1400" dirty="0" err="1"/>
              <a:t>збитку</a:t>
            </a:r>
            <a:r>
              <a:rPr lang="ru-RU" sz="1400" dirty="0"/>
              <a:t>)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продажів</a:t>
            </a:r>
            <a:r>
              <a:rPr lang="ru-RU" sz="1400" dirty="0"/>
              <a:t> продукту у </a:t>
            </a:r>
            <a:r>
              <a:rPr lang="ru-RU" sz="1400" dirty="0" err="1"/>
              <a:t>фінансовому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 показана на рис. 11.5.</a:t>
            </a:r>
          </a:p>
          <a:p>
            <a:pPr marL="0" indent="0" algn="just">
              <a:buNone/>
            </a:pPr>
            <a:r>
              <a:rPr lang="ru-RU" sz="1400" dirty="0" smtClean="0"/>
              <a:t>         </a:t>
            </a:r>
            <a:r>
              <a:rPr lang="ru-RU" sz="1400" dirty="0" err="1" smtClean="0"/>
              <a:t>Калькуляція</a:t>
            </a:r>
            <a:r>
              <a:rPr lang="ru-RU" sz="1400" dirty="0" smtClean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продукту </a:t>
            </a:r>
            <a:r>
              <a:rPr lang="ru-RU" sz="1400" dirty="0" err="1"/>
              <a:t>здійснюється</a:t>
            </a:r>
            <a:r>
              <a:rPr lang="ru-RU" sz="1400" dirty="0"/>
              <a:t> на </a:t>
            </a:r>
            <a:r>
              <a:rPr lang="ru-RU" sz="1400" dirty="0" err="1"/>
              <a:t>основі</a:t>
            </a:r>
            <a:r>
              <a:rPr lang="ru-RU" sz="1400" dirty="0"/>
              <a:t> документально </a:t>
            </a:r>
            <a:r>
              <a:rPr lang="ru-RU" sz="1400" dirty="0" err="1"/>
              <a:t>підтверджених</a:t>
            </a:r>
            <a:r>
              <a:rPr lang="ru-RU" sz="1400" dirty="0"/>
              <a:t> </a:t>
            </a:r>
            <a:r>
              <a:rPr lang="ru-RU" sz="1400" dirty="0" err="1"/>
              <a:t>записів</a:t>
            </a:r>
            <a:r>
              <a:rPr lang="ru-RU" sz="1400" dirty="0"/>
              <a:t> про </a:t>
            </a:r>
            <a:r>
              <a:rPr lang="ru-RU" sz="1400" dirty="0" err="1"/>
              <a:t>фактично</a:t>
            </a:r>
            <a:r>
              <a:rPr lang="ru-RU" sz="1400" dirty="0"/>
              <a:t> </a:t>
            </a:r>
            <a:r>
              <a:rPr lang="ru-RU" sz="1400" dirty="0" err="1"/>
              <a:t>понесені</a:t>
            </a:r>
            <a:r>
              <a:rPr lang="ru-RU" sz="1400" dirty="0"/>
              <a:t> </a:t>
            </a:r>
            <a:r>
              <a:rPr lang="ru-RU" sz="1400" dirty="0" err="1"/>
              <a:t>прямі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і </a:t>
            </a:r>
            <a:r>
              <a:rPr lang="ru-RU" sz="1400" dirty="0" err="1"/>
              <a:t>нараховані</a:t>
            </a:r>
            <a:r>
              <a:rPr lang="ru-RU" sz="1400" dirty="0"/>
              <a:t> (</a:t>
            </a:r>
            <a:r>
              <a:rPr lang="ru-RU" sz="1400" dirty="0" err="1"/>
              <a:t>розподілені</a:t>
            </a:r>
            <a:r>
              <a:rPr lang="ru-RU" sz="1400" dirty="0"/>
              <a:t>) </a:t>
            </a:r>
            <a:r>
              <a:rPr lang="ru-RU" sz="1400" dirty="0" err="1"/>
              <a:t>загальновиробничі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відповідно</a:t>
            </a:r>
            <a:r>
              <a:rPr lang="ru-RU" sz="1400" dirty="0"/>
              <a:t> до </a:t>
            </a:r>
            <a:r>
              <a:rPr lang="ru-RU" sz="1400" dirty="0" err="1"/>
              <a:t>планової</a:t>
            </a:r>
            <a:r>
              <a:rPr lang="ru-RU" sz="1400" dirty="0"/>
              <a:t> ставки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відшкодування</a:t>
            </a:r>
            <a:r>
              <a:rPr lang="ru-RU" sz="1400" dirty="0"/>
              <a:t> </a:t>
            </a:r>
            <a:r>
              <a:rPr lang="ru-RU" sz="1400" dirty="0" err="1"/>
              <a:t>згідно</a:t>
            </a:r>
            <a:r>
              <a:rPr lang="ru-RU" sz="1400" dirty="0"/>
              <a:t> з </a:t>
            </a:r>
            <a:r>
              <a:rPr lang="ru-RU" sz="1400" dirty="0" err="1"/>
              <a:t>обраною</a:t>
            </a:r>
            <a:r>
              <a:rPr lang="ru-RU" sz="1400" dirty="0"/>
              <a:t> базою </a:t>
            </a:r>
            <a:r>
              <a:rPr lang="ru-RU" sz="1400" dirty="0" err="1"/>
              <a:t>списання</a:t>
            </a:r>
            <a:r>
              <a:rPr lang="ru-RU" sz="1400" dirty="0"/>
              <a:t>. За </a:t>
            </a:r>
            <a:r>
              <a:rPr lang="ru-RU" sz="1400" dirty="0" err="1"/>
              <a:t>допомогою</a:t>
            </a:r>
            <a:r>
              <a:rPr lang="ru-RU" sz="1400" dirty="0"/>
              <a:t> </a:t>
            </a:r>
            <a:r>
              <a:rPr lang="ru-RU" sz="1400" dirty="0" err="1"/>
              <a:t>калькуляції</a:t>
            </a:r>
            <a:r>
              <a:rPr lang="ru-RU" sz="1400" dirty="0"/>
              <a:t> </a:t>
            </a:r>
            <a:r>
              <a:rPr lang="ru-RU" sz="1400" dirty="0" err="1"/>
              <a:t>визначається</a:t>
            </a:r>
            <a:r>
              <a:rPr lang="ru-RU" sz="1400" dirty="0"/>
              <a:t> </a:t>
            </a:r>
            <a:r>
              <a:rPr lang="ru-RU" sz="1400" dirty="0" err="1"/>
              <a:t>собівартість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за </a:t>
            </a:r>
            <a:r>
              <a:rPr lang="ru-RU" sz="1400" dirty="0" err="1"/>
              <a:t>окремим</a:t>
            </a:r>
            <a:r>
              <a:rPr lang="ru-RU" sz="1400" dirty="0"/>
              <a:t> </a:t>
            </a:r>
            <a:r>
              <a:rPr lang="ru-RU" sz="1400" dirty="0" err="1"/>
              <a:t>структурним</a:t>
            </a:r>
            <a:r>
              <a:rPr lang="ru-RU" sz="1400" dirty="0"/>
              <a:t> </a:t>
            </a:r>
            <a:r>
              <a:rPr lang="ru-RU" sz="1400" dirty="0" err="1"/>
              <a:t>підрозділам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, за </a:t>
            </a:r>
            <a:r>
              <a:rPr lang="ru-RU" sz="1400" dirty="0" err="1"/>
              <a:t>різним</a:t>
            </a:r>
            <a:r>
              <a:rPr lang="ru-RU" sz="1400" dirty="0"/>
              <a:t> </a:t>
            </a:r>
            <a:r>
              <a:rPr lang="ru-RU" sz="1400" dirty="0" err="1"/>
              <a:t>виробничим</a:t>
            </a:r>
            <a:r>
              <a:rPr lang="ru-RU" sz="1400" dirty="0"/>
              <a:t> </a:t>
            </a:r>
            <a:r>
              <a:rPr lang="ru-RU" sz="1400" dirty="0" err="1"/>
              <a:t>процесам</a:t>
            </a:r>
            <a:r>
              <a:rPr lang="ru-RU" sz="1400" dirty="0"/>
              <a:t> і в </a:t>
            </a:r>
            <a:r>
              <a:rPr lang="ru-RU" sz="1400" dirty="0" err="1"/>
              <a:t>цілому</a:t>
            </a:r>
            <a:r>
              <a:rPr lang="ru-RU" sz="1400" dirty="0"/>
              <a:t> за </a:t>
            </a:r>
            <a:r>
              <a:rPr lang="ru-RU" sz="1400" dirty="0" err="1"/>
              <a:t>підприємством</a:t>
            </a:r>
            <a:r>
              <a:rPr lang="ru-RU" sz="1400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t="24405" r="51921" b="35119"/>
          <a:stretch/>
        </p:blipFill>
        <p:spPr bwMode="auto">
          <a:xfrm>
            <a:off x="2267744" y="3501008"/>
            <a:ext cx="4630058" cy="2960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242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/>
              <a:t>      Алгоритм </a:t>
            </a:r>
            <a:r>
              <a:rPr lang="ru-RU" sz="1400" dirty="0" err="1"/>
              <a:t>формування</a:t>
            </a:r>
            <a:r>
              <a:rPr lang="ru-RU" sz="1400" dirty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в межах </a:t>
            </a:r>
            <a:r>
              <a:rPr lang="ru-RU" sz="1400" dirty="0" err="1"/>
              <a:t>фінансового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представити</a:t>
            </a:r>
            <a:r>
              <a:rPr lang="ru-RU" sz="1400" dirty="0"/>
              <a:t> таким чином (рис. 11.6</a:t>
            </a:r>
            <a:r>
              <a:rPr lang="ru-RU" sz="1400" dirty="0" smtClean="0"/>
              <a:t>):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</a:t>
            </a:r>
            <a:r>
              <a:rPr lang="ru-RU" sz="1400" dirty="0" err="1" smtClean="0"/>
              <a:t>Відповідно</a:t>
            </a:r>
            <a:r>
              <a:rPr lang="ru-RU" sz="1400" dirty="0" smtClean="0"/>
              <a:t> </a:t>
            </a:r>
            <a:r>
              <a:rPr lang="ru-RU" sz="1400" dirty="0"/>
              <a:t>до </a:t>
            </a:r>
            <a:r>
              <a:rPr lang="ru-RU" sz="1400" dirty="0" err="1"/>
              <a:t>стандартів</a:t>
            </a:r>
            <a:r>
              <a:rPr lang="ru-RU" sz="1400" dirty="0"/>
              <a:t> </a:t>
            </a:r>
            <a:r>
              <a:rPr lang="ru-RU" sz="1400" dirty="0" err="1"/>
              <a:t>бухгалтерського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 </a:t>
            </a:r>
            <a:r>
              <a:rPr lang="ru-RU" sz="1400" dirty="0" err="1"/>
              <a:t>загальновиробничі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включаються</a:t>
            </a:r>
            <a:r>
              <a:rPr lang="ru-RU" sz="1400" dirty="0"/>
              <a:t> до </a:t>
            </a:r>
            <a:r>
              <a:rPr lang="ru-RU" sz="1400" dirty="0" err="1"/>
              <a:t>собівартості</a:t>
            </a:r>
            <a:r>
              <a:rPr lang="ru-RU" sz="1400" dirty="0"/>
              <a:t> </a:t>
            </a:r>
            <a:r>
              <a:rPr lang="ru-RU" sz="1400" dirty="0" err="1"/>
              <a:t>виробленого</a:t>
            </a:r>
            <a:r>
              <a:rPr lang="ru-RU" sz="1400" dirty="0"/>
              <a:t> і </a:t>
            </a:r>
            <a:r>
              <a:rPr lang="ru-RU" sz="1400" dirty="0" err="1"/>
              <a:t>реалізованого</a:t>
            </a:r>
            <a:r>
              <a:rPr lang="ru-RU" sz="1400" dirty="0"/>
              <a:t> продукту </a:t>
            </a:r>
            <a:r>
              <a:rPr lang="ru-RU" sz="1400" dirty="0" err="1"/>
              <a:t>згідно</a:t>
            </a:r>
            <a:r>
              <a:rPr lang="ru-RU" sz="1400" dirty="0"/>
              <a:t> з плановою </a:t>
            </a:r>
            <a:r>
              <a:rPr lang="ru-RU" sz="1400" dirty="0" err="1"/>
              <a:t>ставкою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розподілу</a:t>
            </a:r>
            <a:r>
              <a:rPr lang="ru-RU" sz="1400" dirty="0"/>
              <a:t>, </a:t>
            </a:r>
            <a:r>
              <a:rPr lang="ru-RU" sz="1400" dirty="0" err="1"/>
              <a:t>невиробничі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розглядаються</a:t>
            </a:r>
            <a:r>
              <a:rPr lang="ru-RU" sz="1400" dirty="0"/>
              <a:t> як </a:t>
            </a:r>
            <a:r>
              <a:rPr lang="ru-RU" sz="1400" dirty="0" err="1"/>
              <a:t>збитки</a:t>
            </a:r>
            <a:r>
              <a:rPr lang="ru-RU" sz="1400" dirty="0"/>
              <a:t> поточного </a:t>
            </a:r>
            <a:r>
              <a:rPr lang="ru-RU" sz="1400" dirty="0" err="1"/>
              <a:t>періоду</a:t>
            </a:r>
            <a:r>
              <a:rPr lang="ru-RU" sz="1400" dirty="0"/>
              <a:t> і до </a:t>
            </a:r>
            <a:r>
              <a:rPr lang="ru-RU" sz="1400" dirty="0" err="1"/>
              <a:t>собівартості</a:t>
            </a:r>
            <a:r>
              <a:rPr lang="ru-RU" sz="1400" dirty="0"/>
              <a:t> </a:t>
            </a:r>
            <a:r>
              <a:rPr lang="ru-RU" sz="1400" dirty="0" err="1"/>
              <a:t>реалізації</a:t>
            </a:r>
            <a:r>
              <a:rPr lang="ru-RU" sz="1400" dirty="0"/>
              <a:t> не </a:t>
            </a:r>
            <a:r>
              <a:rPr lang="ru-RU" sz="1400" dirty="0" err="1"/>
              <a:t>включаються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i="1" dirty="0" smtClean="0"/>
              <a:t>       </a:t>
            </a:r>
            <a:r>
              <a:rPr lang="ru-RU" sz="1400" i="1" u="sng" dirty="0" smtClean="0"/>
              <a:t> </a:t>
            </a:r>
            <a:r>
              <a:rPr lang="ru-RU" sz="1400" i="1" u="sng" dirty="0" err="1" smtClean="0"/>
              <a:t>Особливістю</a:t>
            </a:r>
            <a:r>
              <a:rPr lang="ru-RU" sz="1400" i="1" u="sng" dirty="0" smtClean="0"/>
              <a:t> </a:t>
            </a:r>
            <a:r>
              <a:rPr lang="ru-RU" sz="1400" i="1" u="sng" dirty="0" err="1"/>
              <a:t>системи</a:t>
            </a:r>
            <a:r>
              <a:rPr lang="ru-RU" sz="1400" i="1" u="sng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за </a:t>
            </a:r>
            <a:r>
              <a:rPr lang="ru-RU" sz="1400" dirty="0" err="1"/>
              <a:t>повними</a:t>
            </a:r>
            <a:r>
              <a:rPr lang="ru-RU" sz="1400" dirty="0"/>
              <a:t> </a:t>
            </a:r>
            <a:r>
              <a:rPr lang="ru-RU" sz="1400" dirty="0" err="1"/>
              <a:t>виробничими</a:t>
            </a:r>
            <a:r>
              <a:rPr lang="ru-RU" sz="1400" dirty="0"/>
              <a:t> </a:t>
            </a:r>
            <a:r>
              <a:rPr lang="ru-RU" sz="1400" dirty="0" err="1"/>
              <a:t>витратами</a:t>
            </a:r>
            <a:r>
              <a:rPr lang="ru-RU" sz="1400" dirty="0"/>
              <a:t> є </a:t>
            </a:r>
            <a:r>
              <a:rPr lang="ru-RU" sz="1400" dirty="0" err="1"/>
              <a:t>необхідність</a:t>
            </a:r>
            <a:r>
              <a:rPr lang="ru-RU" sz="1400" dirty="0"/>
              <a:t> </a:t>
            </a:r>
            <a:r>
              <a:rPr lang="ru-RU" sz="1400" dirty="0" err="1"/>
              <a:t>своєчасних</a:t>
            </a:r>
            <a:r>
              <a:rPr lang="ru-RU" sz="1400" dirty="0"/>
              <a:t> </a:t>
            </a:r>
            <a:r>
              <a:rPr lang="ru-RU" sz="1400" dirty="0" err="1"/>
              <a:t>коригувань</a:t>
            </a:r>
            <a:r>
              <a:rPr lang="ru-RU" sz="1400" dirty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</a:t>
            </a:r>
            <a:r>
              <a:rPr lang="ru-RU" sz="1400" dirty="0" err="1"/>
              <a:t>виробленої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на величину </a:t>
            </a:r>
            <a:r>
              <a:rPr lang="ru-RU" sz="1400" dirty="0" err="1" smtClean="0"/>
              <a:t>розбіжностей</a:t>
            </a:r>
            <a:r>
              <a:rPr lang="ru-RU" sz="1400" dirty="0" smtClean="0"/>
              <a:t> (</a:t>
            </a:r>
            <a:r>
              <a:rPr lang="ru-RU" sz="1400" dirty="0" err="1" smtClean="0"/>
              <a:t>надлишок</a:t>
            </a:r>
            <a:r>
              <a:rPr lang="ru-RU" sz="1400" dirty="0" smtClean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недолік</a:t>
            </a:r>
            <a:r>
              <a:rPr lang="ru-RU" sz="1400" dirty="0"/>
              <a:t> </a:t>
            </a:r>
            <a:r>
              <a:rPr lang="ru-RU" sz="1400" dirty="0" err="1"/>
              <a:t>відшкодування</a:t>
            </a:r>
            <a:r>
              <a:rPr lang="ru-RU" sz="1400" dirty="0"/>
              <a:t>) </a:t>
            </a:r>
            <a:r>
              <a:rPr lang="ru-RU" sz="1400" dirty="0" err="1"/>
              <a:t>між</a:t>
            </a:r>
            <a:r>
              <a:rPr lang="ru-RU" sz="1400" dirty="0"/>
              <a:t> </a:t>
            </a:r>
            <a:r>
              <a:rPr lang="ru-RU" sz="1400" dirty="0" err="1"/>
              <a:t>розподіленими</a:t>
            </a:r>
            <a:r>
              <a:rPr lang="ru-RU" sz="1400" dirty="0"/>
              <a:t> на продукт </a:t>
            </a:r>
            <a:r>
              <a:rPr lang="ru-RU" sz="1400" dirty="0" err="1"/>
              <a:t>накладними</a:t>
            </a:r>
            <a:r>
              <a:rPr lang="ru-RU" sz="1400" dirty="0"/>
              <a:t> </a:t>
            </a:r>
            <a:r>
              <a:rPr lang="ru-RU" sz="1400" dirty="0" err="1"/>
              <a:t>витратами</a:t>
            </a:r>
            <a:r>
              <a:rPr lang="ru-RU" sz="1400" dirty="0"/>
              <a:t> (</a:t>
            </a:r>
            <a:r>
              <a:rPr lang="ru-RU" sz="1400" dirty="0" err="1"/>
              <a:t>рахунок</a:t>
            </a:r>
            <a:r>
              <a:rPr lang="ru-RU" sz="1400" dirty="0"/>
              <a:t> «</a:t>
            </a:r>
            <a:r>
              <a:rPr lang="ru-RU" sz="1400" dirty="0" err="1"/>
              <a:t>Виробництво</a:t>
            </a:r>
            <a:r>
              <a:rPr lang="ru-RU" sz="1400" dirty="0"/>
              <a:t>») і </a:t>
            </a:r>
            <a:r>
              <a:rPr lang="ru-RU" sz="1400" dirty="0" err="1"/>
              <a:t>фактично</a:t>
            </a:r>
            <a:r>
              <a:rPr lang="ru-RU" sz="1400" dirty="0"/>
              <a:t>  </a:t>
            </a:r>
            <a:r>
              <a:rPr lang="ru-RU" sz="1400" dirty="0" err="1"/>
              <a:t>зібраними</a:t>
            </a:r>
            <a:r>
              <a:rPr lang="ru-RU" sz="1400" dirty="0"/>
              <a:t> за </a:t>
            </a:r>
            <a:r>
              <a:rPr lang="ru-RU" sz="1400" dirty="0" err="1"/>
              <a:t>звітний</a:t>
            </a:r>
            <a:r>
              <a:rPr lang="ru-RU" sz="1400" dirty="0"/>
              <a:t> </a:t>
            </a:r>
            <a:r>
              <a:rPr lang="ru-RU" sz="1400" dirty="0" err="1"/>
              <a:t>період</a:t>
            </a:r>
            <a:r>
              <a:rPr lang="ru-RU" sz="1400" dirty="0"/>
              <a:t> (</a:t>
            </a:r>
            <a:r>
              <a:rPr lang="ru-RU" sz="1400" dirty="0" err="1"/>
              <a:t>рахунок</a:t>
            </a:r>
            <a:r>
              <a:rPr lang="ru-RU" sz="1400" dirty="0"/>
              <a:t> «</a:t>
            </a:r>
            <a:r>
              <a:rPr lang="ru-RU" sz="1400" dirty="0" err="1"/>
              <a:t>Загальновиробничі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»).</a:t>
            </a:r>
          </a:p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43633" r="54618" b="30068"/>
          <a:stretch/>
        </p:blipFill>
        <p:spPr bwMode="auto">
          <a:xfrm>
            <a:off x="1941772" y="1268760"/>
            <a:ext cx="5582556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049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При </a:t>
            </a:r>
            <a:r>
              <a:rPr lang="ru-RU" sz="1400" dirty="0" err="1"/>
              <a:t>зростанні</a:t>
            </a:r>
            <a:r>
              <a:rPr lang="ru-RU" sz="1400" dirty="0"/>
              <a:t> </a:t>
            </a:r>
            <a:r>
              <a:rPr lang="ru-RU" sz="1400" dirty="0" err="1"/>
              <a:t>запасів</a:t>
            </a:r>
            <a:r>
              <a:rPr lang="ru-RU" sz="1400" dirty="0"/>
              <a:t> </a:t>
            </a:r>
            <a:r>
              <a:rPr lang="ru-RU" sz="1400" dirty="0" err="1"/>
              <a:t>готової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і </a:t>
            </a:r>
            <a:r>
              <a:rPr lang="ru-RU" sz="1400" dirty="0" err="1"/>
              <a:t>незавершеного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</a:t>
            </a:r>
            <a:r>
              <a:rPr lang="ru-RU" sz="1400" dirty="0" err="1"/>
              <a:t>відбувається</a:t>
            </a:r>
            <a:r>
              <a:rPr lang="ru-RU" sz="1400" dirty="0"/>
              <a:t> </a:t>
            </a:r>
            <a:r>
              <a:rPr lang="ru-RU" sz="1400" dirty="0" err="1"/>
              <a:t>капіталізація</a:t>
            </a:r>
            <a:r>
              <a:rPr lang="ru-RU" sz="1400" dirty="0"/>
              <a:t> </a:t>
            </a:r>
            <a:r>
              <a:rPr lang="ru-RU" sz="1400" dirty="0" err="1"/>
              <a:t>накладних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і </a:t>
            </a:r>
            <a:r>
              <a:rPr lang="ru-RU" sz="1400" dirty="0" err="1"/>
              <a:t>прямих</a:t>
            </a:r>
            <a:r>
              <a:rPr lang="ru-RU" sz="1400" dirty="0"/>
              <a:t> </a:t>
            </a:r>
            <a:r>
              <a:rPr lang="ru-RU" sz="1400" dirty="0" err="1"/>
              <a:t>трудових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, </a:t>
            </a:r>
            <a:r>
              <a:rPr lang="ru-RU" sz="1400" dirty="0" err="1"/>
              <a:t>одночасне</a:t>
            </a:r>
            <a:r>
              <a:rPr lang="ru-RU" sz="1400" dirty="0"/>
              <a:t> </a:t>
            </a:r>
            <a:r>
              <a:rPr lang="ru-RU" sz="1400" dirty="0" err="1"/>
              <a:t>збільшення</a:t>
            </a:r>
            <a:r>
              <a:rPr lang="ru-RU" sz="1400" dirty="0"/>
              <a:t> </a:t>
            </a:r>
            <a:r>
              <a:rPr lang="ru-RU" sz="1400" dirty="0" err="1"/>
              <a:t>активів</a:t>
            </a:r>
            <a:r>
              <a:rPr lang="ru-RU" sz="1400" dirty="0"/>
              <a:t> і </a:t>
            </a:r>
            <a:r>
              <a:rPr lang="ru-RU" sz="1400" dirty="0" err="1"/>
              <a:t>операційного</a:t>
            </a:r>
            <a:r>
              <a:rPr lang="ru-RU" sz="1400" dirty="0"/>
              <a:t> </a:t>
            </a:r>
            <a:r>
              <a:rPr lang="ru-RU" sz="1400" dirty="0" err="1"/>
              <a:t>прибутку</a:t>
            </a:r>
            <a:r>
              <a:rPr lang="ru-RU" sz="1400" dirty="0"/>
              <a:t> в поточному </a:t>
            </a:r>
            <a:r>
              <a:rPr lang="ru-RU" sz="1400" dirty="0" err="1"/>
              <a:t>періоді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Скорочення</a:t>
            </a:r>
            <a:r>
              <a:rPr lang="ru-RU" sz="1400" dirty="0" smtClean="0"/>
              <a:t> </a:t>
            </a:r>
            <a:r>
              <a:rPr lang="ru-RU" sz="1400" dirty="0" err="1"/>
              <a:t>величини</a:t>
            </a:r>
            <a:r>
              <a:rPr lang="ru-RU" sz="1400" dirty="0"/>
              <a:t> </a:t>
            </a:r>
            <a:r>
              <a:rPr lang="ru-RU" sz="1400" dirty="0" err="1"/>
              <a:t>запасів</a:t>
            </a:r>
            <a:r>
              <a:rPr lang="ru-RU" sz="1400" dirty="0"/>
              <a:t> </a:t>
            </a:r>
            <a:r>
              <a:rPr lang="ru-RU" sz="1400" dirty="0" err="1"/>
              <a:t>призводить</a:t>
            </a:r>
            <a:r>
              <a:rPr lang="ru-RU" sz="1400" dirty="0"/>
              <a:t> до </a:t>
            </a:r>
            <a:r>
              <a:rPr lang="ru-RU" sz="1400" dirty="0" err="1"/>
              <a:t>вивільнення</a:t>
            </a:r>
            <a:r>
              <a:rPr lang="ru-RU" sz="1400" dirty="0"/>
              <a:t> </a:t>
            </a:r>
            <a:r>
              <a:rPr lang="ru-RU" sz="1400" dirty="0" err="1"/>
              <a:t>раніше</a:t>
            </a:r>
            <a:r>
              <a:rPr lang="ru-RU" sz="1400" dirty="0"/>
              <a:t> </a:t>
            </a:r>
            <a:r>
              <a:rPr lang="ru-RU" sz="1400" dirty="0" err="1"/>
              <a:t>капіталізованих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(«</a:t>
            </a:r>
            <a:r>
              <a:rPr lang="ru-RU" sz="1400" dirty="0" err="1"/>
              <a:t>витікання</a:t>
            </a:r>
            <a:r>
              <a:rPr lang="ru-RU" sz="1400" dirty="0"/>
              <a:t>» </a:t>
            </a:r>
            <a:r>
              <a:rPr lang="ru-RU" sz="1400" dirty="0" err="1"/>
              <a:t>витрат</a:t>
            </a:r>
            <a:r>
              <a:rPr lang="ru-RU" sz="1400" dirty="0"/>
              <a:t> і </a:t>
            </a:r>
            <a:r>
              <a:rPr lang="ru-RU" sz="1400" dirty="0" err="1"/>
              <a:t>зменшення</a:t>
            </a:r>
            <a:r>
              <a:rPr lang="ru-RU" sz="1400" dirty="0"/>
              <a:t> </a:t>
            </a:r>
            <a:r>
              <a:rPr lang="ru-RU" sz="1400" dirty="0" err="1"/>
              <a:t>прибутку</a:t>
            </a:r>
            <a:r>
              <a:rPr lang="ru-RU" sz="1400" dirty="0"/>
              <a:t>).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 Тим </a:t>
            </a:r>
            <a:r>
              <a:rPr lang="ru-RU" sz="1400" dirty="0"/>
              <a:t>самим </a:t>
            </a:r>
            <a:r>
              <a:rPr lang="ru-RU" sz="1400" dirty="0" err="1"/>
              <a:t>виконується</a:t>
            </a:r>
            <a:r>
              <a:rPr lang="ru-RU" sz="1400" dirty="0"/>
              <a:t> один  з  </a:t>
            </a:r>
            <a:r>
              <a:rPr lang="ru-RU" sz="1400" dirty="0" err="1"/>
              <a:t>основних</a:t>
            </a:r>
            <a:r>
              <a:rPr lang="ru-RU" sz="1400" dirty="0"/>
              <a:t> </a:t>
            </a:r>
            <a:r>
              <a:rPr lang="ru-RU" sz="1400" dirty="0" err="1"/>
              <a:t>принципів</a:t>
            </a:r>
            <a:r>
              <a:rPr lang="ru-RU" sz="1400" dirty="0"/>
              <a:t> </a:t>
            </a:r>
            <a:r>
              <a:rPr lang="ru-RU" sz="1400" dirty="0" err="1"/>
              <a:t>бухгалтерського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 – принцип </a:t>
            </a:r>
            <a:r>
              <a:rPr lang="ru-RU" sz="1400" dirty="0" err="1"/>
              <a:t>співвідношення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і </a:t>
            </a:r>
            <a:r>
              <a:rPr lang="ru-RU" sz="1400" dirty="0" err="1"/>
              <a:t>доходів</a:t>
            </a:r>
            <a:r>
              <a:rPr lang="ru-RU" sz="1400" dirty="0"/>
              <a:t> (</a:t>
            </a:r>
            <a:r>
              <a:rPr lang="ru-RU" sz="1400" dirty="0" err="1"/>
              <a:t>або</a:t>
            </a:r>
            <a:r>
              <a:rPr lang="ru-RU" sz="1400" dirty="0"/>
              <a:t> принцип </a:t>
            </a:r>
            <a:r>
              <a:rPr lang="ru-RU" sz="1400" dirty="0" err="1"/>
              <a:t>нарахування</a:t>
            </a:r>
            <a:r>
              <a:rPr lang="ru-RU" sz="1400" dirty="0"/>
              <a:t>).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 Таким </a:t>
            </a:r>
            <a:r>
              <a:rPr lang="ru-RU" sz="1400" dirty="0"/>
              <a:t>чином, </a:t>
            </a:r>
            <a:r>
              <a:rPr lang="ru-RU" sz="1400" dirty="0" err="1"/>
              <a:t>калькуляція</a:t>
            </a:r>
            <a:r>
              <a:rPr lang="ru-RU" sz="1400" dirty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за методом </a:t>
            </a:r>
            <a:r>
              <a:rPr lang="ru-RU" sz="1400" dirty="0" err="1"/>
              <a:t>повного</a:t>
            </a:r>
            <a:r>
              <a:rPr lang="ru-RU" sz="1400" dirty="0"/>
              <a:t> </a:t>
            </a:r>
            <a:r>
              <a:rPr lang="ru-RU" sz="1400" dirty="0" err="1"/>
              <a:t>поглинання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відображає</a:t>
            </a:r>
            <a:r>
              <a:rPr lang="ru-RU" sz="1400" dirty="0"/>
              <a:t> </a:t>
            </a:r>
            <a:r>
              <a:rPr lang="ru-RU" sz="1400" dirty="0" err="1"/>
              <a:t>залежність</a:t>
            </a:r>
            <a:r>
              <a:rPr lang="ru-RU" sz="1400" dirty="0"/>
              <a:t> </a:t>
            </a:r>
            <a:r>
              <a:rPr lang="ru-RU" sz="1400" dirty="0" err="1"/>
              <a:t>операційного</a:t>
            </a:r>
            <a:r>
              <a:rPr lang="ru-RU" sz="1400" dirty="0"/>
              <a:t> </a:t>
            </a:r>
            <a:r>
              <a:rPr lang="ru-RU" sz="1400" dirty="0" err="1"/>
              <a:t>прибутку</a:t>
            </a:r>
            <a:r>
              <a:rPr lang="ru-RU" sz="1400" dirty="0"/>
              <a:t> як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обсягів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, так і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обсягів</a:t>
            </a:r>
            <a:r>
              <a:rPr lang="ru-RU" sz="1400" dirty="0"/>
              <a:t> </a:t>
            </a:r>
            <a:r>
              <a:rPr lang="ru-RU" sz="1400" dirty="0" err="1"/>
              <a:t>реалізації</a:t>
            </a:r>
            <a:r>
              <a:rPr lang="ru-RU" sz="1400" dirty="0"/>
              <a:t> (</a:t>
            </a:r>
            <a:r>
              <a:rPr lang="ru-RU" sz="1400" dirty="0" err="1"/>
              <a:t>тобто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зміни</a:t>
            </a:r>
            <a:r>
              <a:rPr lang="ru-RU" sz="1400" dirty="0"/>
              <a:t> </a:t>
            </a:r>
            <a:r>
              <a:rPr lang="ru-RU" sz="1400" dirty="0" err="1"/>
              <a:t>запасів</a:t>
            </a:r>
            <a:r>
              <a:rPr lang="ru-RU" sz="1400" dirty="0"/>
              <a:t> </a:t>
            </a:r>
            <a:r>
              <a:rPr lang="ru-RU" sz="1400" dirty="0" err="1"/>
              <a:t>готовій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на </a:t>
            </a:r>
            <a:r>
              <a:rPr lang="ru-RU" sz="1400" dirty="0" err="1"/>
              <a:t>складі</a:t>
            </a:r>
            <a:r>
              <a:rPr lang="ru-RU" sz="1400" dirty="0"/>
              <a:t>) при </a:t>
            </a:r>
            <a:r>
              <a:rPr lang="ru-RU" sz="1400" dirty="0" err="1"/>
              <a:t>незмінності</a:t>
            </a:r>
            <a:r>
              <a:rPr lang="ru-RU" sz="1400" dirty="0"/>
              <a:t> </a:t>
            </a:r>
            <a:r>
              <a:rPr lang="ru-RU" sz="1400" dirty="0" err="1"/>
              <a:t>структури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і </a:t>
            </a:r>
            <a:r>
              <a:rPr lang="ru-RU" sz="1400" dirty="0" err="1"/>
              <a:t>ціни</a:t>
            </a:r>
            <a:r>
              <a:rPr lang="ru-RU" sz="1400" dirty="0"/>
              <a:t> </a:t>
            </a:r>
            <a:r>
              <a:rPr lang="ru-RU" sz="1400" dirty="0" err="1"/>
              <a:t>реалізації</a:t>
            </a:r>
            <a:r>
              <a:rPr lang="ru-RU" sz="1400" dirty="0"/>
              <a:t>.</a:t>
            </a:r>
          </a:p>
          <a:p>
            <a:pPr marL="0" indent="0" algn="just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58437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11.3.2. Система </a:t>
            </a:r>
            <a:r>
              <a:rPr lang="ru-RU" sz="2800" dirty="0" err="1"/>
              <a:t>обліку</a:t>
            </a:r>
            <a:r>
              <a:rPr lang="ru-RU" sz="2800" dirty="0"/>
              <a:t> </a:t>
            </a:r>
            <a:r>
              <a:rPr lang="ru-RU" sz="2800" dirty="0" err="1"/>
              <a:t>витрат</a:t>
            </a:r>
            <a:r>
              <a:rPr lang="ru-RU" sz="2800" dirty="0"/>
              <a:t> за </a:t>
            </a:r>
            <a:r>
              <a:rPr lang="ru-RU" sz="2800" dirty="0" err="1"/>
              <a:t>змінними</a:t>
            </a:r>
            <a:r>
              <a:rPr lang="ru-RU" sz="2800" dirty="0"/>
              <a:t> </a:t>
            </a:r>
            <a:r>
              <a:rPr lang="ru-RU" sz="2800" dirty="0" err="1"/>
              <a:t>витратами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75515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/>
              <a:t>         Для </a:t>
            </a:r>
            <a:r>
              <a:rPr lang="ru-RU" sz="1400" dirty="0" err="1"/>
              <a:t>вирішення</a:t>
            </a:r>
            <a:r>
              <a:rPr lang="ru-RU" sz="1400" dirty="0"/>
              <a:t> </a:t>
            </a:r>
            <a:r>
              <a:rPr lang="ru-RU" sz="1400" dirty="0" err="1"/>
              <a:t>внутрішніх</a:t>
            </a:r>
            <a:r>
              <a:rPr lang="ru-RU" sz="1400" dirty="0"/>
              <a:t> </a:t>
            </a:r>
            <a:r>
              <a:rPr lang="ru-RU" sz="1400" dirty="0" err="1"/>
              <a:t>управлінських</a:t>
            </a:r>
            <a:r>
              <a:rPr lang="ru-RU" sz="1400" dirty="0"/>
              <a:t> проблем </a:t>
            </a:r>
            <a:r>
              <a:rPr lang="ru-RU" sz="1400" dirty="0" err="1"/>
              <a:t>застосовується</a:t>
            </a:r>
            <a:r>
              <a:rPr lang="ru-RU" sz="1400" dirty="0"/>
              <a:t> система </a:t>
            </a:r>
            <a:r>
              <a:rPr lang="ru-RU" sz="1400" dirty="0" err="1"/>
              <a:t>калькуляції</a:t>
            </a:r>
            <a:r>
              <a:rPr lang="ru-RU" sz="1400" dirty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за </a:t>
            </a:r>
            <a:r>
              <a:rPr lang="ru-RU" sz="1400" dirty="0" err="1"/>
              <a:t>прямими</a:t>
            </a:r>
            <a:r>
              <a:rPr lang="ru-RU" sz="1400" dirty="0"/>
              <a:t> (</a:t>
            </a:r>
            <a:r>
              <a:rPr lang="ru-RU" sz="1400" dirty="0" err="1"/>
              <a:t>змінним</a:t>
            </a:r>
            <a:r>
              <a:rPr lang="ru-RU" sz="1400" dirty="0"/>
              <a:t>) </a:t>
            </a:r>
            <a:r>
              <a:rPr lang="ru-RU" sz="1400" dirty="0" err="1"/>
              <a:t>витратами</a:t>
            </a:r>
            <a:r>
              <a:rPr lang="ru-RU" sz="1400" dirty="0"/>
              <a:t> (маржинальная система, </a:t>
            </a:r>
            <a:r>
              <a:rPr lang="ru-RU" sz="1400" dirty="0" err="1"/>
              <a:t>прямий</a:t>
            </a:r>
            <a:r>
              <a:rPr lang="ru-RU" sz="1400" dirty="0"/>
              <a:t> </a:t>
            </a:r>
            <a:r>
              <a:rPr lang="ru-RU" sz="1400" dirty="0" err="1"/>
              <a:t>рахунок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, </a:t>
            </a:r>
            <a:r>
              <a:rPr lang="en-US" sz="1400" dirty="0"/>
              <a:t>dire</a:t>
            </a:r>
            <a:r>
              <a:rPr lang="ru-RU" sz="1400" dirty="0"/>
              <a:t>с</a:t>
            </a:r>
            <a:r>
              <a:rPr lang="en-US" sz="1400" dirty="0"/>
              <a:t>t–costing, </a:t>
            </a:r>
            <a:r>
              <a:rPr lang="ru-RU" sz="1400" dirty="0" err="1"/>
              <a:t>калькуляція</a:t>
            </a:r>
            <a:r>
              <a:rPr lang="ru-RU" sz="1400" dirty="0"/>
              <a:t> за </a:t>
            </a:r>
            <a:r>
              <a:rPr lang="ru-RU" sz="1400" dirty="0" err="1"/>
              <a:t>неповними</a:t>
            </a:r>
            <a:r>
              <a:rPr lang="ru-RU" sz="1400" dirty="0"/>
              <a:t> </a:t>
            </a:r>
            <a:r>
              <a:rPr lang="ru-RU" sz="1400" dirty="0" err="1"/>
              <a:t>витратами</a:t>
            </a:r>
            <a:r>
              <a:rPr lang="ru-RU" sz="1400" dirty="0"/>
              <a:t>). Головна </a:t>
            </a:r>
            <a:r>
              <a:rPr lang="ru-RU" sz="1400" dirty="0" err="1"/>
              <a:t>відмінність</a:t>
            </a:r>
            <a:r>
              <a:rPr lang="ru-RU" sz="1400" dirty="0"/>
              <a:t> </a:t>
            </a:r>
            <a:r>
              <a:rPr lang="ru-RU" sz="1400" dirty="0" err="1"/>
              <a:t>даної</a:t>
            </a:r>
            <a:r>
              <a:rPr lang="ru-RU" sz="1400" dirty="0"/>
              <a:t> </a:t>
            </a:r>
            <a:r>
              <a:rPr lang="ru-RU" sz="1400" dirty="0" err="1"/>
              <a:t>системи</a:t>
            </a:r>
            <a:r>
              <a:rPr lang="ru-RU" sz="1400" dirty="0"/>
              <a:t> </a:t>
            </a:r>
            <a:r>
              <a:rPr lang="ru-RU" sz="1400" dirty="0" err="1"/>
              <a:t>калькуляції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вище</a:t>
            </a:r>
            <a:r>
              <a:rPr lang="ru-RU" sz="1400" dirty="0"/>
              <a:t> </a:t>
            </a:r>
            <a:r>
              <a:rPr lang="ru-RU" sz="1400" dirty="0" err="1"/>
              <a:t>розглянутої</a:t>
            </a:r>
            <a:r>
              <a:rPr lang="ru-RU" sz="1400" dirty="0"/>
              <a:t> </a:t>
            </a:r>
            <a:r>
              <a:rPr lang="ru-RU" sz="1400" dirty="0" err="1"/>
              <a:t>системи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полягає</a:t>
            </a:r>
            <a:r>
              <a:rPr lang="ru-RU" sz="1400" dirty="0"/>
              <a:t> у </a:t>
            </a:r>
            <a:r>
              <a:rPr lang="ru-RU" sz="1400" dirty="0" err="1"/>
              <a:t>відношенні</a:t>
            </a:r>
            <a:r>
              <a:rPr lang="ru-RU" sz="1400" dirty="0"/>
              <a:t> до </a:t>
            </a:r>
            <a:r>
              <a:rPr lang="ru-RU" sz="1400" dirty="0" err="1"/>
              <a:t>непрямих</a:t>
            </a:r>
            <a:r>
              <a:rPr lang="ru-RU" sz="1400" dirty="0"/>
              <a:t> </a:t>
            </a:r>
            <a:r>
              <a:rPr lang="ru-RU" sz="1400" dirty="0" err="1"/>
              <a:t>накладних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 У </a:t>
            </a:r>
            <a:r>
              <a:rPr lang="ru-RU" sz="1400" dirty="0" err="1"/>
              <a:t>системі</a:t>
            </a:r>
            <a:r>
              <a:rPr lang="ru-RU" sz="1400" dirty="0"/>
              <a:t> </a:t>
            </a:r>
            <a:r>
              <a:rPr lang="ru-RU" sz="1400" dirty="0" err="1"/>
              <a:t>калькуляції</a:t>
            </a:r>
            <a:r>
              <a:rPr lang="ru-RU" sz="1400" dirty="0"/>
              <a:t> за </a:t>
            </a:r>
            <a:r>
              <a:rPr lang="ru-RU" sz="1400" dirty="0" err="1"/>
              <a:t>змінними</a:t>
            </a:r>
            <a:r>
              <a:rPr lang="ru-RU" sz="1400" dirty="0"/>
              <a:t> </a:t>
            </a:r>
            <a:r>
              <a:rPr lang="ru-RU" sz="1400" dirty="0" err="1"/>
              <a:t>витратами</a:t>
            </a:r>
            <a:r>
              <a:rPr lang="ru-RU" sz="1400" dirty="0"/>
              <a:t> запаси </a:t>
            </a:r>
            <a:r>
              <a:rPr lang="ru-RU" sz="1400" dirty="0" err="1"/>
              <a:t>готової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і </a:t>
            </a:r>
            <a:r>
              <a:rPr lang="ru-RU" sz="1400" dirty="0" err="1"/>
              <a:t>незавершеного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</a:t>
            </a:r>
            <a:r>
              <a:rPr lang="ru-RU" sz="1400" dirty="0" err="1"/>
              <a:t>оцінюються</a:t>
            </a:r>
            <a:r>
              <a:rPr lang="ru-RU" sz="1400" dirty="0"/>
              <a:t> </a:t>
            </a:r>
            <a:r>
              <a:rPr lang="ru-RU" sz="1400" dirty="0" err="1"/>
              <a:t>тільки</a:t>
            </a:r>
            <a:r>
              <a:rPr lang="ru-RU" sz="1400" dirty="0"/>
              <a:t> за </a:t>
            </a:r>
            <a:r>
              <a:rPr lang="ru-RU" sz="1400" dirty="0" err="1"/>
              <a:t>прямими</a:t>
            </a:r>
            <a:r>
              <a:rPr lang="ru-RU" sz="1400" dirty="0"/>
              <a:t> </a:t>
            </a:r>
            <a:r>
              <a:rPr lang="ru-RU" sz="1400" dirty="0" err="1"/>
              <a:t>виробничими</a:t>
            </a:r>
            <a:r>
              <a:rPr lang="ru-RU" sz="1400" dirty="0"/>
              <a:t> </a:t>
            </a:r>
            <a:r>
              <a:rPr lang="ru-RU" sz="1400" dirty="0" err="1"/>
              <a:t>витратами</a:t>
            </a:r>
            <a:r>
              <a:rPr lang="ru-RU" sz="1400" dirty="0"/>
              <a:t> (</a:t>
            </a:r>
            <a:r>
              <a:rPr lang="ru-RU" sz="1400" dirty="0" err="1"/>
              <a:t>основні</a:t>
            </a:r>
            <a:r>
              <a:rPr lang="ru-RU" sz="1400" dirty="0"/>
              <a:t> </a:t>
            </a:r>
            <a:r>
              <a:rPr lang="ru-RU" sz="1400" dirty="0" err="1"/>
              <a:t>матеріали</a:t>
            </a:r>
            <a:r>
              <a:rPr lang="ru-RU" sz="1400" dirty="0"/>
              <a:t>, </a:t>
            </a:r>
            <a:r>
              <a:rPr lang="ru-RU" sz="1400" dirty="0" err="1"/>
              <a:t>основні</a:t>
            </a:r>
            <a:r>
              <a:rPr lang="ru-RU" sz="1400" dirty="0"/>
              <a:t> </a:t>
            </a:r>
            <a:r>
              <a:rPr lang="ru-RU" sz="1400" dirty="0" err="1"/>
              <a:t>трудовитрати</a:t>
            </a:r>
            <a:r>
              <a:rPr lang="ru-RU" sz="1400" dirty="0"/>
              <a:t> і  </a:t>
            </a:r>
            <a:r>
              <a:rPr lang="ru-RU" sz="1400" dirty="0" err="1"/>
              <a:t>змінні</a:t>
            </a:r>
            <a:r>
              <a:rPr lang="ru-RU" sz="1400" dirty="0"/>
              <a:t> </a:t>
            </a:r>
            <a:r>
              <a:rPr lang="ru-RU" sz="1400" dirty="0" err="1"/>
              <a:t>загальновиробничі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); </a:t>
            </a:r>
            <a:r>
              <a:rPr lang="ru-RU" sz="1400" dirty="0" err="1"/>
              <a:t>собівартість</a:t>
            </a:r>
            <a:r>
              <a:rPr lang="ru-RU" sz="1400" dirty="0"/>
              <a:t> </a:t>
            </a:r>
            <a:r>
              <a:rPr lang="ru-RU" sz="1400" dirty="0" err="1"/>
              <a:t>продажів</a:t>
            </a:r>
            <a:r>
              <a:rPr lang="ru-RU" sz="1400" dirty="0"/>
              <a:t> продукту </a:t>
            </a:r>
            <a:r>
              <a:rPr lang="ru-RU" sz="1400" dirty="0" err="1"/>
              <a:t>включає</a:t>
            </a:r>
            <a:r>
              <a:rPr lang="ru-RU" sz="1400" dirty="0"/>
              <a:t>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прямі</a:t>
            </a:r>
            <a:r>
              <a:rPr lang="ru-RU" sz="1400" dirty="0"/>
              <a:t> (</a:t>
            </a:r>
            <a:r>
              <a:rPr lang="ru-RU" sz="1400" dirty="0" err="1"/>
              <a:t>змінні</a:t>
            </a:r>
            <a:r>
              <a:rPr lang="ru-RU" sz="1400" dirty="0"/>
              <a:t>) </a:t>
            </a:r>
            <a:r>
              <a:rPr lang="ru-RU" sz="1400" dirty="0" err="1"/>
              <a:t>невиробничі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. </a:t>
            </a:r>
            <a:r>
              <a:rPr lang="ru-RU" sz="1400" dirty="0" err="1"/>
              <a:t>Всі</a:t>
            </a:r>
            <a:r>
              <a:rPr lang="ru-RU" sz="1400" dirty="0"/>
              <a:t> </a:t>
            </a:r>
            <a:r>
              <a:rPr lang="ru-RU" sz="1400" dirty="0" err="1"/>
              <a:t>інші</a:t>
            </a:r>
            <a:r>
              <a:rPr lang="ru-RU" sz="1400" dirty="0"/>
              <a:t> </a:t>
            </a:r>
            <a:r>
              <a:rPr lang="ru-RU" sz="1400" dirty="0" err="1"/>
              <a:t>виробничі</a:t>
            </a:r>
            <a:r>
              <a:rPr lang="ru-RU" sz="1400" dirty="0"/>
              <a:t> і </a:t>
            </a:r>
            <a:r>
              <a:rPr lang="ru-RU" sz="1400" dirty="0" err="1"/>
              <a:t>невиробничі</a:t>
            </a:r>
            <a:r>
              <a:rPr lang="ru-RU" sz="1400" dirty="0"/>
              <a:t> </a:t>
            </a:r>
            <a:r>
              <a:rPr lang="ru-RU" sz="1400" dirty="0" err="1"/>
              <a:t>накладні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розглядаються</a:t>
            </a:r>
            <a:r>
              <a:rPr lang="ru-RU" sz="1400" dirty="0"/>
              <a:t> як </a:t>
            </a:r>
            <a:r>
              <a:rPr lang="ru-RU" sz="1400" dirty="0" err="1"/>
              <a:t>поточні</a:t>
            </a:r>
            <a:r>
              <a:rPr lang="ru-RU" sz="1400" dirty="0"/>
              <a:t> </a:t>
            </a:r>
            <a:r>
              <a:rPr lang="ru-RU" sz="1400" dirty="0" err="1"/>
              <a:t>збитки</a:t>
            </a:r>
            <a:r>
              <a:rPr lang="ru-RU" sz="1400" dirty="0"/>
              <a:t> і </a:t>
            </a:r>
            <a:r>
              <a:rPr lang="ru-RU" sz="1400" dirty="0" err="1"/>
              <a:t>відносяться</a:t>
            </a:r>
            <a:r>
              <a:rPr lang="ru-RU" sz="1400" dirty="0"/>
              <a:t> на </a:t>
            </a:r>
            <a:r>
              <a:rPr lang="ru-RU" sz="1400" dirty="0" err="1"/>
              <a:t>рахунок</a:t>
            </a:r>
            <a:r>
              <a:rPr lang="ru-RU" sz="1400" dirty="0"/>
              <a:t> </a:t>
            </a:r>
            <a:r>
              <a:rPr lang="ru-RU" sz="1400" dirty="0" err="1"/>
              <a:t>фінансових</a:t>
            </a:r>
            <a:r>
              <a:rPr lang="ru-RU" sz="1400" dirty="0"/>
              <a:t> </a:t>
            </a:r>
            <a:r>
              <a:rPr lang="ru-RU" sz="1400" dirty="0" err="1"/>
              <a:t>результатів</a:t>
            </a:r>
            <a:r>
              <a:rPr lang="ru-RU" sz="1400" dirty="0"/>
              <a:t> того </a:t>
            </a:r>
            <a:r>
              <a:rPr lang="ru-RU" sz="1400" dirty="0" err="1"/>
              <a:t>періоду</a:t>
            </a:r>
            <a:r>
              <a:rPr lang="ru-RU" sz="1400" dirty="0"/>
              <a:t>, в  </a:t>
            </a:r>
            <a:r>
              <a:rPr lang="ru-RU" sz="1400" dirty="0" err="1"/>
              <a:t>якому</a:t>
            </a:r>
            <a:r>
              <a:rPr lang="ru-RU" sz="1400" dirty="0"/>
              <a:t>  вони </a:t>
            </a:r>
            <a:r>
              <a:rPr lang="ru-RU" sz="1400" dirty="0" err="1"/>
              <a:t>виникли</a:t>
            </a:r>
            <a:r>
              <a:rPr lang="ru-RU" sz="1400" dirty="0"/>
              <a:t> (рис. 11.7).</a:t>
            </a:r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Розрахунок</a:t>
            </a:r>
            <a:r>
              <a:rPr lang="ru-RU" sz="1400" dirty="0" smtClean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 за  </a:t>
            </a:r>
            <a:r>
              <a:rPr lang="ru-RU" sz="1400" dirty="0" err="1"/>
              <a:t>змінними</a:t>
            </a:r>
            <a:r>
              <a:rPr lang="ru-RU" sz="1400" dirty="0"/>
              <a:t>  представлений  на </a:t>
            </a:r>
            <a:r>
              <a:rPr lang="ru-RU" sz="1400" dirty="0" err="1"/>
              <a:t>наступній</a:t>
            </a:r>
            <a:r>
              <a:rPr lang="ru-RU" sz="1400" dirty="0"/>
              <a:t> </a:t>
            </a:r>
            <a:r>
              <a:rPr lang="ru-RU" sz="1400" dirty="0" err="1"/>
              <a:t>схемі</a:t>
            </a:r>
            <a:r>
              <a:rPr lang="ru-RU" sz="1400" dirty="0"/>
              <a:t> (рис. 11.8):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9" t="30871" r="53471" b="48732"/>
          <a:stretch/>
        </p:blipFill>
        <p:spPr bwMode="auto">
          <a:xfrm>
            <a:off x="2264955" y="4005063"/>
            <a:ext cx="4971341" cy="1774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8" t="27076" r="53083" b="31155"/>
          <a:stretch/>
        </p:blipFill>
        <p:spPr bwMode="auto">
          <a:xfrm>
            <a:off x="1259632" y="1340768"/>
            <a:ext cx="6552728" cy="4586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97666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/>
              <a:t>        Структура </a:t>
            </a:r>
            <a:r>
              <a:rPr lang="ru-RU" sz="1400" dirty="0" err="1"/>
              <a:t>Звіту</a:t>
            </a:r>
            <a:r>
              <a:rPr lang="ru-RU" sz="1400" dirty="0"/>
              <a:t> про </a:t>
            </a:r>
            <a:r>
              <a:rPr lang="ru-RU" sz="1400" dirty="0" err="1"/>
              <a:t>прибутки</a:t>
            </a:r>
            <a:r>
              <a:rPr lang="ru-RU" sz="1400" dirty="0"/>
              <a:t> та </a:t>
            </a:r>
            <a:r>
              <a:rPr lang="ru-RU" sz="1400" dirty="0" err="1"/>
              <a:t>збитки</a:t>
            </a:r>
            <a:r>
              <a:rPr lang="ru-RU" sz="1400" dirty="0"/>
              <a:t> в </a:t>
            </a:r>
            <a:r>
              <a:rPr lang="ru-RU" sz="1400" dirty="0" err="1"/>
              <a:t>частині</a:t>
            </a:r>
            <a:r>
              <a:rPr lang="ru-RU" sz="1400" dirty="0"/>
              <a:t> </a:t>
            </a:r>
            <a:r>
              <a:rPr lang="ru-RU" sz="1400" dirty="0" err="1"/>
              <a:t>розрахунку</a:t>
            </a:r>
            <a:r>
              <a:rPr lang="ru-RU" sz="1400" dirty="0"/>
              <a:t> </a:t>
            </a:r>
            <a:r>
              <a:rPr lang="ru-RU" sz="1400" dirty="0" err="1"/>
              <a:t>операційного</a:t>
            </a:r>
            <a:r>
              <a:rPr lang="ru-RU" sz="1400" dirty="0"/>
              <a:t> </a:t>
            </a:r>
            <a:r>
              <a:rPr lang="ru-RU" sz="1400" dirty="0" err="1"/>
              <a:t>прибутку</a:t>
            </a:r>
            <a:r>
              <a:rPr lang="ru-RU" sz="1400" dirty="0"/>
              <a:t>, </a:t>
            </a:r>
            <a:r>
              <a:rPr lang="ru-RU" sz="1400" dirty="0" err="1"/>
              <a:t>складеного</a:t>
            </a:r>
            <a:r>
              <a:rPr lang="ru-RU" sz="1400" dirty="0"/>
              <a:t> на </a:t>
            </a:r>
            <a:r>
              <a:rPr lang="ru-RU" sz="1400" dirty="0" err="1"/>
              <a:t>базі</a:t>
            </a:r>
            <a:r>
              <a:rPr lang="ru-RU" sz="1400" dirty="0"/>
              <a:t> </a:t>
            </a:r>
            <a:r>
              <a:rPr lang="ru-RU" sz="1400" dirty="0" err="1"/>
              <a:t>змінних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за методом </a:t>
            </a:r>
            <a:r>
              <a:rPr lang="ru-RU" sz="1400" dirty="0" err="1"/>
              <a:t>функції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, </a:t>
            </a:r>
            <a:r>
              <a:rPr lang="ru-RU" sz="1400" dirty="0" err="1"/>
              <a:t>дещо</a:t>
            </a:r>
            <a:r>
              <a:rPr lang="ru-RU" sz="1400" dirty="0"/>
              <a:t> </a:t>
            </a:r>
            <a:r>
              <a:rPr lang="ru-RU" sz="1400" dirty="0" err="1"/>
              <a:t>відрізняється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аналогічного</a:t>
            </a:r>
            <a:r>
              <a:rPr lang="ru-RU" sz="1400" dirty="0"/>
              <a:t> </a:t>
            </a:r>
            <a:r>
              <a:rPr lang="ru-RU" sz="1400" dirty="0" err="1"/>
              <a:t>звіту</a:t>
            </a:r>
            <a:r>
              <a:rPr lang="ru-RU" sz="1400" dirty="0"/>
              <a:t>, </a:t>
            </a:r>
            <a:r>
              <a:rPr lang="ru-RU" sz="1400" dirty="0" err="1"/>
              <a:t>розглянутого</a:t>
            </a:r>
            <a:r>
              <a:rPr lang="ru-RU" sz="1400" dirty="0"/>
              <a:t> </a:t>
            </a:r>
            <a:r>
              <a:rPr lang="ru-RU" sz="1400" dirty="0" err="1"/>
              <a:t>вище</a:t>
            </a:r>
            <a:r>
              <a:rPr lang="ru-RU" sz="1400" dirty="0"/>
              <a:t> (рис. 11.9</a:t>
            </a:r>
            <a:r>
              <a:rPr lang="ru-RU" sz="1400" dirty="0" smtClean="0"/>
              <a:t>).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Оскільки</a:t>
            </a:r>
            <a:r>
              <a:rPr lang="ru-RU" sz="1400" dirty="0" smtClean="0"/>
              <a:t>   </a:t>
            </a:r>
            <a:r>
              <a:rPr lang="ru-RU" sz="1400" dirty="0" err="1"/>
              <a:t>непрямі</a:t>
            </a:r>
            <a:r>
              <a:rPr lang="ru-RU" sz="1400" dirty="0"/>
              <a:t>  </a:t>
            </a:r>
            <a:r>
              <a:rPr lang="ru-RU" sz="1400" dirty="0" err="1"/>
              <a:t>витрати</a:t>
            </a:r>
            <a:r>
              <a:rPr lang="ru-RU" sz="1400" dirty="0"/>
              <a:t>  </a:t>
            </a:r>
            <a:r>
              <a:rPr lang="ru-RU" sz="1400" dirty="0" err="1"/>
              <a:t>постійного</a:t>
            </a:r>
            <a:r>
              <a:rPr lang="ru-RU" sz="1400" dirty="0"/>
              <a:t>  характеру </a:t>
            </a:r>
            <a:r>
              <a:rPr lang="ru-RU" sz="1400" dirty="0" err="1"/>
              <a:t>жодним</a:t>
            </a:r>
            <a:r>
              <a:rPr lang="ru-RU" sz="1400" dirty="0"/>
              <a:t> чином (</a:t>
            </a:r>
            <a:r>
              <a:rPr lang="ru-RU" sz="1400" dirty="0" smtClean="0"/>
              <a:t>за </a:t>
            </a:r>
            <a:r>
              <a:rPr lang="ru-RU" sz="1400" dirty="0" err="1" smtClean="0"/>
              <a:t>інших</a:t>
            </a:r>
            <a:r>
              <a:rPr lang="ru-RU" sz="1400" dirty="0" smtClean="0"/>
              <a:t> </a:t>
            </a:r>
            <a:r>
              <a:rPr lang="ru-RU" sz="1400" dirty="0" err="1"/>
              <a:t>рівних</a:t>
            </a:r>
            <a:r>
              <a:rPr lang="ru-RU" sz="1400" dirty="0"/>
              <a:t> умов) не </a:t>
            </a:r>
            <a:r>
              <a:rPr lang="ru-RU" sz="1400" dirty="0" err="1"/>
              <a:t>залежать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об'ємних</a:t>
            </a:r>
            <a:r>
              <a:rPr lang="ru-RU" sz="1400" dirty="0"/>
              <a:t> </a:t>
            </a:r>
            <a:r>
              <a:rPr lang="ru-RU" sz="1400" dirty="0" err="1"/>
              <a:t>показників</a:t>
            </a:r>
            <a:r>
              <a:rPr lang="ru-RU" sz="1400" dirty="0"/>
              <a:t>   </a:t>
            </a:r>
            <a:r>
              <a:rPr lang="ru-RU" sz="1400" dirty="0" err="1"/>
              <a:t>виробництва</a:t>
            </a:r>
            <a:r>
              <a:rPr lang="ru-RU" sz="1400" dirty="0"/>
              <a:t> </a:t>
            </a:r>
            <a:r>
              <a:rPr lang="ru-RU" sz="1400" dirty="0" smtClean="0"/>
              <a:t>і </a:t>
            </a:r>
            <a:r>
              <a:rPr lang="ru-RU" sz="1400" dirty="0" err="1" smtClean="0"/>
              <a:t>реалізації</a:t>
            </a:r>
            <a:r>
              <a:rPr lang="ru-RU" sz="1400" dirty="0"/>
              <a:t>, то </a:t>
            </a:r>
            <a:r>
              <a:rPr lang="ru-RU" sz="1400" dirty="0" err="1"/>
              <a:t>зміна</a:t>
            </a:r>
            <a:r>
              <a:rPr lang="ru-RU" sz="1400" dirty="0"/>
              <a:t> </a:t>
            </a:r>
            <a:r>
              <a:rPr lang="ru-RU" sz="1400" dirty="0" err="1"/>
              <a:t>запасів</a:t>
            </a:r>
            <a:r>
              <a:rPr lang="ru-RU" sz="1400" dirty="0"/>
              <a:t> </a:t>
            </a:r>
            <a:r>
              <a:rPr lang="ru-RU" sz="1400" dirty="0" err="1"/>
              <a:t>готовій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не є </a:t>
            </a:r>
            <a:r>
              <a:rPr lang="ru-RU" sz="1400" dirty="0" err="1"/>
              <a:t>чинником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впливає</a:t>
            </a:r>
            <a:r>
              <a:rPr lang="ru-RU" sz="1400" dirty="0"/>
              <a:t> на </a:t>
            </a:r>
            <a:r>
              <a:rPr lang="ru-RU" sz="1400" dirty="0" err="1"/>
              <a:t>результати</a:t>
            </a:r>
            <a:r>
              <a:rPr lang="ru-RU" sz="1400" dirty="0"/>
              <a:t> </a:t>
            </a:r>
            <a:r>
              <a:rPr lang="ru-RU" sz="1400" dirty="0" err="1"/>
              <a:t>рентабельності</a:t>
            </a:r>
            <a:r>
              <a:rPr lang="ru-RU" sz="1400" dirty="0"/>
              <a:t> </a:t>
            </a:r>
            <a:r>
              <a:rPr lang="ru-RU" sz="1400" dirty="0" err="1"/>
              <a:t>продажів</a:t>
            </a:r>
            <a:r>
              <a:rPr lang="ru-RU" sz="1400" dirty="0"/>
              <a:t> у </a:t>
            </a:r>
            <a:r>
              <a:rPr lang="ru-RU" sz="1400" dirty="0" err="1"/>
              <a:t>звітному</a:t>
            </a:r>
            <a:r>
              <a:rPr lang="ru-RU" sz="1400" dirty="0"/>
              <a:t> </a:t>
            </a:r>
            <a:r>
              <a:rPr lang="ru-RU" sz="1400" dirty="0" err="1"/>
              <a:t>періоді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Система </a:t>
            </a:r>
            <a:r>
              <a:rPr lang="ru-RU" sz="1400" dirty="0" err="1"/>
              <a:t>калькуляції</a:t>
            </a:r>
            <a:r>
              <a:rPr lang="ru-RU" sz="1400" dirty="0"/>
              <a:t> за </a:t>
            </a:r>
            <a:r>
              <a:rPr lang="ru-RU" sz="1400" dirty="0" err="1"/>
              <a:t>змінними</a:t>
            </a:r>
            <a:r>
              <a:rPr lang="ru-RU" sz="1400" dirty="0"/>
              <a:t> (</a:t>
            </a:r>
            <a:r>
              <a:rPr lang="ru-RU" sz="1400" dirty="0" err="1"/>
              <a:t>прямими</a:t>
            </a:r>
            <a:r>
              <a:rPr lang="ru-RU" sz="1400" dirty="0"/>
              <a:t>) </a:t>
            </a:r>
            <a:r>
              <a:rPr lang="ru-RU" sz="1400" dirty="0" err="1"/>
              <a:t>витратами</a:t>
            </a:r>
            <a:r>
              <a:rPr lang="ru-RU" sz="1400" dirty="0"/>
              <a:t> </a:t>
            </a:r>
            <a:r>
              <a:rPr lang="ru-RU" sz="1400" dirty="0" err="1"/>
              <a:t>враховує</a:t>
            </a:r>
            <a:r>
              <a:rPr lang="ru-RU" sz="1400" dirty="0"/>
              <a:t> </a:t>
            </a:r>
            <a:r>
              <a:rPr lang="ru-RU" sz="1400" dirty="0" err="1"/>
              <a:t>зазначену</a:t>
            </a:r>
            <a:r>
              <a:rPr lang="ru-RU" sz="1400" dirty="0"/>
              <a:t> </a:t>
            </a:r>
            <a:r>
              <a:rPr lang="ru-RU" sz="1400" dirty="0" err="1"/>
              <a:t>особливість</a:t>
            </a:r>
            <a:r>
              <a:rPr lang="ru-RU" sz="1400" dirty="0"/>
              <a:t> і </a:t>
            </a:r>
            <a:r>
              <a:rPr lang="ru-RU" sz="1400" dirty="0" err="1"/>
              <a:t>відображає</a:t>
            </a:r>
            <a:r>
              <a:rPr lang="ru-RU" sz="1400" dirty="0"/>
              <a:t> </a:t>
            </a:r>
            <a:r>
              <a:rPr lang="ru-RU" sz="1400" dirty="0" err="1"/>
              <a:t>залежність</a:t>
            </a:r>
            <a:r>
              <a:rPr lang="ru-RU" sz="1400" dirty="0"/>
              <a:t> </a:t>
            </a:r>
            <a:r>
              <a:rPr lang="ru-RU" sz="1400" dirty="0" err="1"/>
              <a:t>операційного</a:t>
            </a:r>
            <a:r>
              <a:rPr lang="ru-RU" sz="1400" dirty="0"/>
              <a:t> </a:t>
            </a:r>
            <a:r>
              <a:rPr lang="ru-RU" sz="1400" dirty="0" err="1"/>
              <a:t>прибутку</a:t>
            </a:r>
            <a:r>
              <a:rPr lang="ru-RU" sz="1400" dirty="0"/>
              <a:t> </a:t>
            </a:r>
            <a:r>
              <a:rPr lang="ru-RU" sz="1400" dirty="0" err="1"/>
              <a:t>тільки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коливань</a:t>
            </a:r>
            <a:r>
              <a:rPr lang="ru-RU" sz="1400" dirty="0"/>
              <a:t> </a:t>
            </a:r>
            <a:r>
              <a:rPr lang="ru-RU" sz="1400" dirty="0" err="1"/>
              <a:t>обсягів</a:t>
            </a:r>
            <a:r>
              <a:rPr lang="ru-RU" sz="1400" dirty="0"/>
              <a:t> </a:t>
            </a:r>
            <a:r>
              <a:rPr lang="ru-RU" sz="1400" dirty="0" err="1"/>
              <a:t>продажів</a:t>
            </a:r>
            <a:r>
              <a:rPr lang="ru-RU" sz="1400" dirty="0"/>
              <a:t> продукту. У </a:t>
            </a:r>
            <a:r>
              <a:rPr lang="ru-RU" sz="1400" dirty="0" err="1"/>
              <a:t>системі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за </a:t>
            </a:r>
            <a:r>
              <a:rPr lang="ru-RU" sz="1400" dirty="0" err="1"/>
              <a:t>змінними</a:t>
            </a:r>
            <a:r>
              <a:rPr lang="ru-RU" sz="1400" dirty="0"/>
              <a:t> </a:t>
            </a:r>
            <a:r>
              <a:rPr lang="ru-RU" sz="1400" dirty="0" err="1"/>
              <a:t>витратами</a:t>
            </a:r>
            <a:r>
              <a:rPr lang="ru-RU" sz="1400" dirty="0"/>
              <a:t> </a:t>
            </a:r>
            <a:r>
              <a:rPr lang="ru-RU" sz="1400" dirty="0" err="1"/>
              <a:t>дотримуються</a:t>
            </a:r>
            <a:r>
              <a:rPr lang="ru-RU" sz="1400" dirty="0"/>
              <a:t> принципу   </a:t>
            </a:r>
            <a:r>
              <a:rPr lang="ru-RU" sz="1400" dirty="0" err="1"/>
              <a:t>відповідності</a:t>
            </a:r>
            <a:r>
              <a:rPr lang="ru-RU" sz="1400" dirty="0"/>
              <a:t> в </a:t>
            </a:r>
            <a:r>
              <a:rPr lang="ru-RU" sz="1400" dirty="0" err="1"/>
              <a:t>часі</a:t>
            </a:r>
            <a:r>
              <a:rPr lang="ru-RU" sz="1400" dirty="0"/>
              <a:t> </a:t>
            </a:r>
            <a:r>
              <a:rPr lang="ru-RU" sz="1400" dirty="0" err="1"/>
              <a:t>понесених</a:t>
            </a:r>
            <a:r>
              <a:rPr lang="ru-RU" sz="1400" dirty="0"/>
              <a:t> </a:t>
            </a:r>
            <a:r>
              <a:rPr lang="ru-RU" sz="1400" dirty="0" err="1" smtClean="0"/>
              <a:t>витрат</a:t>
            </a:r>
            <a:r>
              <a:rPr lang="ru-RU" sz="1400" dirty="0" smtClean="0"/>
              <a:t> і </a:t>
            </a:r>
            <a:r>
              <a:rPr lang="ru-RU" sz="1400" dirty="0" err="1"/>
              <a:t>отриманої</a:t>
            </a:r>
            <a:r>
              <a:rPr lang="ru-RU" sz="1400" dirty="0"/>
              <a:t> </a:t>
            </a:r>
            <a:r>
              <a:rPr lang="ru-RU" sz="1400" dirty="0" err="1"/>
              <a:t>вигоди</a:t>
            </a:r>
            <a:r>
              <a:rPr lang="ru-RU" sz="1400" dirty="0"/>
              <a:t> і принципу </a:t>
            </a:r>
            <a:r>
              <a:rPr lang="ru-RU" sz="1400" dirty="0" err="1"/>
              <a:t>обачності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</a:t>
            </a:r>
            <a:r>
              <a:rPr lang="ru-RU" sz="1400" b="1" u="sng" dirty="0" smtClean="0"/>
              <a:t> </a:t>
            </a:r>
            <a:r>
              <a:rPr lang="ru-RU" sz="1400" b="1" u="sng" dirty="0" err="1" smtClean="0"/>
              <a:t>Порушення</a:t>
            </a:r>
            <a:r>
              <a:rPr lang="ru-RU" sz="1400" b="1" u="sng" dirty="0" smtClean="0"/>
              <a:t> </a:t>
            </a:r>
            <a:r>
              <a:rPr lang="ru-RU" sz="1400" dirty="0" err="1"/>
              <a:t>принципів</a:t>
            </a:r>
            <a:r>
              <a:rPr lang="ru-RU" sz="1400" dirty="0"/>
              <a:t> </a:t>
            </a:r>
            <a:r>
              <a:rPr lang="ru-RU" sz="1400" dirty="0" err="1"/>
              <a:t>відповідності</a:t>
            </a:r>
            <a:r>
              <a:rPr lang="ru-RU" sz="1400" dirty="0"/>
              <a:t> й </a:t>
            </a:r>
            <a:r>
              <a:rPr lang="ru-RU" sz="1400" dirty="0" err="1"/>
              <a:t>обачності</a:t>
            </a:r>
            <a:r>
              <a:rPr lang="ru-RU" sz="1400" dirty="0"/>
              <a:t> 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призвести</a:t>
            </a:r>
            <a:r>
              <a:rPr lang="ru-RU" sz="1400" dirty="0"/>
              <a:t> до </a:t>
            </a:r>
            <a:r>
              <a:rPr lang="ru-RU" sz="1400" dirty="0" err="1"/>
              <a:t>неадекватності</a:t>
            </a:r>
            <a:r>
              <a:rPr lang="ru-RU" sz="1400" dirty="0"/>
              <a:t> </a:t>
            </a:r>
            <a:r>
              <a:rPr lang="ru-RU" sz="1400" dirty="0" err="1"/>
              <a:t>управлінських</a:t>
            </a:r>
            <a:r>
              <a:rPr lang="ru-RU" sz="1400" dirty="0"/>
              <a:t> </a:t>
            </a:r>
            <a:r>
              <a:rPr lang="ru-RU" sz="1400" dirty="0" err="1"/>
              <a:t>рішень</a:t>
            </a:r>
            <a:r>
              <a:rPr lang="ru-RU" sz="1400" dirty="0"/>
              <a:t>, </a:t>
            </a:r>
            <a:r>
              <a:rPr lang="ru-RU" sz="1400" dirty="0" err="1"/>
              <a:t>пов'язаних</a:t>
            </a:r>
            <a:r>
              <a:rPr lang="ru-RU" sz="1400" dirty="0"/>
              <a:t> з </a:t>
            </a:r>
            <a:r>
              <a:rPr lang="ru-RU" sz="1400" dirty="0" err="1"/>
              <a:t>оцінкою</a:t>
            </a:r>
            <a:r>
              <a:rPr lang="ru-RU" sz="1400" dirty="0"/>
              <a:t> </a:t>
            </a:r>
            <a:r>
              <a:rPr lang="ru-RU" sz="1400" dirty="0" err="1"/>
              <a:t>поточної</a:t>
            </a:r>
            <a:r>
              <a:rPr lang="ru-RU" sz="1400" dirty="0"/>
              <a:t> </a:t>
            </a:r>
            <a:r>
              <a:rPr lang="ru-RU" sz="1400" dirty="0" err="1"/>
              <a:t>платоспроможності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через </a:t>
            </a:r>
            <a:r>
              <a:rPr lang="ru-RU" sz="1400" dirty="0" err="1"/>
              <a:t>зміни</a:t>
            </a:r>
            <a:r>
              <a:rPr lang="ru-RU" sz="1400" dirty="0"/>
              <a:t> </a:t>
            </a:r>
            <a:r>
              <a:rPr lang="ru-RU" sz="1400" dirty="0" err="1"/>
              <a:t>ринкових</a:t>
            </a:r>
            <a:r>
              <a:rPr lang="ru-RU" sz="1400" dirty="0"/>
              <a:t> </a:t>
            </a:r>
            <a:r>
              <a:rPr lang="ru-RU" sz="1400" dirty="0" err="1"/>
              <a:t>цін</a:t>
            </a:r>
            <a:r>
              <a:rPr lang="ru-RU" sz="1400" dirty="0"/>
              <a:t> на </a:t>
            </a:r>
            <a:r>
              <a:rPr lang="ru-RU" sz="1400" dirty="0" err="1"/>
              <a:t>економічні</a:t>
            </a:r>
            <a:r>
              <a:rPr lang="ru-RU" sz="1400" dirty="0"/>
              <a:t> </a:t>
            </a:r>
            <a:r>
              <a:rPr lang="ru-RU" sz="1400" dirty="0" err="1"/>
              <a:t>ресурси</a:t>
            </a:r>
            <a:r>
              <a:rPr lang="ru-RU" sz="1400" dirty="0"/>
              <a:t>.</a:t>
            </a:r>
          </a:p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8" t="32496" r="52531" b="45302"/>
          <a:stretch/>
        </p:blipFill>
        <p:spPr bwMode="auto">
          <a:xfrm>
            <a:off x="2051720" y="1340768"/>
            <a:ext cx="5277153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55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11.3.3. </a:t>
            </a:r>
            <a:r>
              <a:rPr lang="ru-RU" sz="2800" dirty="0" err="1" smtClean="0"/>
              <a:t>Принципи</a:t>
            </a:r>
            <a:r>
              <a:rPr lang="ru-RU" sz="2800" dirty="0" smtClean="0"/>
              <a:t> </a:t>
            </a:r>
            <a:r>
              <a:rPr lang="ru-RU" sz="2800" dirty="0" err="1"/>
              <a:t>розрахунку</a:t>
            </a:r>
            <a:r>
              <a:rPr lang="ru-RU" sz="2800" dirty="0"/>
              <a:t> </a:t>
            </a:r>
            <a:r>
              <a:rPr lang="ru-RU" sz="2800" dirty="0" err="1"/>
              <a:t>ціни</a:t>
            </a:r>
            <a:r>
              <a:rPr lang="ru-RU" sz="2800" dirty="0"/>
              <a:t> на </a:t>
            </a:r>
            <a:r>
              <a:rPr lang="ru-RU" sz="2800" dirty="0" err="1"/>
              <a:t>базі</a:t>
            </a:r>
            <a:r>
              <a:rPr lang="ru-RU" sz="2800" dirty="0"/>
              <a:t> </a:t>
            </a:r>
            <a:r>
              <a:rPr lang="ru-RU" sz="2800" dirty="0" err="1"/>
              <a:t>двох</a:t>
            </a:r>
            <a:r>
              <a:rPr lang="ru-RU" sz="2800" dirty="0"/>
              <a:t> систем </a:t>
            </a:r>
            <a:r>
              <a:rPr lang="ru-RU" sz="2800" dirty="0" err="1"/>
              <a:t>обліку</a:t>
            </a:r>
            <a:r>
              <a:rPr lang="ru-RU" sz="2800" dirty="0"/>
              <a:t> </a:t>
            </a:r>
            <a:r>
              <a:rPr lang="ru-RU" sz="2800" dirty="0" err="1"/>
              <a:t>витрат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В </a:t>
            </a:r>
            <a:r>
              <a:rPr lang="ru-RU" sz="1400" dirty="0" err="1"/>
              <a:t>основі</a:t>
            </a:r>
            <a:r>
              <a:rPr lang="ru-RU" sz="1400" dirty="0"/>
              <a:t> будь-</a:t>
            </a:r>
            <a:r>
              <a:rPr lang="ru-RU" sz="1400" dirty="0" err="1"/>
              <a:t>якої</a:t>
            </a:r>
            <a:r>
              <a:rPr lang="ru-RU" sz="1400" dirty="0"/>
              <a:t> </a:t>
            </a:r>
            <a:r>
              <a:rPr lang="ru-RU" sz="1400" dirty="0" err="1"/>
              <a:t>цінової</a:t>
            </a:r>
            <a:r>
              <a:rPr lang="ru-RU" sz="1400" dirty="0"/>
              <a:t> </a:t>
            </a:r>
            <a:r>
              <a:rPr lang="ru-RU" sz="1400" dirty="0" err="1"/>
              <a:t>політики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</a:t>
            </a:r>
            <a:r>
              <a:rPr lang="ru-RU" sz="1400" dirty="0" err="1"/>
              <a:t>лежить</a:t>
            </a:r>
            <a:r>
              <a:rPr lang="ru-RU" sz="1400" dirty="0"/>
              <a:t> </a:t>
            </a:r>
            <a:r>
              <a:rPr lang="ru-RU" sz="1400" dirty="0" err="1"/>
              <a:t>бажання</a:t>
            </a:r>
            <a:r>
              <a:rPr lang="ru-RU" sz="1400" dirty="0"/>
              <a:t> </a:t>
            </a:r>
            <a:r>
              <a:rPr lang="ru-RU" sz="1400" dirty="0" err="1"/>
              <a:t>повернути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на </a:t>
            </a:r>
            <a:r>
              <a:rPr lang="ru-RU" sz="1400" dirty="0" err="1"/>
              <a:t>виробництво</a:t>
            </a:r>
            <a:r>
              <a:rPr lang="ru-RU" sz="1400" dirty="0"/>
              <a:t> і </a:t>
            </a:r>
            <a:r>
              <a:rPr lang="ru-RU" sz="1400" dirty="0" err="1"/>
              <a:t>реалізацію</a:t>
            </a:r>
            <a:r>
              <a:rPr lang="ru-RU" sz="1400" dirty="0"/>
              <a:t> продукту (товару, </a:t>
            </a:r>
            <a:r>
              <a:rPr lang="ru-RU" sz="1400" dirty="0" err="1"/>
              <a:t>роботи</a:t>
            </a:r>
            <a:r>
              <a:rPr lang="ru-RU" sz="1400" dirty="0"/>
              <a:t>, </a:t>
            </a:r>
            <a:r>
              <a:rPr lang="ru-RU" sz="1400" dirty="0" err="1"/>
              <a:t>послуги</a:t>
            </a:r>
            <a:r>
              <a:rPr lang="ru-RU" sz="1400" dirty="0"/>
              <a:t>) і </a:t>
            </a:r>
            <a:r>
              <a:rPr lang="ru-RU" sz="1400" dirty="0" err="1"/>
              <a:t>отримати</a:t>
            </a:r>
            <a:r>
              <a:rPr lang="ru-RU" sz="1400" dirty="0"/>
              <a:t> </a:t>
            </a:r>
            <a:r>
              <a:rPr lang="ru-RU" sz="1400" dirty="0" err="1"/>
              <a:t>певний</a:t>
            </a:r>
            <a:r>
              <a:rPr lang="ru-RU" sz="1400" dirty="0"/>
              <a:t> </a:t>
            </a:r>
            <a:r>
              <a:rPr lang="ru-RU" sz="1400" dirty="0" err="1"/>
              <a:t>рівень</a:t>
            </a:r>
            <a:r>
              <a:rPr lang="ru-RU" sz="1400" dirty="0"/>
              <a:t> </a:t>
            </a:r>
            <a:r>
              <a:rPr lang="ru-RU" sz="1400" dirty="0" err="1"/>
              <a:t>прибутку</a:t>
            </a:r>
            <a:r>
              <a:rPr lang="ru-RU" sz="1400" dirty="0"/>
              <a:t> на </a:t>
            </a:r>
            <a:r>
              <a:rPr lang="ru-RU" sz="1400" dirty="0" err="1"/>
              <a:t>вкладені</a:t>
            </a:r>
            <a:r>
              <a:rPr lang="ru-RU" sz="1400" dirty="0"/>
              <a:t> </a:t>
            </a:r>
            <a:r>
              <a:rPr lang="ru-RU" sz="1400" dirty="0" err="1"/>
              <a:t>фінансові</a:t>
            </a:r>
            <a:r>
              <a:rPr lang="ru-RU" sz="1400" dirty="0"/>
              <a:t> </a:t>
            </a:r>
            <a:r>
              <a:rPr lang="ru-RU" sz="1400" dirty="0" err="1"/>
              <a:t>кошти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r>
              <a:rPr lang="ru-RU" sz="1400" dirty="0" smtClean="0"/>
              <a:t> </a:t>
            </a:r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Величину </a:t>
            </a:r>
            <a:r>
              <a:rPr lang="ru-RU" sz="1400" dirty="0" err="1"/>
              <a:t>очікуваного</a:t>
            </a:r>
            <a:r>
              <a:rPr lang="ru-RU" sz="1400" dirty="0"/>
              <a:t> </a:t>
            </a:r>
            <a:r>
              <a:rPr lang="ru-RU" sz="1400" dirty="0" err="1"/>
              <a:t>прибутку</a:t>
            </a:r>
            <a:r>
              <a:rPr lang="ru-RU" sz="1400" dirty="0"/>
              <a:t> при </a:t>
            </a:r>
            <a:r>
              <a:rPr lang="ru-RU" sz="1400" dirty="0" err="1"/>
              <a:t>калькуляції</a:t>
            </a:r>
            <a:r>
              <a:rPr lang="ru-RU" sz="1400" dirty="0"/>
              <a:t> </a:t>
            </a:r>
            <a:r>
              <a:rPr lang="ru-RU" sz="1400" dirty="0" err="1"/>
              <a:t>ціни</a:t>
            </a:r>
            <a:r>
              <a:rPr lang="ru-RU" sz="1400" dirty="0"/>
              <a:t> </a:t>
            </a:r>
            <a:r>
              <a:rPr lang="ru-RU" sz="1400" dirty="0" err="1"/>
              <a:t>можливо</a:t>
            </a:r>
            <a:r>
              <a:rPr lang="ru-RU" sz="1400" dirty="0"/>
              <a:t> </a:t>
            </a:r>
            <a:r>
              <a:rPr lang="ru-RU" sz="1400" dirty="0" err="1"/>
              <a:t>визначати</a:t>
            </a:r>
            <a:r>
              <a:rPr lang="ru-RU" sz="1400" dirty="0"/>
              <a:t> за </a:t>
            </a:r>
            <a:r>
              <a:rPr lang="ru-RU" sz="1400" dirty="0" err="1"/>
              <a:t>допомогою</a:t>
            </a:r>
            <a:r>
              <a:rPr lang="ru-RU" sz="1400" dirty="0"/>
              <a:t> таких </a:t>
            </a:r>
            <a:r>
              <a:rPr lang="ru-RU" sz="1400" dirty="0" err="1"/>
              <a:t>показників</a:t>
            </a:r>
            <a:r>
              <a:rPr lang="ru-RU" sz="1400" dirty="0"/>
              <a:t> як </a:t>
            </a:r>
            <a:r>
              <a:rPr lang="ru-RU" sz="1400" dirty="0" err="1"/>
              <a:t>прибутковість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норма </a:t>
            </a:r>
            <a:r>
              <a:rPr lang="ru-RU" sz="1400" dirty="0" err="1"/>
              <a:t>прибутку</a:t>
            </a:r>
            <a:r>
              <a:rPr lang="ru-RU" sz="1400" dirty="0"/>
              <a:t>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</a:t>
            </a:r>
            <a:r>
              <a:rPr lang="ru-RU" sz="1400" dirty="0" err="1" smtClean="0"/>
              <a:t>Прибутковість</a:t>
            </a:r>
            <a:r>
              <a:rPr lang="ru-RU" sz="1400" dirty="0" smtClean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(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ступінь</a:t>
            </a:r>
            <a:r>
              <a:rPr lang="ru-RU" sz="1400" dirty="0"/>
              <a:t> </a:t>
            </a:r>
            <a:r>
              <a:rPr lang="ru-RU" sz="1400" dirty="0" err="1"/>
              <a:t>покриття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) </a:t>
            </a:r>
            <a:r>
              <a:rPr lang="ru-RU" sz="1400" dirty="0" err="1"/>
              <a:t>визначає</a:t>
            </a:r>
            <a:r>
              <a:rPr lang="ru-RU" sz="1400" dirty="0"/>
              <a:t> величину </a:t>
            </a:r>
            <a:r>
              <a:rPr lang="ru-RU" sz="1400" dirty="0" err="1"/>
              <a:t>додаткових</a:t>
            </a:r>
            <a:r>
              <a:rPr lang="ru-RU" sz="1400" dirty="0"/>
              <a:t> </a:t>
            </a:r>
            <a:r>
              <a:rPr lang="ru-RU" sz="1400" dirty="0" err="1"/>
              <a:t>грошових</a:t>
            </a:r>
            <a:r>
              <a:rPr lang="ru-RU" sz="1400" dirty="0"/>
              <a:t> </a:t>
            </a:r>
            <a:r>
              <a:rPr lang="ru-RU" sz="1400" dirty="0" err="1"/>
              <a:t>коштів</a:t>
            </a:r>
            <a:r>
              <a:rPr lang="ru-RU" sz="1400" dirty="0"/>
              <a:t>, яку повинна принести </a:t>
            </a:r>
            <a:r>
              <a:rPr lang="ru-RU" sz="1400" dirty="0" err="1"/>
              <a:t>кожна</a:t>
            </a:r>
            <a:r>
              <a:rPr lang="ru-RU" sz="1400" dirty="0"/>
              <a:t> </a:t>
            </a:r>
            <a:r>
              <a:rPr lang="ru-RU" sz="1400" dirty="0" err="1"/>
              <a:t>витрачена</a:t>
            </a:r>
            <a:r>
              <a:rPr lang="ru-RU" sz="1400" dirty="0"/>
              <a:t> </a:t>
            </a:r>
            <a:r>
              <a:rPr lang="ru-RU" sz="1400" dirty="0" err="1"/>
              <a:t>підприємством</a:t>
            </a:r>
            <a:r>
              <a:rPr lang="ru-RU" sz="1400" dirty="0"/>
              <a:t> </a:t>
            </a:r>
            <a:r>
              <a:rPr lang="ru-RU" sz="1400" dirty="0" err="1"/>
              <a:t>гривня</a:t>
            </a:r>
            <a:r>
              <a:rPr lang="ru-RU" sz="1400" dirty="0"/>
              <a:t> на </a:t>
            </a:r>
            <a:r>
              <a:rPr lang="ru-RU" sz="1400" dirty="0" err="1"/>
              <a:t>виробництво</a:t>
            </a:r>
            <a:r>
              <a:rPr lang="ru-RU" sz="1400" dirty="0"/>
              <a:t> і </a:t>
            </a:r>
            <a:r>
              <a:rPr lang="ru-RU" sz="1400" dirty="0" err="1"/>
              <a:t>реалізацію</a:t>
            </a:r>
            <a:r>
              <a:rPr lang="ru-RU" sz="1400" dirty="0"/>
              <a:t> продукту.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Показником</a:t>
            </a:r>
            <a:r>
              <a:rPr lang="ru-RU" sz="1400" dirty="0" smtClean="0"/>
              <a:t> </a:t>
            </a:r>
            <a:r>
              <a:rPr lang="ru-RU" sz="1400" dirty="0" err="1"/>
              <a:t>норми</a:t>
            </a:r>
            <a:r>
              <a:rPr lang="ru-RU" sz="1400" dirty="0"/>
              <a:t> </a:t>
            </a:r>
            <a:r>
              <a:rPr lang="ru-RU" sz="1400" dirty="0" err="1"/>
              <a:t>прибутковості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є </a:t>
            </a:r>
            <a:r>
              <a:rPr lang="ru-RU" sz="1400" dirty="0" err="1"/>
              <a:t>співвідношення</a:t>
            </a:r>
            <a:r>
              <a:rPr lang="ru-RU" sz="1400" dirty="0"/>
              <a:t> </a:t>
            </a:r>
            <a:r>
              <a:rPr lang="ru-RU" sz="1400" dirty="0" err="1"/>
              <a:t>між</a:t>
            </a:r>
            <a:r>
              <a:rPr lang="ru-RU" sz="1400" dirty="0"/>
              <a:t> </a:t>
            </a:r>
            <a:r>
              <a:rPr lang="ru-RU" sz="1400" dirty="0" err="1"/>
              <a:t>бажаним</a:t>
            </a:r>
            <a:r>
              <a:rPr lang="ru-RU" sz="1400" dirty="0"/>
              <a:t> </a:t>
            </a:r>
            <a:r>
              <a:rPr lang="ru-RU" sz="1400" dirty="0" err="1"/>
              <a:t>рівнем</a:t>
            </a:r>
            <a:r>
              <a:rPr lang="ru-RU" sz="1400" dirty="0"/>
              <a:t> </a:t>
            </a:r>
            <a:r>
              <a:rPr lang="ru-RU" sz="1400" dirty="0" err="1"/>
              <a:t>прибутку</a:t>
            </a:r>
            <a:r>
              <a:rPr lang="ru-RU" sz="1400" dirty="0"/>
              <a:t> і </a:t>
            </a:r>
            <a:r>
              <a:rPr lang="ru-RU" sz="1400" dirty="0" err="1"/>
              <a:t>повною</a:t>
            </a:r>
            <a:r>
              <a:rPr lang="ru-RU" sz="1400" dirty="0"/>
              <a:t> </a:t>
            </a:r>
            <a:r>
              <a:rPr lang="ru-RU" sz="1400" dirty="0" err="1"/>
              <a:t>собівартістю</a:t>
            </a:r>
            <a:r>
              <a:rPr lang="ru-RU" sz="1400" dirty="0"/>
              <a:t> продукту. Формула </a:t>
            </a:r>
            <a:r>
              <a:rPr lang="ru-RU" sz="1400" dirty="0" err="1"/>
              <a:t>ціни</a:t>
            </a:r>
            <a:r>
              <a:rPr lang="ru-RU" sz="1400" dirty="0"/>
              <a:t> на </a:t>
            </a:r>
            <a:r>
              <a:rPr lang="ru-RU" sz="1400" dirty="0" err="1"/>
              <a:t>базі</a:t>
            </a:r>
            <a:r>
              <a:rPr lang="ru-RU" sz="1400" dirty="0"/>
              <a:t> </a:t>
            </a:r>
            <a:r>
              <a:rPr lang="ru-RU" sz="1400" dirty="0" err="1"/>
              <a:t>норми</a:t>
            </a:r>
            <a:r>
              <a:rPr lang="ru-RU" sz="1400" dirty="0"/>
              <a:t> </a:t>
            </a:r>
            <a:r>
              <a:rPr lang="ru-RU" sz="1400" dirty="0" err="1"/>
              <a:t>прибутковості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(</a:t>
            </a:r>
            <a:r>
              <a:rPr lang="ru-RU" sz="1400" dirty="0" err="1"/>
              <a:t>ступеня</a:t>
            </a:r>
            <a:r>
              <a:rPr lang="ru-RU" sz="1400" dirty="0"/>
              <a:t> </a:t>
            </a:r>
            <a:r>
              <a:rPr lang="ru-RU" sz="1400" dirty="0" err="1"/>
              <a:t>покриття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) </a:t>
            </a:r>
            <a:r>
              <a:rPr lang="ru-RU" sz="1400" dirty="0" err="1"/>
              <a:t>має</a:t>
            </a:r>
            <a:r>
              <a:rPr lang="ru-RU" sz="1400" dirty="0"/>
              <a:t> </a:t>
            </a:r>
            <a:r>
              <a:rPr lang="ru-RU" sz="1400" dirty="0" err="1"/>
              <a:t>вигляд</a:t>
            </a:r>
            <a:r>
              <a:rPr lang="ru-RU" sz="1400" dirty="0"/>
              <a:t>: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600" b="1" dirty="0" smtClean="0"/>
              <a:t>                                   </a:t>
            </a:r>
            <a:r>
              <a:rPr lang="ru-RU" sz="1600" b="1" dirty="0" err="1" smtClean="0"/>
              <a:t>Ціна</a:t>
            </a:r>
            <a:r>
              <a:rPr lang="ru-RU" sz="1600" b="1" dirty="0" smtClean="0"/>
              <a:t> </a:t>
            </a:r>
            <a:r>
              <a:rPr lang="ru-RU" sz="1600" b="1" dirty="0"/>
              <a:t>= </a:t>
            </a:r>
            <a:r>
              <a:rPr lang="ru-RU" sz="1600" b="1" dirty="0" err="1"/>
              <a:t>собівартість</a:t>
            </a:r>
            <a:r>
              <a:rPr lang="ru-RU" sz="1600" b="1" dirty="0"/>
              <a:t> </a:t>
            </a:r>
            <a:r>
              <a:rPr lang="ru-RU" sz="1600" b="1" dirty="0" smtClean="0"/>
              <a:t>* </a:t>
            </a:r>
            <a:r>
              <a:rPr lang="ru-RU" sz="1600" b="1" dirty="0"/>
              <a:t>(1+ норма </a:t>
            </a:r>
            <a:r>
              <a:rPr lang="ru-RU" sz="1600" b="1" dirty="0" err="1"/>
              <a:t>прибутковості</a:t>
            </a:r>
            <a:r>
              <a:rPr lang="ru-RU" sz="1600" b="1" dirty="0"/>
              <a:t> </a:t>
            </a:r>
            <a:r>
              <a:rPr lang="ru-RU" sz="1600" b="1" dirty="0" err="1"/>
              <a:t>витрат</a:t>
            </a:r>
            <a:r>
              <a:rPr lang="ru-RU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359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dirty="0" smtClean="0"/>
              <a:t>         Приклад</a:t>
            </a:r>
            <a:r>
              <a:rPr lang="ru-RU" sz="1400" dirty="0"/>
              <a:t>. </a:t>
            </a:r>
            <a:r>
              <a:rPr lang="ru-RU" sz="1400" dirty="0" err="1"/>
              <a:t>Собівартість</a:t>
            </a:r>
            <a:r>
              <a:rPr lang="ru-RU" sz="1400" dirty="0"/>
              <a:t> </a:t>
            </a:r>
            <a:r>
              <a:rPr lang="ru-RU" sz="1400" dirty="0" err="1"/>
              <a:t>одиниці</a:t>
            </a:r>
            <a:r>
              <a:rPr lang="ru-RU" sz="1400" dirty="0"/>
              <a:t> продукту </a:t>
            </a:r>
            <a:r>
              <a:rPr lang="ru-RU" sz="1400" dirty="0" err="1"/>
              <a:t>складає</a:t>
            </a:r>
            <a:r>
              <a:rPr lang="ru-RU" sz="1400" dirty="0"/>
              <a:t> $4, </a:t>
            </a:r>
            <a:r>
              <a:rPr lang="ru-RU" sz="1400" dirty="0" err="1"/>
              <a:t>бажаний</a:t>
            </a:r>
            <a:r>
              <a:rPr lang="ru-RU" sz="1400" dirty="0"/>
              <a:t> </a:t>
            </a:r>
            <a:r>
              <a:rPr lang="ru-RU" sz="1400" dirty="0" err="1"/>
              <a:t>рівень</a:t>
            </a:r>
            <a:r>
              <a:rPr lang="ru-RU" sz="1400" dirty="0"/>
              <a:t> </a:t>
            </a:r>
            <a:r>
              <a:rPr lang="ru-RU" sz="1400" dirty="0" err="1"/>
              <a:t>прибутку</a:t>
            </a:r>
            <a:r>
              <a:rPr lang="ru-RU" sz="1400" dirty="0"/>
              <a:t> на </a:t>
            </a:r>
            <a:r>
              <a:rPr lang="ru-RU" sz="1400" dirty="0" err="1"/>
              <a:t>одиницю</a:t>
            </a:r>
            <a:r>
              <a:rPr lang="ru-RU" sz="1400" dirty="0"/>
              <a:t> продукту – $1.</a:t>
            </a:r>
          </a:p>
          <a:p>
            <a:pPr marL="0" indent="0" algn="just">
              <a:buNone/>
            </a:pPr>
            <a:r>
              <a:rPr lang="ru-RU" sz="1400" dirty="0"/>
              <a:t>У </a:t>
            </a:r>
            <a:r>
              <a:rPr lang="ru-RU" sz="1400" dirty="0" err="1"/>
              <a:t>даному</a:t>
            </a:r>
            <a:r>
              <a:rPr lang="ru-RU" sz="1400" dirty="0"/>
              <a:t> </a:t>
            </a:r>
            <a:r>
              <a:rPr lang="ru-RU" sz="1400" dirty="0" err="1"/>
              <a:t>прикладі</a:t>
            </a:r>
            <a:r>
              <a:rPr lang="ru-RU" sz="1400" dirty="0"/>
              <a:t> норма </a:t>
            </a:r>
            <a:r>
              <a:rPr lang="ru-RU" sz="1400" dirty="0" err="1"/>
              <a:t>прибутковості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складатиме</a:t>
            </a:r>
            <a:r>
              <a:rPr lang="ru-RU" sz="1400" dirty="0"/>
              <a:t> 25%, а </a:t>
            </a:r>
            <a:r>
              <a:rPr lang="ru-RU" sz="1400" dirty="0" err="1"/>
              <a:t>ціна</a:t>
            </a:r>
            <a:r>
              <a:rPr lang="ru-RU" sz="1400" dirty="0"/>
              <a:t> буде </a:t>
            </a:r>
            <a:r>
              <a:rPr lang="ru-RU" sz="1400" dirty="0" err="1"/>
              <a:t>визначена</a:t>
            </a:r>
            <a:r>
              <a:rPr lang="ru-RU" sz="1400" dirty="0"/>
              <a:t> на </a:t>
            </a:r>
            <a:r>
              <a:rPr lang="ru-RU" sz="1400" dirty="0" err="1"/>
              <a:t>рівні</a:t>
            </a:r>
            <a:r>
              <a:rPr lang="ru-RU" sz="1400" dirty="0"/>
              <a:t>: $4 + $4*0,25 = $5.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Норма </a:t>
            </a:r>
            <a:r>
              <a:rPr lang="ru-RU" sz="1400" dirty="0" err="1"/>
              <a:t>прибутку</a:t>
            </a:r>
            <a:r>
              <a:rPr lang="ru-RU" sz="1400" dirty="0"/>
              <a:t> (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рентабельність</a:t>
            </a:r>
            <a:r>
              <a:rPr lang="ru-RU" sz="1400" dirty="0"/>
              <a:t> </a:t>
            </a:r>
            <a:r>
              <a:rPr lang="ru-RU" sz="1400" dirty="0" err="1"/>
              <a:t>продажів</a:t>
            </a:r>
            <a:r>
              <a:rPr lang="ru-RU" sz="1400" dirty="0"/>
              <a:t>) </a:t>
            </a:r>
            <a:r>
              <a:rPr lang="ru-RU" sz="1400" dirty="0" err="1"/>
              <a:t>визначає</a:t>
            </a:r>
            <a:r>
              <a:rPr lang="ru-RU" sz="1400" dirty="0"/>
              <a:t> </a:t>
            </a:r>
            <a:r>
              <a:rPr lang="ru-RU" sz="1400" dirty="0" err="1"/>
              <a:t>частку</a:t>
            </a:r>
            <a:r>
              <a:rPr lang="ru-RU" sz="1400" dirty="0"/>
              <a:t> </a:t>
            </a:r>
            <a:r>
              <a:rPr lang="ru-RU" sz="1400" dirty="0" err="1"/>
              <a:t>прибутку</a:t>
            </a:r>
            <a:r>
              <a:rPr lang="ru-RU" sz="1400" dirty="0"/>
              <a:t> в </a:t>
            </a:r>
            <a:r>
              <a:rPr lang="ru-RU" sz="1400" dirty="0" err="1"/>
              <a:t>кожній</a:t>
            </a:r>
            <a:r>
              <a:rPr lang="ru-RU" sz="1400" dirty="0"/>
              <a:t> </a:t>
            </a:r>
            <a:r>
              <a:rPr lang="ru-RU" sz="1400" dirty="0" err="1"/>
              <a:t>гривні</a:t>
            </a:r>
            <a:r>
              <a:rPr lang="ru-RU" sz="1400" dirty="0"/>
              <a:t> </a:t>
            </a:r>
            <a:r>
              <a:rPr lang="ru-RU" sz="1400" dirty="0" err="1"/>
              <a:t>виручки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реалізації</a:t>
            </a:r>
            <a:r>
              <a:rPr lang="ru-RU" sz="1400" dirty="0"/>
              <a:t>. Даний </a:t>
            </a:r>
            <a:r>
              <a:rPr lang="ru-RU" sz="1400" dirty="0" err="1"/>
              <a:t>показник</a:t>
            </a:r>
            <a:r>
              <a:rPr lang="ru-RU" sz="1400" dirty="0"/>
              <a:t> </a:t>
            </a:r>
            <a:r>
              <a:rPr lang="ru-RU" sz="1400" dirty="0" err="1"/>
              <a:t>використовується</a:t>
            </a:r>
            <a:r>
              <a:rPr lang="ru-RU" sz="1400" dirty="0"/>
              <a:t> для </a:t>
            </a:r>
            <a:r>
              <a:rPr lang="ru-RU" sz="1400" dirty="0" err="1"/>
              <a:t>розрахунку</a:t>
            </a:r>
            <a:r>
              <a:rPr lang="ru-RU" sz="1400" dirty="0"/>
              <a:t> </a:t>
            </a:r>
            <a:r>
              <a:rPr lang="ru-RU" sz="1400" dirty="0" err="1"/>
              <a:t>рівня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в </a:t>
            </a:r>
            <a:r>
              <a:rPr lang="ru-RU" sz="1400" dirty="0" err="1"/>
              <a:t>ціні</a:t>
            </a:r>
            <a:r>
              <a:rPr lang="ru-RU" sz="1400" dirty="0"/>
              <a:t> у </a:t>
            </a:r>
            <a:r>
              <a:rPr lang="ru-RU" sz="1400" dirty="0" err="1"/>
              <a:t>випадку</a:t>
            </a:r>
            <a:r>
              <a:rPr lang="ru-RU" sz="1400" dirty="0"/>
              <a:t>, коли </a:t>
            </a:r>
            <a:r>
              <a:rPr lang="ru-RU" sz="1400" dirty="0" err="1"/>
              <a:t>ціна</a:t>
            </a:r>
            <a:r>
              <a:rPr lang="ru-RU" sz="1400" dirty="0"/>
              <a:t> на продукт </a:t>
            </a:r>
            <a:r>
              <a:rPr lang="ru-RU" sz="1400" dirty="0" err="1"/>
              <a:t>формується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впливом</a:t>
            </a:r>
            <a:r>
              <a:rPr lang="ru-RU" sz="1400" dirty="0"/>
              <a:t> </a:t>
            </a:r>
            <a:r>
              <a:rPr lang="ru-RU" sz="1400" dirty="0" err="1"/>
              <a:t>ринкової</a:t>
            </a:r>
            <a:r>
              <a:rPr lang="ru-RU" sz="1400" dirty="0"/>
              <a:t> </a:t>
            </a:r>
            <a:r>
              <a:rPr lang="ru-RU" sz="1400" dirty="0" err="1"/>
              <a:t>кон'юнктури</a:t>
            </a:r>
            <a:r>
              <a:rPr lang="ru-RU" sz="1400" dirty="0"/>
              <a:t>. Норма </a:t>
            </a:r>
            <a:r>
              <a:rPr lang="ru-RU" sz="1400" dirty="0" err="1"/>
              <a:t>прибутку</a:t>
            </a:r>
            <a:r>
              <a:rPr lang="ru-RU" sz="1400" dirty="0"/>
              <a:t> </a:t>
            </a:r>
            <a:r>
              <a:rPr lang="ru-RU" sz="1400" dirty="0" err="1"/>
              <a:t>розраховується</a:t>
            </a:r>
            <a:r>
              <a:rPr lang="ru-RU" sz="1400" dirty="0"/>
              <a:t> як </a:t>
            </a:r>
            <a:r>
              <a:rPr lang="ru-RU" sz="1400" dirty="0" err="1"/>
              <a:t>співвідношення</a:t>
            </a:r>
            <a:r>
              <a:rPr lang="ru-RU" sz="1400" dirty="0"/>
              <a:t> </a:t>
            </a:r>
            <a:r>
              <a:rPr lang="ru-RU" sz="1400" dirty="0" err="1"/>
              <a:t>бажаного</a:t>
            </a:r>
            <a:r>
              <a:rPr lang="ru-RU" sz="1400" dirty="0"/>
              <a:t> </a:t>
            </a:r>
            <a:r>
              <a:rPr lang="ru-RU" sz="1400" dirty="0" err="1"/>
              <a:t>рівня</a:t>
            </a:r>
            <a:r>
              <a:rPr lang="ru-RU" sz="1400" dirty="0"/>
              <a:t> </a:t>
            </a:r>
            <a:r>
              <a:rPr lang="ru-RU" sz="1400" dirty="0" err="1"/>
              <a:t>прибутку</a:t>
            </a:r>
            <a:r>
              <a:rPr lang="ru-RU" sz="1400" dirty="0"/>
              <a:t> до </a:t>
            </a:r>
            <a:r>
              <a:rPr lang="ru-RU" sz="1400" dirty="0" err="1"/>
              <a:t>ціни</a:t>
            </a:r>
            <a:r>
              <a:rPr lang="ru-RU" sz="1400" dirty="0"/>
              <a:t>. Формула </a:t>
            </a:r>
            <a:r>
              <a:rPr lang="ru-RU" sz="1400" dirty="0" err="1"/>
              <a:t>ціни</a:t>
            </a:r>
            <a:r>
              <a:rPr lang="ru-RU" sz="1400" dirty="0"/>
              <a:t> на </a:t>
            </a:r>
            <a:r>
              <a:rPr lang="ru-RU" sz="1400" dirty="0" err="1"/>
              <a:t>базі</a:t>
            </a:r>
            <a:r>
              <a:rPr lang="ru-RU" sz="1400" dirty="0"/>
              <a:t> </a:t>
            </a:r>
            <a:r>
              <a:rPr lang="ru-RU" sz="1400" dirty="0" err="1"/>
              <a:t>норми</a:t>
            </a:r>
            <a:r>
              <a:rPr lang="ru-RU" sz="1400" dirty="0"/>
              <a:t> </a:t>
            </a:r>
            <a:r>
              <a:rPr lang="ru-RU" sz="1400" dirty="0" err="1"/>
              <a:t>прибутку</a:t>
            </a:r>
            <a:r>
              <a:rPr lang="ru-RU" sz="1400" dirty="0"/>
              <a:t> (</a:t>
            </a:r>
            <a:r>
              <a:rPr lang="ru-RU" sz="1400" dirty="0" err="1"/>
              <a:t>рентабельності</a:t>
            </a:r>
            <a:r>
              <a:rPr lang="ru-RU" sz="1400" dirty="0"/>
              <a:t>  </a:t>
            </a:r>
            <a:r>
              <a:rPr lang="ru-RU" sz="1400" dirty="0" err="1"/>
              <a:t>продажів</a:t>
            </a:r>
            <a:r>
              <a:rPr lang="ru-RU" sz="1400" dirty="0"/>
              <a:t>)  </a:t>
            </a:r>
            <a:r>
              <a:rPr lang="ru-RU" sz="1400" dirty="0" err="1"/>
              <a:t>має</a:t>
            </a:r>
            <a:r>
              <a:rPr lang="ru-RU" sz="1400" dirty="0"/>
              <a:t> </a:t>
            </a:r>
            <a:r>
              <a:rPr lang="ru-RU" sz="1400" dirty="0" err="1"/>
              <a:t>вигляд</a:t>
            </a:r>
            <a:r>
              <a:rPr lang="ru-RU" sz="1400" dirty="0"/>
              <a:t>: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err="1"/>
              <a:t>Ціна</a:t>
            </a:r>
            <a:r>
              <a:rPr lang="ru-RU" sz="1400" dirty="0"/>
              <a:t> = </a:t>
            </a:r>
            <a:r>
              <a:rPr lang="ru-RU" sz="1400" dirty="0" err="1"/>
              <a:t>собівартість</a:t>
            </a:r>
            <a:r>
              <a:rPr lang="ru-RU" sz="1400" dirty="0"/>
              <a:t> / (1 - норма </a:t>
            </a:r>
            <a:r>
              <a:rPr lang="ru-RU" sz="1400" dirty="0" err="1"/>
              <a:t>прибутку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)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b="1" dirty="0" smtClean="0"/>
              <a:t>        Приклад.</a:t>
            </a:r>
            <a:r>
              <a:rPr lang="ru-RU" sz="1400" dirty="0" smtClean="0"/>
              <a:t> </a:t>
            </a:r>
            <a:r>
              <a:rPr lang="ru-RU" sz="1400" dirty="0" err="1" smtClean="0"/>
              <a:t>Ринкова</a:t>
            </a:r>
            <a:r>
              <a:rPr lang="ru-RU" sz="1400" dirty="0" smtClean="0"/>
              <a:t> </a:t>
            </a:r>
            <a:r>
              <a:rPr lang="ru-RU" sz="1400" dirty="0" err="1" smtClean="0"/>
              <a:t>ціна</a:t>
            </a:r>
            <a:r>
              <a:rPr lang="ru-RU" sz="1400" dirty="0" smtClean="0"/>
              <a:t> </a:t>
            </a:r>
            <a:r>
              <a:rPr lang="ru-RU" sz="1400" dirty="0" err="1" smtClean="0"/>
              <a:t>одиниці</a:t>
            </a:r>
            <a:r>
              <a:rPr lang="ru-RU" sz="1400" dirty="0" smtClean="0"/>
              <a:t>  </a:t>
            </a:r>
            <a:r>
              <a:rPr lang="ru-RU" sz="1400" dirty="0"/>
              <a:t>продукту  </a:t>
            </a:r>
            <a:r>
              <a:rPr lang="ru-RU" sz="1400" dirty="0" err="1"/>
              <a:t>відома</a:t>
            </a:r>
            <a:r>
              <a:rPr lang="ru-RU" sz="1400" dirty="0"/>
              <a:t> і </a:t>
            </a:r>
            <a:r>
              <a:rPr lang="ru-RU" sz="1400" dirty="0" err="1" smtClean="0"/>
              <a:t>дорівнює</a:t>
            </a:r>
            <a:r>
              <a:rPr lang="ru-RU" sz="1400" dirty="0" smtClean="0"/>
              <a:t> $5</a:t>
            </a:r>
            <a:r>
              <a:rPr lang="ru-RU" sz="1400" dirty="0"/>
              <a:t>, </a:t>
            </a:r>
            <a:r>
              <a:rPr lang="ru-RU" sz="1400" dirty="0" err="1"/>
              <a:t>бажаний</a:t>
            </a:r>
            <a:r>
              <a:rPr lang="ru-RU" sz="1400" dirty="0"/>
              <a:t> </a:t>
            </a:r>
            <a:r>
              <a:rPr lang="ru-RU" sz="1400" dirty="0" err="1"/>
              <a:t>рівень</a:t>
            </a:r>
            <a:r>
              <a:rPr lang="ru-RU" sz="1400" dirty="0"/>
              <a:t> </a:t>
            </a:r>
            <a:r>
              <a:rPr lang="ru-RU" sz="1400" dirty="0" err="1"/>
              <a:t>прибутку</a:t>
            </a:r>
            <a:r>
              <a:rPr lang="ru-RU" sz="1400" dirty="0"/>
              <a:t> </a:t>
            </a:r>
            <a:r>
              <a:rPr lang="ru-RU" sz="1400" dirty="0" err="1"/>
              <a:t>визначений</a:t>
            </a:r>
            <a:r>
              <a:rPr lang="ru-RU" sz="1400" dirty="0"/>
              <a:t> в </a:t>
            </a:r>
            <a:r>
              <a:rPr lang="ru-RU" sz="1400" dirty="0" smtClean="0"/>
              <a:t>  1 </a:t>
            </a:r>
            <a:r>
              <a:rPr lang="ru-RU" sz="1400" dirty="0"/>
              <a:t>$/од.</a:t>
            </a:r>
          </a:p>
          <a:p>
            <a:pPr marL="0" indent="0" algn="just">
              <a:buNone/>
            </a:pPr>
            <a:r>
              <a:rPr lang="ru-RU" sz="1400" dirty="0"/>
              <a:t>Норма </a:t>
            </a:r>
            <a:r>
              <a:rPr lang="ru-RU" sz="1400" dirty="0" err="1"/>
              <a:t>прибутку</a:t>
            </a:r>
            <a:r>
              <a:rPr lang="ru-RU" sz="1400" dirty="0"/>
              <a:t> (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рентабельність</a:t>
            </a:r>
            <a:r>
              <a:rPr lang="ru-RU" sz="1400" dirty="0"/>
              <a:t> </a:t>
            </a:r>
            <a:r>
              <a:rPr lang="ru-RU" sz="1400" dirty="0" err="1"/>
              <a:t>продажів</a:t>
            </a:r>
            <a:r>
              <a:rPr lang="ru-RU" sz="1400" dirty="0"/>
              <a:t> продукту) </a:t>
            </a:r>
            <a:r>
              <a:rPr lang="ru-RU" sz="1400" dirty="0" err="1"/>
              <a:t>складатиме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dirty="0"/>
              <a:t>$1/$5 </a:t>
            </a:r>
            <a:r>
              <a:rPr lang="ru-RU" sz="1400" dirty="0" smtClean="0"/>
              <a:t>* </a:t>
            </a:r>
            <a:r>
              <a:rPr lang="ru-RU" sz="1400" dirty="0"/>
              <a:t>100</a:t>
            </a:r>
            <a:r>
              <a:rPr lang="ru-RU" sz="1400" dirty="0" smtClean="0"/>
              <a:t>% = </a:t>
            </a:r>
            <a:r>
              <a:rPr lang="ru-RU" sz="1400" dirty="0"/>
              <a:t>20%, </a:t>
            </a:r>
            <a:r>
              <a:rPr lang="ru-RU" sz="1400" dirty="0" smtClean="0"/>
              <a:t>а </a:t>
            </a:r>
            <a:r>
              <a:rPr lang="ru-RU" sz="1400" dirty="0" err="1" smtClean="0"/>
              <a:t>цільова</a:t>
            </a:r>
            <a:r>
              <a:rPr lang="ru-RU" sz="1400" dirty="0" smtClean="0"/>
              <a:t> </a:t>
            </a:r>
            <a:r>
              <a:rPr lang="ru-RU" sz="1400" dirty="0" err="1"/>
              <a:t>собівартість</a:t>
            </a:r>
            <a:r>
              <a:rPr lang="ru-RU" sz="1400" dirty="0"/>
              <a:t> </a:t>
            </a:r>
            <a:r>
              <a:rPr lang="ru-RU" sz="1400" dirty="0" err="1"/>
              <a:t>одиниці</a:t>
            </a:r>
            <a:r>
              <a:rPr lang="ru-RU" sz="1400" dirty="0"/>
              <a:t> продукту повинна бути не </a:t>
            </a:r>
            <a:r>
              <a:rPr lang="ru-RU" sz="1400" dirty="0" err="1"/>
              <a:t>вище</a:t>
            </a:r>
            <a:r>
              <a:rPr lang="ru-RU" sz="1400" dirty="0"/>
              <a:t> $4.</a:t>
            </a:r>
          </a:p>
          <a:p>
            <a:pPr marL="0" indent="0" algn="just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1698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        Таким </a:t>
            </a:r>
            <a:r>
              <a:rPr lang="ru-RU" sz="1400" dirty="0"/>
              <a:t>чином, не </a:t>
            </a:r>
            <a:r>
              <a:rPr lang="ru-RU" sz="1400" dirty="0" err="1"/>
              <a:t>зважаючи</a:t>
            </a:r>
            <a:r>
              <a:rPr lang="ru-RU" sz="1400" dirty="0"/>
              <a:t> на те, </a:t>
            </a:r>
            <a:r>
              <a:rPr lang="ru-RU" sz="1400" dirty="0" err="1"/>
              <a:t>що</a:t>
            </a:r>
            <a:r>
              <a:rPr lang="ru-RU" sz="1400" dirty="0"/>
              <a:t> в абсолютному </a:t>
            </a:r>
            <a:r>
              <a:rPr lang="ru-RU" sz="1400" dirty="0" err="1"/>
              <a:t>виразі</a:t>
            </a:r>
            <a:r>
              <a:rPr lang="ru-RU" sz="1400" dirty="0"/>
              <a:t> в </a:t>
            </a:r>
            <a:r>
              <a:rPr lang="ru-RU" sz="1400" dirty="0" err="1"/>
              <a:t>обох</a:t>
            </a:r>
            <a:r>
              <a:rPr lang="ru-RU" sz="1400" dirty="0"/>
              <a:t> </a:t>
            </a:r>
            <a:r>
              <a:rPr lang="ru-RU" sz="1400" dirty="0" err="1"/>
              <a:t>випадках</a:t>
            </a:r>
            <a:r>
              <a:rPr lang="ru-RU" sz="1400" dirty="0"/>
              <a:t> </a:t>
            </a:r>
            <a:r>
              <a:rPr lang="ru-RU" sz="1400" dirty="0" err="1"/>
              <a:t>прибуток</a:t>
            </a:r>
            <a:r>
              <a:rPr lang="ru-RU" sz="1400" dirty="0"/>
              <a:t> на </a:t>
            </a:r>
            <a:r>
              <a:rPr lang="ru-RU" sz="1400" dirty="0" err="1"/>
              <a:t>одиницю</a:t>
            </a:r>
            <a:r>
              <a:rPr lang="ru-RU" sz="1400" dirty="0"/>
              <a:t> продукту </a:t>
            </a:r>
            <a:r>
              <a:rPr lang="ru-RU" sz="1400" dirty="0" err="1"/>
              <a:t>дорівнює</a:t>
            </a:r>
            <a:r>
              <a:rPr lang="ru-RU" sz="1400" dirty="0"/>
              <a:t> </a:t>
            </a:r>
            <a:r>
              <a:rPr lang="ru-RU" sz="1400" dirty="0" err="1"/>
              <a:t>одній</a:t>
            </a:r>
            <a:r>
              <a:rPr lang="ru-RU" sz="1400" dirty="0"/>
              <a:t> </a:t>
            </a:r>
            <a:r>
              <a:rPr lang="ru-RU" sz="1400" dirty="0" err="1"/>
              <a:t>гривні</a:t>
            </a:r>
            <a:r>
              <a:rPr lang="ru-RU" sz="1400" dirty="0"/>
              <a:t> (за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рівних</a:t>
            </a:r>
            <a:r>
              <a:rPr lang="ru-RU" sz="1400" dirty="0"/>
              <a:t> умов), </a:t>
            </a:r>
            <a:r>
              <a:rPr lang="ru-RU" sz="1400" dirty="0" err="1"/>
              <a:t>показники</a:t>
            </a:r>
            <a:r>
              <a:rPr lang="ru-RU" sz="1400" dirty="0"/>
              <a:t> </a:t>
            </a:r>
            <a:r>
              <a:rPr lang="ru-RU" sz="1400" dirty="0" err="1"/>
              <a:t>прибутковості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і </a:t>
            </a:r>
            <a:r>
              <a:rPr lang="ru-RU" sz="1400" dirty="0" err="1"/>
              <a:t>норми</a:t>
            </a:r>
            <a:r>
              <a:rPr lang="ru-RU" sz="1400" dirty="0"/>
              <a:t> </a:t>
            </a:r>
            <a:r>
              <a:rPr lang="ru-RU" sz="1400" dirty="0" err="1"/>
              <a:t>прибутку</a:t>
            </a:r>
            <a:r>
              <a:rPr lang="ru-RU" sz="1400" dirty="0"/>
              <a:t> у </a:t>
            </a:r>
            <a:r>
              <a:rPr lang="ru-RU" sz="1400" dirty="0" err="1"/>
              <a:t>відносному</a:t>
            </a:r>
            <a:r>
              <a:rPr lang="ru-RU" sz="1400" dirty="0"/>
              <a:t> </a:t>
            </a:r>
            <a:r>
              <a:rPr lang="ru-RU" sz="1400" dirty="0" err="1"/>
              <a:t>виразі</a:t>
            </a:r>
            <a:r>
              <a:rPr lang="ru-RU" sz="1400" dirty="0"/>
              <a:t> (у </a:t>
            </a:r>
            <a:r>
              <a:rPr lang="ru-RU" sz="1400" dirty="0" err="1"/>
              <a:t>відсотках</a:t>
            </a:r>
            <a:r>
              <a:rPr lang="ru-RU" sz="1400" dirty="0"/>
              <a:t>) не </a:t>
            </a:r>
            <a:r>
              <a:rPr lang="ru-RU" sz="1400" dirty="0" err="1"/>
              <a:t>співпадають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і </a:t>
            </a:r>
            <a:r>
              <a:rPr lang="ru-RU" sz="1400" dirty="0" err="1"/>
              <a:t>знаходить</a:t>
            </a:r>
            <a:r>
              <a:rPr lang="ru-RU" sz="1400" dirty="0"/>
              <a:t> </a:t>
            </a:r>
            <a:r>
              <a:rPr lang="ru-RU" sz="1400" dirty="0" err="1"/>
              <a:t>віддзеркалення</a:t>
            </a:r>
            <a:r>
              <a:rPr lang="ru-RU" sz="1400" dirty="0"/>
              <a:t> у </a:t>
            </a:r>
            <a:r>
              <a:rPr lang="ru-RU" sz="1400" dirty="0" err="1"/>
              <a:t>вищенаведених</a:t>
            </a:r>
            <a:r>
              <a:rPr lang="ru-RU" sz="1400" dirty="0"/>
              <a:t> формулах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 </a:t>
            </a:r>
            <a:r>
              <a:rPr lang="ru-RU" sz="1400" dirty="0" err="1" smtClean="0"/>
              <a:t>Ціноутворення</a:t>
            </a:r>
            <a:r>
              <a:rPr lang="ru-RU" sz="1400" dirty="0" smtClean="0"/>
              <a:t> </a:t>
            </a:r>
            <a:r>
              <a:rPr lang="ru-RU" sz="1400" dirty="0"/>
              <a:t>в </a:t>
            </a:r>
            <a:r>
              <a:rPr lang="ru-RU" sz="1400" dirty="0" err="1"/>
              <a:t>системі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за </a:t>
            </a:r>
            <a:r>
              <a:rPr lang="ru-RU" sz="1400" dirty="0" err="1"/>
              <a:t>змінними</a:t>
            </a:r>
            <a:r>
              <a:rPr lang="ru-RU" sz="1400" dirty="0"/>
              <a:t> </a:t>
            </a:r>
            <a:r>
              <a:rPr lang="ru-RU" sz="1400" dirty="0" err="1"/>
              <a:t>витратами</a:t>
            </a:r>
            <a:r>
              <a:rPr lang="ru-RU" sz="1400" dirty="0"/>
              <a:t> 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будуватися</a:t>
            </a:r>
            <a:r>
              <a:rPr lang="ru-RU" sz="1400" dirty="0"/>
              <a:t> на </a:t>
            </a:r>
            <a:r>
              <a:rPr lang="ru-RU" sz="1400" dirty="0" err="1"/>
              <a:t>базі</a:t>
            </a:r>
            <a:r>
              <a:rPr lang="ru-RU" sz="1400" dirty="0"/>
              <a:t> </a:t>
            </a:r>
            <a:r>
              <a:rPr lang="ru-RU" sz="1400" dirty="0" err="1"/>
              <a:t>бажаного</a:t>
            </a:r>
            <a:r>
              <a:rPr lang="ru-RU" sz="1400" dirty="0"/>
              <a:t> </a:t>
            </a:r>
            <a:r>
              <a:rPr lang="ru-RU" sz="1400" dirty="0" err="1"/>
              <a:t>рівня</a:t>
            </a:r>
            <a:r>
              <a:rPr lang="ru-RU" sz="1400" dirty="0"/>
              <a:t> (</a:t>
            </a:r>
            <a:r>
              <a:rPr lang="ru-RU" sz="1400" dirty="0" err="1"/>
              <a:t>ступеня</a:t>
            </a:r>
            <a:r>
              <a:rPr lang="ru-RU" sz="1400" dirty="0"/>
              <a:t>) </a:t>
            </a:r>
            <a:r>
              <a:rPr lang="ru-RU" sz="1400" dirty="0" err="1"/>
              <a:t>покриття</a:t>
            </a:r>
            <a:r>
              <a:rPr lang="ru-RU" sz="1400" dirty="0"/>
              <a:t> </a:t>
            </a:r>
            <a:r>
              <a:rPr lang="ru-RU" sz="1400" dirty="0" err="1"/>
              <a:t>прямих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на </a:t>
            </a:r>
            <a:r>
              <a:rPr lang="ru-RU" sz="1400" dirty="0" err="1"/>
              <a:t>виробництво</a:t>
            </a:r>
            <a:r>
              <a:rPr lang="ru-RU" sz="1400" dirty="0"/>
              <a:t> (</a:t>
            </a:r>
            <a:r>
              <a:rPr lang="ru-RU" sz="1400" dirty="0" err="1"/>
              <a:t>або</a:t>
            </a:r>
            <a:r>
              <a:rPr lang="ru-RU" sz="1400" dirty="0"/>
              <a:t> на </a:t>
            </a:r>
            <a:r>
              <a:rPr lang="ru-RU" sz="1400" dirty="0" err="1"/>
              <a:t>виробництво</a:t>
            </a:r>
            <a:r>
              <a:rPr lang="ru-RU" sz="1400" dirty="0"/>
              <a:t> і </a:t>
            </a:r>
            <a:r>
              <a:rPr lang="ru-RU" sz="1400" dirty="0" err="1"/>
              <a:t>реалізацію</a:t>
            </a:r>
            <a:r>
              <a:rPr lang="ru-RU" sz="1400" dirty="0"/>
              <a:t>) продукту </a:t>
            </a:r>
            <a:r>
              <a:rPr lang="ru-RU" sz="1400" dirty="0" err="1"/>
              <a:t>або</a:t>
            </a:r>
            <a:r>
              <a:rPr lang="ru-RU" sz="1400" dirty="0"/>
              <a:t> на </a:t>
            </a:r>
            <a:r>
              <a:rPr lang="ru-RU" sz="1400" dirty="0" err="1"/>
              <a:t>базі</a:t>
            </a:r>
            <a:r>
              <a:rPr lang="ru-RU" sz="1400" dirty="0"/>
              <a:t> </a:t>
            </a:r>
            <a:r>
              <a:rPr lang="ru-RU" sz="1400" dirty="0" err="1"/>
              <a:t>норми</a:t>
            </a:r>
            <a:r>
              <a:rPr lang="ru-RU" sz="1400" dirty="0"/>
              <a:t> маржинального </a:t>
            </a:r>
            <a:r>
              <a:rPr lang="ru-RU" sz="1400" dirty="0" err="1"/>
              <a:t>прибутку</a:t>
            </a:r>
            <a:r>
              <a:rPr lang="ru-RU" sz="1400" dirty="0"/>
              <a:t> (маржинального доходу).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</a:t>
            </a:r>
            <a:r>
              <a:rPr lang="ru-RU" sz="1400" dirty="0" err="1" smtClean="0"/>
              <a:t>Ступінь</a:t>
            </a:r>
            <a:r>
              <a:rPr lang="ru-RU" sz="1400" dirty="0" smtClean="0"/>
              <a:t> </a:t>
            </a:r>
            <a:r>
              <a:rPr lang="ru-RU" sz="1400" dirty="0" err="1"/>
              <a:t>покриття</a:t>
            </a:r>
            <a:r>
              <a:rPr lang="ru-RU" sz="1400" dirty="0"/>
              <a:t> </a:t>
            </a:r>
            <a:r>
              <a:rPr lang="ru-RU" sz="1400" dirty="0" err="1"/>
              <a:t>прямих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(сума </a:t>
            </a:r>
            <a:r>
              <a:rPr lang="ru-RU" sz="1400" dirty="0" err="1"/>
              <a:t>покриття</a:t>
            </a:r>
            <a:r>
              <a:rPr lang="ru-RU" sz="1400" dirty="0"/>
              <a:t>) </a:t>
            </a:r>
            <a:r>
              <a:rPr lang="ru-RU" sz="1400" dirty="0" err="1"/>
              <a:t>визначає</a:t>
            </a:r>
            <a:r>
              <a:rPr lang="ru-RU" sz="1400" dirty="0"/>
              <a:t> величину маржинального </a:t>
            </a:r>
            <a:r>
              <a:rPr lang="ru-RU" sz="1400" dirty="0" err="1"/>
              <a:t>прибутку</a:t>
            </a:r>
            <a:r>
              <a:rPr lang="ru-RU" sz="1400" dirty="0"/>
              <a:t>, яку повинна принести </a:t>
            </a:r>
            <a:r>
              <a:rPr lang="ru-RU" sz="1400" dirty="0" err="1"/>
              <a:t>кожна</a:t>
            </a:r>
            <a:r>
              <a:rPr lang="ru-RU" sz="1400" dirty="0"/>
              <a:t> </a:t>
            </a:r>
            <a:r>
              <a:rPr lang="ru-RU" sz="1400" dirty="0" err="1"/>
              <a:t>витрачена</a:t>
            </a:r>
            <a:r>
              <a:rPr lang="ru-RU" sz="1400" dirty="0"/>
              <a:t> на продукт </a:t>
            </a:r>
            <a:r>
              <a:rPr lang="ru-RU" sz="1400" dirty="0" err="1"/>
              <a:t>гривня</a:t>
            </a:r>
            <a:r>
              <a:rPr lang="ru-RU" sz="1400" dirty="0"/>
              <a:t>, і є </a:t>
            </a:r>
            <a:r>
              <a:rPr lang="ru-RU" sz="1400" dirty="0" err="1"/>
              <a:t>співвідношенням</a:t>
            </a:r>
            <a:r>
              <a:rPr lang="ru-RU" sz="1400" dirty="0"/>
              <a:t> </a:t>
            </a:r>
            <a:r>
              <a:rPr lang="ru-RU" sz="1400" dirty="0" err="1"/>
              <a:t>між</a:t>
            </a:r>
            <a:r>
              <a:rPr lang="ru-RU" sz="1400" dirty="0"/>
              <a:t> </a:t>
            </a:r>
            <a:r>
              <a:rPr lang="ru-RU" sz="1400" dirty="0" err="1"/>
              <a:t>бажаним</a:t>
            </a:r>
            <a:r>
              <a:rPr lang="ru-RU" sz="1400" dirty="0"/>
              <a:t> </a:t>
            </a:r>
            <a:r>
              <a:rPr lang="ru-RU" sz="1400" dirty="0" err="1"/>
              <a:t>рівнем</a:t>
            </a:r>
            <a:r>
              <a:rPr lang="ru-RU" sz="1400" dirty="0"/>
              <a:t> маржинального доходу і </a:t>
            </a:r>
            <a:r>
              <a:rPr lang="ru-RU" sz="1400" dirty="0" err="1"/>
              <a:t>собівартістю</a:t>
            </a:r>
            <a:r>
              <a:rPr lang="ru-RU" sz="1400" dirty="0"/>
              <a:t> продукту за </a:t>
            </a:r>
            <a:r>
              <a:rPr lang="ru-RU" sz="1400" dirty="0" err="1"/>
              <a:t>прямими</a:t>
            </a:r>
            <a:r>
              <a:rPr lang="ru-RU" sz="1400" dirty="0"/>
              <a:t> </a:t>
            </a:r>
            <a:r>
              <a:rPr lang="ru-RU" sz="1400" dirty="0" err="1"/>
              <a:t>витратами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</a:t>
            </a:r>
            <a:r>
              <a:rPr lang="ru-RU" sz="1400" b="1" dirty="0" smtClean="0"/>
              <a:t>Приклад</a:t>
            </a:r>
            <a:r>
              <a:rPr lang="ru-RU" sz="1400" b="1" dirty="0"/>
              <a:t>. </a:t>
            </a:r>
            <a:r>
              <a:rPr lang="ru-RU" sz="1400" dirty="0" err="1"/>
              <a:t>Собівартість</a:t>
            </a:r>
            <a:r>
              <a:rPr lang="ru-RU" sz="1400" dirty="0"/>
              <a:t> </a:t>
            </a:r>
            <a:r>
              <a:rPr lang="ru-RU" sz="1400" dirty="0" err="1"/>
              <a:t>одиниці</a:t>
            </a:r>
            <a:r>
              <a:rPr lang="ru-RU" sz="1400" dirty="0"/>
              <a:t> продукту за </a:t>
            </a:r>
            <a:r>
              <a:rPr lang="ru-RU" sz="1400" dirty="0" err="1"/>
              <a:t>прямими</a:t>
            </a:r>
            <a:r>
              <a:rPr lang="ru-RU" sz="1400" dirty="0"/>
              <a:t> (</a:t>
            </a:r>
            <a:r>
              <a:rPr lang="ru-RU" sz="1400" dirty="0" err="1"/>
              <a:t>змінними</a:t>
            </a:r>
            <a:r>
              <a:rPr lang="ru-RU" sz="1400" dirty="0"/>
              <a:t>) </a:t>
            </a:r>
            <a:r>
              <a:rPr lang="ru-RU" sz="1400" dirty="0" err="1"/>
              <a:t>виробничими</a:t>
            </a:r>
            <a:r>
              <a:rPr lang="ru-RU" sz="1400" dirty="0"/>
              <a:t> </a:t>
            </a:r>
            <a:r>
              <a:rPr lang="ru-RU" sz="1400" dirty="0" err="1"/>
              <a:t>витратами</a:t>
            </a:r>
            <a:r>
              <a:rPr lang="ru-RU" sz="1400" dirty="0"/>
              <a:t> </a:t>
            </a:r>
            <a:r>
              <a:rPr lang="ru-RU" sz="1400" dirty="0" err="1"/>
              <a:t>складає</a:t>
            </a:r>
            <a:r>
              <a:rPr lang="ru-RU" sz="1400" dirty="0"/>
              <a:t> $3, </a:t>
            </a:r>
            <a:r>
              <a:rPr lang="ru-RU" sz="1400" dirty="0" err="1"/>
              <a:t>бажаний</a:t>
            </a:r>
            <a:r>
              <a:rPr lang="ru-RU" sz="1400" dirty="0"/>
              <a:t> </a:t>
            </a:r>
            <a:r>
              <a:rPr lang="ru-RU" sz="1400" dirty="0" err="1"/>
              <a:t>рівень</a:t>
            </a:r>
            <a:r>
              <a:rPr lang="ru-RU" sz="1400" dirty="0"/>
              <a:t> маржинального </a:t>
            </a:r>
            <a:r>
              <a:rPr lang="ru-RU" sz="1400" dirty="0" err="1"/>
              <a:t>прибутку</a:t>
            </a:r>
            <a:r>
              <a:rPr lang="ru-RU" sz="1400" dirty="0"/>
              <a:t> на </a:t>
            </a:r>
            <a:r>
              <a:rPr lang="ru-RU" sz="1400" dirty="0" err="1"/>
              <a:t>одиницю</a:t>
            </a:r>
            <a:r>
              <a:rPr lang="ru-RU" sz="1400" dirty="0"/>
              <a:t> продукту </a:t>
            </a:r>
            <a:r>
              <a:rPr lang="ru-RU" sz="1400" dirty="0" err="1"/>
              <a:t>визначений</a:t>
            </a:r>
            <a:r>
              <a:rPr lang="ru-RU" sz="1400" dirty="0"/>
              <a:t> на </a:t>
            </a:r>
            <a:r>
              <a:rPr lang="ru-RU" sz="1400" dirty="0" err="1"/>
              <a:t>рівні</a:t>
            </a:r>
            <a:r>
              <a:rPr lang="ru-RU" sz="1400" dirty="0"/>
              <a:t> $2.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У </a:t>
            </a:r>
            <a:r>
              <a:rPr lang="ru-RU" sz="1400" dirty="0" err="1"/>
              <a:t>даному</a:t>
            </a:r>
            <a:r>
              <a:rPr lang="ru-RU" sz="1400" dirty="0"/>
              <a:t> </a:t>
            </a:r>
            <a:r>
              <a:rPr lang="ru-RU" sz="1400" dirty="0" err="1"/>
              <a:t>випадку</a:t>
            </a:r>
            <a:r>
              <a:rPr lang="ru-RU" sz="1400" dirty="0"/>
              <a:t> </a:t>
            </a:r>
            <a:r>
              <a:rPr lang="ru-RU" sz="1400" dirty="0" err="1"/>
              <a:t>ступінь</a:t>
            </a:r>
            <a:r>
              <a:rPr lang="ru-RU" sz="1400" dirty="0"/>
              <a:t> </a:t>
            </a:r>
            <a:r>
              <a:rPr lang="ru-RU" sz="1400" dirty="0" err="1"/>
              <a:t>покриття</a:t>
            </a:r>
            <a:r>
              <a:rPr lang="ru-RU" sz="1400" dirty="0"/>
              <a:t> </a:t>
            </a:r>
            <a:r>
              <a:rPr lang="ru-RU" sz="1400" dirty="0" err="1"/>
              <a:t>прямих</a:t>
            </a:r>
            <a:r>
              <a:rPr lang="ru-RU" sz="1400" dirty="0"/>
              <a:t> </a:t>
            </a:r>
            <a:r>
              <a:rPr lang="ru-RU" sz="1400" dirty="0" err="1"/>
              <a:t>виробничих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складає</a:t>
            </a:r>
            <a:r>
              <a:rPr lang="ru-RU" sz="1400" dirty="0"/>
              <a:t> $2/$3 </a:t>
            </a:r>
            <a:r>
              <a:rPr lang="ru-RU" sz="1400" dirty="0" smtClean="0"/>
              <a:t>* 100</a:t>
            </a:r>
            <a:r>
              <a:rPr lang="ru-RU" sz="1400" dirty="0"/>
              <a:t>% = 66,66%, а </a:t>
            </a:r>
            <a:r>
              <a:rPr lang="ru-RU" sz="1400" dirty="0" err="1"/>
              <a:t>ціна</a:t>
            </a:r>
            <a:r>
              <a:rPr lang="ru-RU" sz="1400" dirty="0"/>
              <a:t> </a:t>
            </a:r>
            <a:r>
              <a:rPr lang="ru-RU" sz="1400" dirty="0" err="1"/>
              <a:t>визначена</a:t>
            </a:r>
            <a:r>
              <a:rPr lang="ru-RU" sz="1400" dirty="0"/>
              <a:t> на </a:t>
            </a:r>
            <a:r>
              <a:rPr lang="ru-RU" sz="1400" dirty="0" err="1"/>
              <a:t>рівні</a:t>
            </a:r>
            <a:r>
              <a:rPr lang="ru-RU" sz="1400" dirty="0"/>
              <a:t> $3 + $3 </a:t>
            </a:r>
            <a:r>
              <a:rPr lang="ru-RU" sz="1400" dirty="0" smtClean="0"/>
              <a:t>* </a:t>
            </a:r>
            <a:r>
              <a:rPr lang="ru-RU" sz="1400" dirty="0"/>
              <a:t>66,66%/100% = $5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677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11.1.	Мета і </a:t>
            </a:r>
            <a:r>
              <a:rPr lang="ru-RU" sz="2800" dirty="0" err="1"/>
              <a:t>завдання</a:t>
            </a:r>
            <a:r>
              <a:rPr lang="ru-RU" sz="2800" dirty="0"/>
              <a:t> </a:t>
            </a:r>
            <a:r>
              <a:rPr lang="ru-RU" sz="2800" dirty="0" err="1"/>
              <a:t>управлінського</a:t>
            </a:r>
            <a:r>
              <a:rPr lang="ru-RU" sz="2800" dirty="0"/>
              <a:t> </a:t>
            </a:r>
            <a:r>
              <a:rPr lang="ru-RU" sz="2800" dirty="0" err="1"/>
              <a:t>обліку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dirty="0" smtClean="0"/>
              <a:t>        </a:t>
            </a:r>
            <a:r>
              <a:rPr lang="ru-RU" sz="1400" b="1" i="1" dirty="0" err="1" smtClean="0"/>
              <a:t>Бізнес</a:t>
            </a:r>
            <a:r>
              <a:rPr lang="ru-RU" sz="1400" b="1" i="1" dirty="0" smtClean="0"/>
              <a:t> </a:t>
            </a:r>
            <a:r>
              <a:rPr lang="ru-RU" sz="1400" b="1" i="1" dirty="0"/>
              <a:t>(</a:t>
            </a:r>
            <a:r>
              <a:rPr lang="ru-RU" sz="1400" b="1" i="1" dirty="0" err="1"/>
              <a:t>або</a:t>
            </a:r>
            <a:r>
              <a:rPr lang="ru-RU" sz="1400" b="1" i="1" dirty="0"/>
              <a:t> </a:t>
            </a:r>
            <a:r>
              <a:rPr lang="ru-RU" sz="1400" b="1" i="1" dirty="0" err="1"/>
              <a:t>підприємництво</a:t>
            </a:r>
            <a:r>
              <a:rPr lang="ru-RU" sz="1400" b="1" i="1" dirty="0"/>
              <a:t>) </a:t>
            </a:r>
            <a:r>
              <a:rPr lang="ru-RU" sz="1400" dirty="0"/>
              <a:t>–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діяльність</a:t>
            </a:r>
            <a:r>
              <a:rPr lang="ru-RU" sz="1400" dirty="0"/>
              <a:t>, яка направлена на </a:t>
            </a:r>
            <a:r>
              <a:rPr lang="ru-RU" sz="1400" dirty="0" err="1"/>
              <a:t>створення</a:t>
            </a:r>
            <a:r>
              <a:rPr lang="ru-RU" sz="1400" dirty="0"/>
              <a:t> </a:t>
            </a:r>
            <a:r>
              <a:rPr lang="ru-RU" sz="1400" dirty="0" err="1"/>
              <a:t>можливостей</a:t>
            </a:r>
            <a:r>
              <a:rPr lang="ru-RU" sz="1400" dirty="0"/>
              <a:t> для </a:t>
            </a:r>
            <a:r>
              <a:rPr lang="ru-RU" sz="1400" dirty="0" err="1"/>
              <a:t>виробництва</a:t>
            </a:r>
            <a:r>
              <a:rPr lang="ru-RU" sz="1400" dirty="0"/>
              <a:t> і/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обміну</a:t>
            </a:r>
            <a:r>
              <a:rPr lang="ru-RU" sz="1400" dirty="0"/>
              <a:t> продуктом </a:t>
            </a:r>
            <a:r>
              <a:rPr lang="ru-RU" sz="1400" dirty="0" err="1"/>
              <a:t>цієї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(</a:t>
            </a:r>
            <a:r>
              <a:rPr lang="ru-RU" sz="1400" dirty="0" err="1"/>
              <a:t>тобто</a:t>
            </a:r>
            <a:r>
              <a:rPr lang="ru-RU" sz="1400" dirty="0"/>
              <a:t> </a:t>
            </a:r>
            <a:r>
              <a:rPr lang="ru-RU" sz="1400" dirty="0" err="1"/>
              <a:t>роботою</a:t>
            </a:r>
            <a:r>
              <a:rPr lang="ru-RU" sz="1400" dirty="0"/>
              <a:t>, </a:t>
            </a:r>
            <a:r>
              <a:rPr lang="ru-RU" sz="1400" dirty="0" err="1"/>
              <a:t>послугою</a:t>
            </a:r>
            <a:r>
              <a:rPr lang="ru-RU" sz="1400" dirty="0"/>
              <a:t>, товаром) з метою </a:t>
            </a:r>
            <a:r>
              <a:rPr lang="ru-RU" sz="1400" dirty="0" err="1"/>
              <a:t>отримання</a:t>
            </a:r>
            <a:r>
              <a:rPr lang="ru-RU" sz="1400" dirty="0"/>
              <a:t>  чистого доходу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реалізації</a:t>
            </a:r>
            <a:r>
              <a:rPr lang="ru-RU" sz="1400" dirty="0"/>
              <a:t> продукту.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</a:t>
            </a:r>
            <a:r>
              <a:rPr lang="ru-RU" sz="1400" dirty="0" err="1" smtClean="0"/>
              <a:t>Головним</a:t>
            </a:r>
            <a:r>
              <a:rPr lang="ru-RU" sz="1400" dirty="0" smtClean="0"/>
              <a:t> </a:t>
            </a:r>
            <a:r>
              <a:rPr lang="ru-RU" sz="1400" dirty="0"/>
              <a:t>результатом </a:t>
            </a:r>
            <a:r>
              <a:rPr lang="ru-RU" sz="1400" dirty="0" err="1"/>
              <a:t>поточної</a:t>
            </a:r>
            <a:r>
              <a:rPr lang="ru-RU" sz="1400" dirty="0"/>
              <a:t> </a:t>
            </a:r>
            <a:r>
              <a:rPr lang="ru-RU" sz="1400" dirty="0" err="1"/>
              <a:t>господарської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будь-</a:t>
            </a:r>
            <a:r>
              <a:rPr lang="ru-RU" sz="1400" dirty="0" err="1"/>
              <a:t>якого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є </a:t>
            </a:r>
            <a:r>
              <a:rPr lang="ru-RU" sz="1400" i="1" u="sng" dirty="0"/>
              <a:t>величина </a:t>
            </a:r>
            <a:r>
              <a:rPr lang="ru-RU" sz="1400" i="1" u="sng" dirty="0" err="1"/>
              <a:t>прибутку</a:t>
            </a:r>
            <a:r>
              <a:rPr lang="ru-RU" sz="1400" dirty="0"/>
              <a:t>,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утворюється</a:t>
            </a:r>
            <a:r>
              <a:rPr lang="ru-RU" sz="1400" dirty="0"/>
              <a:t> в </a:t>
            </a:r>
            <a:r>
              <a:rPr lang="ru-RU" sz="1400" dirty="0" err="1"/>
              <a:t>результаті</a:t>
            </a:r>
            <a:r>
              <a:rPr lang="ru-RU" sz="1400" dirty="0"/>
              <a:t> </a:t>
            </a:r>
            <a:r>
              <a:rPr lang="ru-RU" sz="1400" dirty="0" err="1"/>
              <a:t>певних</a:t>
            </a:r>
            <a:r>
              <a:rPr lang="ru-RU" sz="1400" dirty="0"/>
              <a:t> </a:t>
            </a:r>
            <a:r>
              <a:rPr lang="ru-RU" sz="1400" dirty="0" err="1"/>
              <a:t>комбінацій</a:t>
            </a:r>
            <a:r>
              <a:rPr lang="ru-RU" sz="1400" dirty="0"/>
              <a:t> і </a:t>
            </a:r>
            <a:r>
              <a:rPr lang="ru-RU" sz="1400" dirty="0" err="1"/>
              <a:t>маніпулювання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економічними</a:t>
            </a:r>
            <a:r>
              <a:rPr lang="ru-RU" sz="1400" dirty="0"/>
              <a:t> ресурсами. </a:t>
            </a:r>
            <a:r>
              <a:rPr lang="ru-RU" sz="1400" dirty="0" err="1"/>
              <a:t>Показник</a:t>
            </a:r>
            <a:r>
              <a:rPr lang="ru-RU" sz="1400" dirty="0"/>
              <a:t> </a:t>
            </a:r>
            <a:r>
              <a:rPr lang="ru-RU" sz="1400" dirty="0" err="1"/>
              <a:t>прибутку</a:t>
            </a:r>
            <a:r>
              <a:rPr lang="ru-RU" sz="1400" dirty="0"/>
              <a:t> </a:t>
            </a:r>
            <a:r>
              <a:rPr lang="ru-RU" sz="1400" dirty="0" err="1"/>
              <a:t>характеризує</a:t>
            </a:r>
            <a:r>
              <a:rPr lang="ru-RU" sz="1400" dirty="0"/>
              <a:t> </a:t>
            </a:r>
            <a:r>
              <a:rPr lang="ru-RU" sz="1400" dirty="0" err="1"/>
              <a:t>ступінь</a:t>
            </a:r>
            <a:r>
              <a:rPr lang="ru-RU" sz="1400" dirty="0"/>
              <a:t> </a:t>
            </a:r>
            <a:r>
              <a:rPr lang="ru-RU" sz="1400" dirty="0" err="1"/>
              <a:t>ефективності</a:t>
            </a:r>
            <a:r>
              <a:rPr lang="ru-RU" sz="1400" dirty="0"/>
              <a:t> </a:t>
            </a:r>
            <a:r>
              <a:rPr lang="ru-RU" sz="1400" dirty="0" err="1"/>
              <a:t>господарської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і </a:t>
            </a:r>
            <a:r>
              <a:rPr lang="ru-RU" sz="1400" dirty="0" err="1"/>
              <a:t>формується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впливом</a:t>
            </a:r>
            <a:r>
              <a:rPr lang="ru-RU" sz="1400" dirty="0"/>
              <a:t> </a:t>
            </a:r>
            <a:r>
              <a:rPr lang="ru-RU" sz="1400" dirty="0" err="1"/>
              <a:t>зовнішнього</a:t>
            </a:r>
            <a:r>
              <a:rPr lang="ru-RU" sz="1400" dirty="0"/>
              <a:t> і </a:t>
            </a:r>
            <a:r>
              <a:rPr lang="ru-RU" sz="1400" dirty="0" err="1"/>
              <a:t>внутрішнього</a:t>
            </a:r>
            <a:r>
              <a:rPr lang="ru-RU" sz="1400" dirty="0"/>
              <a:t> </a:t>
            </a:r>
            <a:r>
              <a:rPr lang="ru-RU" sz="1400" dirty="0" err="1"/>
              <a:t>середовищ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функціонування</a:t>
            </a:r>
            <a:r>
              <a:rPr lang="ru-RU" sz="1400" dirty="0"/>
              <a:t>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</a:t>
            </a:r>
            <a:r>
              <a:rPr lang="ru-RU" sz="1400" dirty="0" err="1" smtClean="0"/>
              <a:t>Внутрішнє</a:t>
            </a:r>
            <a:r>
              <a:rPr lang="ru-RU" sz="1400" dirty="0" smtClean="0"/>
              <a:t>     </a:t>
            </a:r>
            <a:r>
              <a:rPr lang="ru-RU" sz="1400" dirty="0" err="1"/>
              <a:t>середовище</a:t>
            </a:r>
            <a:r>
              <a:rPr lang="ru-RU" sz="1400" dirty="0"/>
              <a:t>	</a:t>
            </a:r>
            <a:r>
              <a:rPr lang="ru-RU" sz="1400" dirty="0" err="1"/>
              <a:t>підприємства</a:t>
            </a:r>
            <a:r>
              <a:rPr lang="ru-RU" sz="1400" dirty="0"/>
              <a:t> </a:t>
            </a:r>
            <a:r>
              <a:rPr lang="ru-RU" sz="1400" dirty="0" err="1"/>
              <a:t>створюється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керівництвом</a:t>
            </a:r>
            <a:r>
              <a:rPr lang="ru-RU" sz="1400" dirty="0"/>
              <a:t> і </a:t>
            </a:r>
            <a:r>
              <a:rPr lang="ru-RU" sz="1400" dirty="0" err="1"/>
              <a:t>характеризується</a:t>
            </a:r>
            <a:r>
              <a:rPr lang="ru-RU" sz="1400" dirty="0"/>
              <a:t> </a:t>
            </a:r>
            <a:r>
              <a:rPr lang="ru-RU" sz="1400" dirty="0" err="1"/>
              <a:t>цілями</a:t>
            </a:r>
            <a:r>
              <a:rPr lang="ru-RU" sz="1400" dirty="0"/>
              <a:t>, в </a:t>
            </a:r>
            <a:r>
              <a:rPr lang="ru-RU" sz="1400" dirty="0" err="1"/>
              <a:t>ім'я</a:t>
            </a:r>
            <a:r>
              <a:rPr lang="ru-RU" sz="1400" dirty="0"/>
              <a:t> </a:t>
            </a:r>
            <a:r>
              <a:rPr lang="ru-RU" sz="1400" dirty="0" err="1"/>
              <a:t>яких</a:t>
            </a:r>
            <a:r>
              <a:rPr lang="ru-RU" sz="1400" dirty="0"/>
              <a:t> створено </a:t>
            </a:r>
            <a:r>
              <a:rPr lang="ru-RU" sz="1400" dirty="0" err="1"/>
              <a:t>підприємство</a:t>
            </a:r>
            <a:r>
              <a:rPr lang="ru-RU" sz="1400" dirty="0"/>
              <a:t>; </a:t>
            </a:r>
            <a:r>
              <a:rPr lang="ru-RU" sz="1400" dirty="0" err="1"/>
              <a:t>організаційною</a:t>
            </a:r>
            <a:r>
              <a:rPr lang="ru-RU" sz="1400" dirty="0"/>
              <a:t> структурою; </a:t>
            </a:r>
            <a:r>
              <a:rPr lang="ru-RU" sz="1400" dirty="0" err="1"/>
              <a:t>технологією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застосовується</a:t>
            </a:r>
            <a:r>
              <a:rPr lang="ru-RU" sz="1400" dirty="0"/>
              <a:t>; </a:t>
            </a:r>
            <a:r>
              <a:rPr lang="ru-RU" sz="1400" dirty="0" err="1"/>
              <a:t>використовуваними</a:t>
            </a:r>
            <a:r>
              <a:rPr lang="ru-RU" sz="1400" dirty="0"/>
              <a:t> ресурсами; </a:t>
            </a:r>
            <a:r>
              <a:rPr lang="ru-RU" sz="1400" dirty="0" err="1"/>
              <a:t>завданнями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стоять перед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кадровим</a:t>
            </a:r>
            <a:r>
              <a:rPr lang="ru-RU" sz="1400" dirty="0"/>
              <a:t> складом.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Ступінь</a:t>
            </a:r>
            <a:r>
              <a:rPr lang="ru-RU" sz="1400" dirty="0" smtClean="0"/>
              <a:t> </a:t>
            </a:r>
            <a:r>
              <a:rPr lang="ru-RU" sz="1400" dirty="0" err="1"/>
              <a:t>стабільності</a:t>
            </a:r>
            <a:r>
              <a:rPr lang="ru-RU" sz="1400" dirty="0"/>
              <a:t> </a:t>
            </a:r>
            <a:r>
              <a:rPr lang="ru-RU" sz="1400" dirty="0" err="1"/>
              <a:t>певного</a:t>
            </a:r>
            <a:r>
              <a:rPr lang="ru-RU" sz="1400" dirty="0"/>
              <a:t> виду </a:t>
            </a:r>
            <a:r>
              <a:rPr lang="ru-RU" sz="1400" dirty="0" err="1"/>
              <a:t>бізнесу</a:t>
            </a:r>
            <a:r>
              <a:rPr lang="ru-RU" sz="1400" dirty="0"/>
              <a:t> </a:t>
            </a:r>
            <a:r>
              <a:rPr lang="ru-RU" sz="1400" dirty="0" err="1"/>
              <a:t>багато</a:t>
            </a:r>
            <a:r>
              <a:rPr lang="ru-RU" sz="1400" dirty="0"/>
              <a:t> в </a:t>
            </a:r>
            <a:r>
              <a:rPr lang="ru-RU" sz="1400" dirty="0" err="1"/>
              <a:t>чому</a:t>
            </a:r>
            <a:r>
              <a:rPr lang="ru-RU" sz="1400" dirty="0"/>
              <a:t> </a:t>
            </a:r>
            <a:r>
              <a:rPr lang="ru-RU" sz="1400" dirty="0" err="1"/>
              <a:t>залежить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уміння</a:t>
            </a:r>
            <a:r>
              <a:rPr lang="ru-RU" sz="1400" dirty="0"/>
              <a:t> менеджменту </a:t>
            </a:r>
            <a:r>
              <a:rPr lang="ru-RU" sz="1400" dirty="0" err="1"/>
              <a:t>передбачати</a:t>
            </a:r>
            <a:r>
              <a:rPr lang="ru-RU" sz="1400" dirty="0"/>
              <a:t> </a:t>
            </a:r>
            <a:r>
              <a:rPr lang="ru-RU" sz="1400" dirty="0" err="1"/>
              <a:t>комерційну</a:t>
            </a:r>
            <a:r>
              <a:rPr lang="ru-RU" sz="1400" dirty="0"/>
              <a:t> і </a:t>
            </a:r>
            <a:r>
              <a:rPr lang="ru-RU" sz="1400" dirty="0" err="1"/>
              <a:t>господарську</a:t>
            </a:r>
            <a:r>
              <a:rPr lang="ru-RU" sz="1400" dirty="0"/>
              <a:t> </a:t>
            </a:r>
            <a:r>
              <a:rPr lang="ru-RU" sz="1400" dirty="0" err="1"/>
              <a:t>ситуації</a:t>
            </a:r>
            <a:r>
              <a:rPr lang="ru-RU" sz="1400" dirty="0"/>
              <a:t> і </a:t>
            </a:r>
            <a:r>
              <a:rPr lang="ru-RU" sz="1400" dirty="0" err="1"/>
              <a:t>здібності</a:t>
            </a:r>
            <a:r>
              <a:rPr lang="ru-RU" sz="1400" dirty="0"/>
              <a:t> </a:t>
            </a:r>
            <a:r>
              <a:rPr lang="ru-RU" sz="1400" dirty="0" err="1"/>
              <a:t>управління</a:t>
            </a:r>
            <a:r>
              <a:rPr lang="ru-RU" sz="1400" dirty="0"/>
              <a:t> </a:t>
            </a:r>
            <a:r>
              <a:rPr lang="ru-RU" sz="1400" dirty="0" err="1"/>
              <a:t>грошовими</a:t>
            </a:r>
            <a:r>
              <a:rPr lang="ru-RU" sz="1400" dirty="0"/>
              <a:t> потоками </a:t>
            </a:r>
            <a:r>
              <a:rPr lang="ru-RU" sz="1400" dirty="0" err="1"/>
              <a:t>підприємства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</a:t>
            </a:r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</a:t>
            </a:r>
            <a:r>
              <a:rPr lang="ru-RU" sz="1400" i="1" u="sng" dirty="0" err="1" smtClean="0"/>
              <a:t>Економічна</a:t>
            </a:r>
            <a:r>
              <a:rPr lang="ru-RU" sz="1400" i="1" u="sng" dirty="0" smtClean="0"/>
              <a:t> </a:t>
            </a:r>
            <a:r>
              <a:rPr lang="ru-RU" sz="1400" i="1" u="sng" dirty="0" err="1"/>
              <a:t>інформація</a:t>
            </a:r>
            <a:r>
              <a:rPr lang="ru-RU" sz="1400" i="1" u="sng" dirty="0"/>
              <a:t> </a:t>
            </a:r>
            <a:r>
              <a:rPr lang="ru-RU" sz="1400" dirty="0"/>
              <a:t>служить для </a:t>
            </a:r>
            <a:r>
              <a:rPr lang="ru-RU" sz="1400" dirty="0" err="1"/>
              <a:t>зворотного</a:t>
            </a:r>
            <a:r>
              <a:rPr lang="ru-RU" sz="1400" dirty="0"/>
              <a:t> </a:t>
            </a:r>
            <a:r>
              <a:rPr lang="ru-RU" sz="1400" dirty="0" err="1"/>
              <a:t>зв'язку</a:t>
            </a:r>
            <a:r>
              <a:rPr lang="ru-RU" sz="1400" dirty="0"/>
              <a:t> і </a:t>
            </a:r>
            <a:r>
              <a:rPr lang="ru-RU" sz="1400" dirty="0" err="1"/>
              <a:t>координування</a:t>
            </a:r>
            <a:r>
              <a:rPr lang="ru-RU" sz="1400" dirty="0"/>
              <a:t> </a:t>
            </a:r>
            <a:r>
              <a:rPr lang="ru-RU" sz="1400" dirty="0" err="1"/>
              <a:t>всіх</a:t>
            </a:r>
            <a:r>
              <a:rPr lang="ru-RU" sz="1400" dirty="0"/>
              <a:t> фаз </a:t>
            </a:r>
            <a:r>
              <a:rPr lang="ru-RU" sz="1400" dirty="0" err="1"/>
              <a:t>виробничо-збутової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. Як правило, </a:t>
            </a:r>
            <a:r>
              <a:rPr lang="ru-RU" sz="1400" dirty="0" err="1"/>
              <a:t>зворотний</a:t>
            </a:r>
            <a:r>
              <a:rPr lang="ru-RU" sz="1400" dirty="0"/>
              <a:t> </a:t>
            </a:r>
            <a:r>
              <a:rPr lang="ru-RU" sz="1400" dirty="0" err="1"/>
              <a:t>зв'язок</a:t>
            </a:r>
            <a:r>
              <a:rPr lang="ru-RU" sz="1400" dirty="0"/>
              <a:t> </a:t>
            </a:r>
            <a:r>
              <a:rPr lang="ru-RU" sz="1400" dirty="0" err="1"/>
              <a:t>будується</a:t>
            </a:r>
            <a:r>
              <a:rPr lang="ru-RU" sz="1400" dirty="0"/>
              <a:t> на </a:t>
            </a:r>
            <a:r>
              <a:rPr lang="ru-RU" sz="1400" dirty="0" err="1"/>
              <a:t>порівнянні</a:t>
            </a:r>
            <a:r>
              <a:rPr lang="ru-RU" sz="1400" dirty="0"/>
              <a:t> </a:t>
            </a:r>
            <a:r>
              <a:rPr lang="ru-RU" sz="1400" dirty="0" err="1"/>
              <a:t>планових</a:t>
            </a:r>
            <a:r>
              <a:rPr lang="ru-RU" sz="1400" dirty="0"/>
              <a:t> і </a:t>
            </a:r>
            <a:r>
              <a:rPr lang="ru-RU" sz="1400" dirty="0" err="1"/>
              <a:t>фактичних</a:t>
            </a:r>
            <a:r>
              <a:rPr lang="ru-RU" sz="1400" dirty="0"/>
              <a:t> </a:t>
            </a:r>
            <a:r>
              <a:rPr lang="ru-RU" sz="1400" dirty="0" err="1"/>
              <a:t>показників</a:t>
            </a:r>
            <a:r>
              <a:rPr lang="ru-RU" sz="1400" dirty="0"/>
              <a:t> і </a:t>
            </a:r>
            <a:r>
              <a:rPr lang="ru-RU" sz="1400" dirty="0" err="1"/>
              <a:t>показує</a:t>
            </a:r>
            <a:r>
              <a:rPr lang="ru-RU" sz="1400" dirty="0"/>
              <a:t>, як </a:t>
            </a:r>
            <a:r>
              <a:rPr lang="ru-RU" sz="1400" dirty="0" err="1"/>
              <a:t>вплинув</a:t>
            </a:r>
            <a:r>
              <a:rPr lang="ru-RU" sz="1400" dirty="0"/>
              <a:t> на </a:t>
            </a:r>
            <a:r>
              <a:rPr lang="ru-RU" sz="1400" dirty="0" err="1"/>
              <a:t>результати</a:t>
            </a:r>
            <a:r>
              <a:rPr lang="ru-RU" sz="1400" dirty="0"/>
              <a:t> </a:t>
            </a:r>
            <a:r>
              <a:rPr lang="ru-RU" sz="1400" dirty="0" err="1"/>
              <a:t>господарської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постійний</a:t>
            </a:r>
            <a:r>
              <a:rPr lang="ru-RU" sz="1400" dirty="0"/>
              <a:t> </a:t>
            </a:r>
            <a:r>
              <a:rPr lang="ru-RU" sz="1400" dirty="0" err="1"/>
              <a:t>потік</a:t>
            </a:r>
            <a:r>
              <a:rPr lang="ru-RU" sz="1400" dirty="0"/>
              <a:t> </a:t>
            </a:r>
            <a:r>
              <a:rPr lang="ru-RU" sz="1400" dirty="0" err="1"/>
              <a:t>вимушених</a:t>
            </a:r>
            <a:r>
              <a:rPr lang="ru-RU" sz="1400" dirty="0"/>
              <a:t> </a:t>
            </a:r>
            <a:r>
              <a:rPr lang="ru-RU" sz="1400" dirty="0" err="1"/>
              <a:t>управлінських</a:t>
            </a:r>
            <a:r>
              <a:rPr lang="ru-RU" sz="1400" dirty="0"/>
              <a:t> </a:t>
            </a:r>
            <a:r>
              <a:rPr lang="ru-RU" sz="1400" dirty="0" err="1"/>
              <a:t>рішень</a:t>
            </a:r>
            <a:r>
              <a:rPr lang="ru-RU" sz="1400" dirty="0"/>
              <a:t>.</a:t>
            </a:r>
          </a:p>
          <a:p>
            <a:pPr marL="0" indent="0" algn="just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912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         </a:t>
            </a:r>
            <a:r>
              <a:rPr lang="ru-RU" sz="1400" dirty="0" err="1" smtClean="0"/>
              <a:t>Якщо</a:t>
            </a:r>
            <a:r>
              <a:rPr lang="ru-RU" sz="1400" dirty="0" smtClean="0"/>
              <a:t> </a:t>
            </a:r>
            <a:r>
              <a:rPr lang="ru-RU" sz="1400" dirty="0" err="1"/>
              <a:t>собівартість</a:t>
            </a:r>
            <a:r>
              <a:rPr lang="ru-RU" sz="1400" dirty="0"/>
              <a:t> </a:t>
            </a:r>
            <a:r>
              <a:rPr lang="ru-RU" sz="1400" dirty="0" err="1"/>
              <a:t>одиниці</a:t>
            </a:r>
            <a:r>
              <a:rPr lang="ru-RU" sz="1400" dirty="0"/>
              <a:t> продукту за </a:t>
            </a:r>
            <a:r>
              <a:rPr lang="ru-RU" sz="1400" dirty="0" err="1"/>
              <a:t>повними</a:t>
            </a:r>
            <a:r>
              <a:rPr lang="ru-RU" sz="1400" dirty="0"/>
              <a:t>  </a:t>
            </a:r>
            <a:r>
              <a:rPr lang="ru-RU" sz="1400" dirty="0" err="1"/>
              <a:t>прямими</a:t>
            </a:r>
            <a:r>
              <a:rPr lang="ru-RU" sz="1400" dirty="0"/>
              <a:t>  </a:t>
            </a:r>
            <a:r>
              <a:rPr lang="ru-RU" sz="1400" dirty="0" err="1"/>
              <a:t>витратами</a:t>
            </a:r>
            <a:r>
              <a:rPr lang="ru-RU" sz="1400" dirty="0"/>
              <a:t> (з </a:t>
            </a:r>
            <a:r>
              <a:rPr lang="ru-RU" sz="1400" dirty="0" err="1"/>
              <a:t>урахуванням</a:t>
            </a:r>
            <a:r>
              <a:rPr lang="ru-RU" sz="1400" dirty="0"/>
              <a:t> </a:t>
            </a:r>
            <a:r>
              <a:rPr lang="ru-RU" sz="1400" dirty="0" err="1"/>
              <a:t>змінних</a:t>
            </a:r>
            <a:r>
              <a:rPr lang="ru-RU" sz="1400" dirty="0"/>
              <a:t> </a:t>
            </a:r>
            <a:r>
              <a:rPr lang="ru-RU" sz="1400" dirty="0" err="1"/>
              <a:t>невиробничих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) </a:t>
            </a:r>
            <a:r>
              <a:rPr lang="ru-RU" sz="1400" dirty="0" err="1"/>
              <a:t>складатиме</a:t>
            </a:r>
            <a:r>
              <a:rPr lang="ru-RU" sz="1400" dirty="0"/>
              <a:t> $4, а </a:t>
            </a:r>
            <a:r>
              <a:rPr lang="ru-RU" sz="1400" dirty="0" err="1"/>
              <a:t>бажаний</a:t>
            </a:r>
            <a:r>
              <a:rPr lang="ru-RU" sz="1400" dirty="0"/>
              <a:t> </a:t>
            </a:r>
            <a:r>
              <a:rPr lang="ru-RU" sz="1400" dirty="0" err="1"/>
              <a:t>рівень</a:t>
            </a:r>
            <a:r>
              <a:rPr lang="ru-RU" sz="1400" dirty="0"/>
              <a:t> маржинального </a:t>
            </a:r>
            <a:r>
              <a:rPr lang="ru-RU" sz="1400" dirty="0" err="1"/>
              <a:t>прибутку</a:t>
            </a:r>
            <a:r>
              <a:rPr lang="ru-RU" sz="1400" dirty="0"/>
              <a:t> </a:t>
            </a:r>
            <a:r>
              <a:rPr lang="ru-RU" sz="1400" dirty="0" err="1"/>
              <a:t>визначений</a:t>
            </a:r>
            <a:r>
              <a:rPr lang="ru-RU" sz="1400" dirty="0"/>
              <a:t> на </a:t>
            </a:r>
            <a:r>
              <a:rPr lang="ru-RU" sz="1400" dirty="0" err="1" smtClean="0"/>
              <a:t>рівні</a:t>
            </a:r>
            <a:r>
              <a:rPr lang="ru-RU" sz="1400" dirty="0" smtClean="0"/>
              <a:t>            </a:t>
            </a:r>
            <a:r>
              <a:rPr lang="ru-RU" sz="1400" dirty="0"/>
              <a:t>1 $/од., то </a:t>
            </a:r>
            <a:r>
              <a:rPr lang="ru-RU" sz="1400" dirty="0" err="1"/>
              <a:t>ступінь</a:t>
            </a:r>
            <a:r>
              <a:rPr lang="ru-RU" sz="1400" dirty="0"/>
              <a:t> </a:t>
            </a:r>
            <a:r>
              <a:rPr lang="ru-RU" sz="1400" dirty="0" err="1"/>
              <a:t>покриття</a:t>
            </a:r>
            <a:r>
              <a:rPr lang="ru-RU" sz="1400" dirty="0"/>
              <a:t> </a:t>
            </a:r>
            <a:r>
              <a:rPr lang="ru-RU" sz="1400" dirty="0" err="1"/>
              <a:t>всіх</a:t>
            </a:r>
            <a:r>
              <a:rPr lang="ru-RU" sz="1400" dirty="0"/>
              <a:t> </a:t>
            </a:r>
            <a:r>
              <a:rPr lang="ru-RU" sz="1400" dirty="0" err="1"/>
              <a:t>прямих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дорівнюватиме</a:t>
            </a:r>
            <a:r>
              <a:rPr lang="ru-RU" sz="1400" dirty="0"/>
              <a:t> $1/$4 </a:t>
            </a:r>
            <a:r>
              <a:rPr lang="ru-RU" sz="1400" dirty="0" smtClean="0"/>
              <a:t>* </a:t>
            </a:r>
            <a:r>
              <a:rPr lang="ru-RU" sz="1400" dirty="0"/>
              <a:t>100% = 25%. </a:t>
            </a:r>
            <a:r>
              <a:rPr lang="ru-RU" sz="1400" dirty="0" err="1"/>
              <a:t>Ціна</a:t>
            </a:r>
            <a:r>
              <a:rPr lang="ru-RU" sz="1400" dirty="0"/>
              <a:t> буде </a:t>
            </a:r>
            <a:r>
              <a:rPr lang="ru-RU" sz="1400" dirty="0" err="1"/>
              <a:t>визначена</a:t>
            </a:r>
            <a:r>
              <a:rPr lang="ru-RU" sz="1400" dirty="0"/>
              <a:t> </a:t>
            </a:r>
            <a:r>
              <a:rPr lang="ru-RU" sz="1400" dirty="0" err="1"/>
              <a:t>також</a:t>
            </a:r>
            <a:r>
              <a:rPr lang="ru-RU" sz="1400" dirty="0"/>
              <a:t> на </a:t>
            </a:r>
            <a:r>
              <a:rPr lang="ru-RU" sz="1400" dirty="0" err="1"/>
              <a:t>рівні</a:t>
            </a:r>
            <a:r>
              <a:rPr lang="ru-RU" sz="1400" dirty="0"/>
              <a:t> $4 + $4 </a:t>
            </a:r>
            <a:r>
              <a:rPr lang="ru-RU" sz="1400" dirty="0" smtClean="0"/>
              <a:t>* </a:t>
            </a:r>
            <a:r>
              <a:rPr lang="ru-RU" sz="1400" dirty="0"/>
              <a:t>25%/100% = $5.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Формула </a:t>
            </a:r>
            <a:r>
              <a:rPr lang="ru-RU" sz="1400" dirty="0" err="1"/>
              <a:t>ціни</a:t>
            </a:r>
            <a:r>
              <a:rPr lang="ru-RU" sz="1400" dirty="0"/>
              <a:t> в </a:t>
            </a:r>
            <a:r>
              <a:rPr lang="ru-RU" sz="1400" dirty="0" err="1"/>
              <a:t>даному</a:t>
            </a:r>
            <a:r>
              <a:rPr lang="ru-RU" sz="1400" dirty="0"/>
              <a:t> </a:t>
            </a:r>
            <a:r>
              <a:rPr lang="ru-RU" sz="1400" dirty="0" err="1"/>
              <a:t>випадку</a:t>
            </a:r>
            <a:r>
              <a:rPr lang="ru-RU" sz="1400" dirty="0"/>
              <a:t> </a:t>
            </a:r>
            <a:r>
              <a:rPr lang="ru-RU" sz="1400" dirty="0" err="1"/>
              <a:t>має</a:t>
            </a:r>
            <a:r>
              <a:rPr lang="ru-RU" sz="1400" dirty="0"/>
              <a:t> </a:t>
            </a:r>
            <a:r>
              <a:rPr lang="ru-RU" sz="1400" dirty="0" err="1"/>
              <a:t>вигляд</a:t>
            </a:r>
            <a:r>
              <a:rPr lang="ru-RU" sz="1400" dirty="0"/>
              <a:t>:</a:t>
            </a:r>
          </a:p>
          <a:p>
            <a:pPr marL="0" indent="0" algn="just">
              <a:buNone/>
            </a:pPr>
            <a:r>
              <a:rPr lang="ru-RU" sz="1400" dirty="0" err="1"/>
              <a:t>Ціна</a:t>
            </a:r>
            <a:r>
              <a:rPr lang="ru-RU" sz="1400" dirty="0"/>
              <a:t> = </a:t>
            </a:r>
            <a:r>
              <a:rPr lang="ru-RU" sz="1400" dirty="0" err="1"/>
              <a:t>собівартість</a:t>
            </a:r>
            <a:r>
              <a:rPr lang="ru-RU" sz="1400" dirty="0"/>
              <a:t> </a:t>
            </a:r>
            <a:r>
              <a:rPr lang="ru-RU" sz="1400" dirty="0" smtClean="0"/>
              <a:t>* </a:t>
            </a:r>
            <a:r>
              <a:rPr lang="ru-RU" sz="1400" dirty="0"/>
              <a:t>(1 +  </a:t>
            </a:r>
            <a:r>
              <a:rPr lang="ru-RU" sz="1400" dirty="0" err="1"/>
              <a:t>ступінь</a:t>
            </a:r>
            <a:r>
              <a:rPr lang="ru-RU" sz="1400" dirty="0"/>
              <a:t> </a:t>
            </a:r>
            <a:r>
              <a:rPr lang="ru-RU" sz="1400" dirty="0" err="1"/>
              <a:t>покриття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) Норма маржинального доходу (</a:t>
            </a:r>
            <a:r>
              <a:rPr lang="ru-RU" sz="1400" dirty="0" err="1"/>
              <a:t>або</a:t>
            </a:r>
            <a:r>
              <a:rPr lang="ru-RU" sz="1400" dirty="0"/>
              <a:t> норма маржинального </a:t>
            </a:r>
            <a:r>
              <a:rPr lang="ru-RU" sz="1400" dirty="0" err="1" smtClean="0"/>
              <a:t>прибутку</a:t>
            </a:r>
            <a:r>
              <a:rPr lang="ru-RU" sz="1400" dirty="0" smtClean="0"/>
              <a:t>) </a:t>
            </a:r>
            <a:r>
              <a:rPr lang="ru-RU" sz="1400" dirty="0" err="1" smtClean="0"/>
              <a:t>визначає</a:t>
            </a:r>
            <a:r>
              <a:rPr lang="ru-RU" sz="1400" dirty="0" smtClean="0"/>
              <a:t> </a:t>
            </a:r>
            <a:r>
              <a:rPr lang="ru-RU" sz="1400" dirty="0" err="1"/>
              <a:t>частку</a:t>
            </a:r>
            <a:r>
              <a:rPr lang="ru-RU" sz="1400" dirty="0"/>
              <a:t> маржинального доходу в </a:t>
            </a:r>
            <a:r>
              <a:rPr lang="ru-RU" sz="1400" dirty="0" err="1"/>
              <a:t>кожній</a:t>
            </a:r>
            <a:r>
              <a:rPr lang="ru-RU" sz="1400" dirty="0"/>
              <a:t> </a:t>
            </a:r>
            <a:r>
              <a:rPr lang="ru-RU" sz="1400" dirty="0" err="1"/>
              <a:t>гривні</a:t>
            </a:r>
            <a:r>
              <a:rPr lang="ru-RU" sz="1400" dirty="0"/>
              <a:t> </a:t>
            </a:r>
            <a:r>
              <a:rPr lang="ru-RU" sz="1400" dirty="0" err="1"/>
              <a:t>виручки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реалізації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Даний </a:t>
            </a:r>
            <a:r>
              <a:rPr lang="ru-RU" sz="1400" dirty="0" err="1"/>
              <a:t>показник</a:t>
            </a:r>
            <a:r>
              <a:rPr lang="ru-RU" sz="1400" dirty="0"/>
              <a:t> </a:t>
            </a:r>
            <a:r>
              <a:rPr lang="ru-RU" sz="1400" dirty="0" err="1"/>
              <a:t>використовується</a:t>
            </a:r>
            <a:r>
              <a:rPr lang="ru-RU" sz="1400" dirty="0"/>
              <a:t> </a:t>
            </a:r>
            <a:r>
              <a:rPr lang="ru-RU" sz="1400" dirty="0" err="1"/>
              <a:t>також</a:t>
            </a:r>
            <a:r>
              <a:rPr lang="ru-RU" sz="1400" dirty="0"/>
              <a:t> для </a:t>
            </a:r>
            <a:r>
              <a:rPr lang="ru-RU" sz="1400" dirty="0" err="1"/>
              <a:t>розрахунку</a:t>
            </a:r>
            <a:r>
              <a:rPr lang="ru-RU" sz="1400" dirty="0"/>
              <a:t> </a:t>
            </a:r>
            <a:r>
              <a:rPr lang="ru-RU" sz="1400" dirty="0" err="1"/>
              <a:t>необхідного</a:t>
            </a:r>
            <a:r>
              <a:rPr lang="ru-RU" sz="1400" dirty="0"/>
              <a:t> </a:t>
            </a:r>
            <a:r>
              <a:rPr lang="ru-RU" sz="1400" dirty="0" err="1"/>
              <a:t>рівня</a:t>
            </a:r>
            <a:r>
              <a:rPr lang="ru-RU" sz="1400" dirty="0"/>
              <a:t> </a:t>
            </a:r>
            <a:r>
              <a:rPr lang="ru-RU" sz="1400" dirty="0" err="1"/>
              <a:t>прямих</a:t>
            </a:r>
            <a:r>
              <a:rPr lang="ru-RU" sz="1400" dirty="0"/>
              <a:t> </a:t>
            </a:r>
            <a:r>
              <a:rPr lang="ru-RU" sz="1400" dirty="0" err="1"/>
              <a:t>виробничих</a:t>
            </a:r>
            <a:r>
              <a:rPr lang="ru-RU" sz="1400" dirty="0"/>
              <a:t> (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всіх</a:t>
            </a:r>
            <a:r>
              <a:rPr lang="ru-RU" sz="1400" dirty="0"/>
              <a:t> </a:t>
            </a:r>
            <a:r>
              <a:rPr lang="ru-RU" sz="1400" dirty="0" err="1"/>
              <a:t>змінних</a:t>
            </a:r>
            <a:r>
              <a:rPr lang="ru-RU" sz="1400" dirty="0"/>
              <a:t>) </a:t>
            </a:r>
            <a:r>
              <a:rPr lang="ru-RU" sz="1400" dirty="0" err="1"/>
              <a:t>витрат</a:t>
            </a:r>
            <a:r>
              <a:rPr lang="ru-RU" sz="1400" dirty="0"/>
              <a:t> в </a:t>
            </a:r>
            <a:r>
              <a:rPr lang="ru-RU" sz="1400" dirty="0" err="1"/>
              <a:t>ціні</a:t>
            </a:r>
            <a:r>
              <a:rPr lang="ru-RU" sz="1400" dirty="0"/>
              <a:t> у </a:t>
            </a:r>
            <a:r>
              <a:rPr lang="ru-RU" sz="1400" dirty="0" err="1"/>
              <a:t>випадку</a:t>
            </a:r>
            <a:r>
              <a:rPr lang="ru-RU" sz="1400" dirty="0"/>
              <a:t>, </a:t>
            </a:r>
            <a:r>
              <a:rPr lang="ru-RU" sz="1400" dirty="0" err="1"/>
              <a:t>якщо</a:t>
            </a:r>
            <a:r>
              <a:rPr lang="ru-RU" sz="1400" dirty="0"/>
              <a:t> </a:t>
            </a:r>
            <a:r>
              <a:rPr lang="ru-RU" sz="1400" dirty="0" err="1"/>
              <a:t>ціна</a:t>
            </a:r>
            <a:r>
              <a:rPr lang="ru-RU" sz="1400" dirty="0"/>
              <a:t> продукту </a:t>
            </a:r>
            <a:r>
              <a:rPr lang="ru-RU" sz="1400" dirty="0" err="1"/>
              <a:t>визначається</a:t>
            </a:r>
            <a:r>
              <a:rPr lang="ru-RU" sz="1400" dirty="0"/>
              <a:t> ринком. Формула </a:t>
            </a:r>
            <a:r>
              <a:rPr lang="ru-RU" sz="1400" dirty="0" err="1"/>
              <a:t>ціни</a:t>
            </a:r>
            <a:r>
              <a:rPr lang="ru-RU" sz="1400" dirty="0"/>
              <a:t> з </a:t>
            </a:r>
            <a:r>
              <a:rPr lang="ru-RU" sz="1400" dirty="0" err="1"/>
              <a:t>використанням</a:t>
            </a:r>
            <a:r>
              <a:rPr lang="ru-RU" sz="1400" dirty="0"/>
              <a:t> </a:t>
            </a:r>
            <a:r>
              <a:rPr lang="ru-RU" sz="1400" dirty="0" err="1"/>
              <a:t>даного</a:t>
            </a:r>
            <a:r>
              <a:rPr lang="ru-RU" sz="1400" dirty="0"/>
              <a:t> </a:t>
            </a:r>
            <a:r>
              <a:rPr lang="ru-RU" sz="1400" dirty="0" err="1"/>
              <a:t>показника</a:t>
            </a:r>
            <a:r>
              <a:rPr lang="ru-RU" sz="1400" dirty="0"/>
              <a:t>: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err="1"/>
              <a:t>Ціна</a:t>
            </a:r>
            <a:r>
              <a:rPr lang="ru-RU" sz="1400" dirty="0"/>
              <a:t> = </a:t>
            </a:r>
            <a:r>
              <a:rPr lang="ru-RU" sz="1400" dirty="0" err="1"/>
              <a:t>собівартість</a:t>
            </a:r>
            <a:r>
              <a:rPr lang="ru-RU" sz="1400" dirty="0"/>
              <a:t> / (1 - норма маржинального доходу)</a:t>
            </a:r>
          </a:p>
        </p:txBody>
      </p:sp>
    </p:spTree>
    <p:extLst>
      <p:ext uri="{BB962C8B-B14F-4D97-AF65-F5344CB8AC3E}">
        <p14:creationId xmlns:p14="http://schemas.microsoft.com/office/powerpoint/2010/main" val="40149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764704"/>
            <a:ext cx="8686800" cy="531542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dirty="0" smtClean="0"/>
              <a:t>        Приклад</a:t>
            </a:r>
            <a:r>
              <a:rPr lang="ru-RU" sz="1400" b="1" dirty="0"/>
              <a:t>. </a:t>
            </a:r>
            <a:r>
              <a:rPr lang="ru-RU" sz="1400" dirty="0" err="1"/>
              <a:t>Собівартість</a:t>
            </a:r>
            <a:r>
              <a:rPr lang="ru-RU" sz="1400" dirty="0"/>
              <a:t> </a:t>
            </a:r>
            <a:r>
              <a:rPr lang="ru-RU" sz="1400" dirty="0" err="1"/>
              <a:t>одиниці</a:t>
            </a:r>
            <a:r>
              <a:rPr lang="ru-RU" sz="1400" dirty="0"/>
              <a:t> продукту за </a:t>
            </a:r>
            <a:r>
              <a:rPr lang="ru-RU" sz="1400" dirty="0" err="1"/>
              <a:t>змінними</a:t>
            </a:r>
            <a:r>
              <a:rPr lang="ru-RU" sz="1400" dirty="0"/>
              <a:t> </a:t>
            </a:r>
            <a:r>
              <a:rPr lang="ru-RU" sz="1400" dirty="0" err="1"/>
              <a:t>виробничими</a:t>
            </a:r>
            <a:r>
              <a:rPr lang="ru-RU" sz="1400" dirty="0"/>
              <a:t> </a:t>
            </a:r>
            <a:r>
              <a:rPr lang="ru-RU" sz="1400" dirty="0" err="1"/>
              <a:t>витратами</a:t>
            </a:r>
            <a:r>
              <a:rPr lang="ru-RU" sz="1400" dirty="0"/>
              <a:t> </a:t>
            </a:r>
            <a:r>
              <a:rPr lang="ru-RU" sz="1400" dirty="0" err="1"/>
              <a:t>складає</a:t>
            </a:r>
            <a:r>
              <a:rPr lang="ru-RU" sz="1400" dirty="0"/>
              <a:t> $3, за </a:t>
            </a:r>
            <a:r>
              <a:rPr lang="ru-RU" sz="1400" dirty="0" err="1"/>
              <a:t>повними</a:t>
            </a:r>
            <a:r>
              <a:rPr lang="ru-RU" sz="1400" dirty="0"/>
              <a:t> </a:t>
            </a:r>
            <a:r>
              <a:rPr lang="ru-RU" sz="1400" dirty="0" err="1"/>
              <a:t>прямими</a:t>
            </a:r>
            <a:r>
              <a:rPr lang="ru-RU" sz="1400" dirty="0"/>
              <a:t> </a:t>
            </a:r>
            <a:r>
              <a:rPr lang="ru-RU" sz="1400" dirty="0" err="1"/>
              <a:t>витратами</a:t>
            </a:r>
            <a:r>
              <a:rPr lang="ru-RU" sz="1400" dirty="0"/>
              <a:t> (з </a:t>
            </a:r>
            <a:r>
              <a:rPr lang="ru-RU" sz="1400" dirty="0" err="1"/>
              <a:t>урахуванням</a:t>
            </a:r>
            <a:r>
              <a:rPr lang="ru-RU" sz="1400" dirty="0"/>
              <a:t> </a:t>
            </a:r>
            <a:r>
              <a:rPr lang="ru-RU" sz="1400" dirty="0" err="1"/>
              <a:t>змінних</a:t>
            </a:r>
            <a:r>
              <a:rPr lang="ru-RU" sz="1400" dirty="0"/>
              <a:t> </a:t>
            </a:r>
            <a:r>
              <a:rPr lang="ru-RU" sz="1400" dirty="0" err="1"/>
              <a:t>невиробничих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) – $4, </a:t>
            </a:r>
            <a:r>
              <a:rPr lang="ru-RU" sz="1400" dirty="0" err="1"/>
              <a:t>бажаний</a:t>
            </a:r>
            <a:r>
              <a:rPr lang="ru-RU" sz="1400" dirty="0"/>
              <a:t> </a:t>
            </a:r>
            <a:r>
              <a:rPr lang="ru-RU" sz="1400" dirty="0" err="1"/>
              <a:t>рівень</a:t>
            </a:r>
            <a:r>
              <a:rPr lang="ru-RU" sz="1400" dirty="0"/>
              <a:t> маржинального </a:t>
            </a:r>
            <a:r>
              <a:rPr lang="ru-RU" sz="1400" dirty="0" err="1"/>
              <a:t>прибутку</a:t>
            </a:r>
            <a:r>
              <a:rPr lang="ru-RU" sz="1400" dirty="0"/>
              <a:t> на </a:t>
            </a:r>
            <a:r>
              <a:rPr lang="ru-RU" sz="1400" dirty="0" err="1"/>
              <a:t>одиницю</a:t>
            </a:r>
            <a:r>
              <a:rPr lang="ru-RU" sz="1400" dirty="0"/>
              <a:t> продукту </a:t>
            </a:r>
            <a:r>
              <a:rPr lang="ru-RU" sz="1400" dirty="0" err="1"/>
              <a:t>визначений</a:t>
            </a:r>
            <a:r>
              <a:rPr lang="ru-RU" sz="1400" dirty="0"/>
              <a:t> на </a:t>
            </a:r>
            <a:r>
              <a:rPr lang="ru-RU" sz="1400" dirty="0" err="1"/>
              <a:t>рівні</a:t>
            </a:r>
            <a:r>
              <a:rPr lang="ru-RU" sz="1400" dirty="0"/>
              <a:t> $2.</a:t>
            </a:r>
          </a:p>
          <a:p>
            <a:pPr marL="0" indent="0" algn="just">
              <a:buNone/>
            </a:pPr>
            <a:r>
              <a:rPr lang="ru-RU" sz="1400" dirty="0"/>
              <a:t>Норма маржинального доходу (маржинального </a:t>
            </a:r>
            <a:r>
              <a:rPr lang="ru-RU" sz="1400" dirty="0" err="1"/>
              <a:t>прибутку</a:t>
            </a:r>
            <a:r>
              <a:rPr lang="ru-RU" sz="1400" dirty="0"/>
              <a:t>) по </a:t>
            </a:r>
            <a:r>
              <a:rPr lang="ru-RU" sz="1400" dirty="0" err="1"/>
              <a:t>відношенню</a:t>
            </a:r>
            <a:r>
              <a:rPr lang="ru-RU" sz="1400" dirty="0"/>
              <a:t> до </a:t>
            </a:r>
            <a:r>
              <a:rPr lang="ru-RU" sz="1400" dirty="0" err="1"/>
              <a:t>прямих</a:t>
            </a:r>
            <a:r>
              <a:rPr lang="ru-RU" sz="1400" dirty="0"/>
              <a:t> </a:t>
            </a:r>
            <a:r>
              <a:rPr lang="ru-RU" sz="1400" dirty="0" err="1"/>
              <a:t>виробничих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дорівнює</a:t>
            </a:r>
            <a:r>
              <a:rPr lang="ru-RU" sz="1400" dirty="0"/>
              <a:t> $2/$5 </a:t>
            </a:r>
            <a:r>
              <a:rPr lang="ru-RU" sz="1400" dirty="0" smtClean="0"/>
              <a:t>* </a:t>
            </a:r>
            <a:r>
              <a:rPr lang="ru-RU" sz="1400" dirty="0"/>
              <a:t>100% = 40</a:t>
            </a:r>
            <a:r>
              <a:rPr lang="ru-RU" sz="1400" dirty="0" smtClean="0"/>
              <a:t>%,по </a:t>
            </a:r>
            <a:r>
              <a:rPr lang="ru-RU" sz="1400" dirty="0" err="1"/>
              <a:t>відношенню</a:t>
            </a:r>
            <a:r>
              <a:rPr lang="ru-RU" sz="1400" dirty="0"/>
              <a:t> до </a:t>
            </a:r>
            <a:r>
              <a:rPr lang="ru-RU" sz="1400" dirty="0" err="1"/>
              <a:t>всіх</a:t>
            </a:r>
            <a:r>
              <a:rPr lang="ru-RU" sz="1400" dirty="0"/>
              <a:t> </a:t>
            </a:r>
            <a:r>
              <a:rPr lang="ru-RU" sz="1400" dirty="0" err="1"/>
              <a:t>прямих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$1/$5 </a:t>
            </a:r>
            <a:r>
              <a:rPr lang="ru-RU" sz="1400" dirty="0" smtClean="0"/>
              <a:t>* </a:t>
            </a:r>
            <a:r>
              <a:rPr lang="ru-RU" sz="1400" dirty="0"/>
              <a:t>100% = 20%.  </a:t>
            </a:r>
            <a:r>
              <a:rPr lang="ru-RU" sz="1400" dirty="0" err="1"/>
              <a:t>Ціна</a:t>
            </a:r>
            <a:r>
              <a:rPr lang="ru-RU" sz="1400" dirty="0"/>
              <a:t> </a:t>
            </a:r>
            <a:r>
              <a:rPr lang="ru-RU" sz="1400" dirty="0" err="1"/>
              <a:t>складатиме</a:t>
            </a:r>
            <a:r>
              <a:rPr lang="ru-RU" sz="1400" dirty="0"/>
              <a:t> $5 грн. за </a:t>
            </a:r>
            <a:r>
              <a:rPr lang="ru-RU" sz="1400" dirty="0" err="1"/>
              <a:t>одиницю</a:t>
            </a:r>
            <a:r>
              <a:rPr lang="ru-RU" sz="1400" dirty="0"/>
              <a:t> продукту: $3/(1 – 0,4) </a:t>
            </a:r>
            <a:r>
              <a:rPr lang="ru-RU" sz="1400" dirty="0" err="1"/>
              <a:t>або</a:t>
            </a:r>
            <a:r>
              <a:rPr lang="ru-RU" sz="1400" dirty="0"/>
              <a:t> $4/(1 – 0,2</a:t>
            </a:r>
            <a:r>
              <a:rPr lang="ru-RU" sz="1400" dirty="0" smtClean="0"/>
              <a:t>).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Ціноутворення</a:t>
            </a:r>
            <a:r>
              <a:rPr lang="ru-RU" sz="1400" dirty="0" smtClean="0"/>
              <a:t> </a:t>
            </a:r>
            <a:r>
              <a:rPr lang="ru-RU" sz="1400" dirty="0"/>
              <a:t>у </a:t>
            </a:r>
            <a:r>
              <a:rPr lang="ru-RU" sz="1400" dirty="0" err="1"/>
              <a:t>фінансовому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 на </a:t>
            </a:r>
            <a:r>
              <a:rPr lang="ru-RU" sz="1400" dirty="0" err="1"/>
              <a:t>практиці</a:t>
            </a:r>
            <a:r>
              <a:rPr lang="ru-RU" sz="1400" dirty="0"/>
              <a:t>, як правило, </a:t>
            </a:r>
            <a:r>
              <a:rPr lang="ru-RU" sz="1400" dirty="0" err="1"/>
              <a:t>будується</a:t>
            </a:r>
            <a:r>
              <a:rPr lang="ru-RU" sz="1400" dirty="0"/>
              <a:t> на </a:t>
            </a:r>
            <a:r>
              <a:rPr lang="ru-RU" sz="1400" dirty="0" err="1"/>
              <a:t>базі</a:t>
            </a:r>
            <a:r>
              <a:rPr lang="ru-RU" sz="1400" dirty="0"/>
              <a:t> так </a:t>
            </a:r>
            <a:r>
              <a:rPr lang="ru-RU" sz="1400" dirty="0" err="1"/>
              <a:t>званої</a:t>
            </a:r>
            <a:r>
              <a:rPr lang="ru-RU" sz="1400" dirty="0"/>
              <a:t> «</a:t>
            </a:r>
            <a:r>
              <a:rPr lang="ru-RU" sz="1400" dirty="0" err="1"/>
              <a:t>повної</a:t>
            </a:r>
            <a:r>
              <a:rPr lang="ru-RU" sz="1400" dirty="0"/>
              <a:t>» </a:t>
            </a:r>
            <a:r>
              <a:rPr lang="ru-RU" sz="1400" dirty="0" err="1"/>
              <a:t>собівартості</a:t>
            </a:r>
            <a:r>
              <a:rPr lang="ru-RU" sz="1400" dirty="0"/>
              <a:t> продукту з </a:t>
            </a:r>
            <a:r>
              <a:rPr lang="ru-RU" sz="1400" dirty="0" err="1"/>
              <a:t>урахуванням</a:t>
            </a:r>
            <a:r>
              <a:rPr lang="ru-RU" sz="1400" dirty="0"/>
              <a:t> </a:t>
            </a:r>
            <a:r>
              <a:rPr lang="ru-RU" sz="1400" dirty="0" err="1"/>
              <a:t>загальновиробничих</a:t>
            </a:r>
            <a:r>
              <a:rPr lang="ru-RU" sz="1400" dirty="0"/>
              <a:t> і </a:t>
            </a:r>
            <a:r>
              <a:rPr lang="ru-RU" sz="1400" dirty="0" err="1"/>
              <a:t>невиробничих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списуються</a:t>
            </a:r>
            <a:r>
              <a:rPr lang="ru-RU" sz="1400" dirty="0"/>
              <a:t> на продукт </a:t>
            </a:r>
            <a:r>
              <a:rPr lang="ru-RU" sz="1400" dirty="0" err="1"/>
              <a:t>згідно</a:t>
            </a:r>
            <a:r>
              <a:rPr lang="ru-RU" sz="1400" dirty="0"/>
              <a:t> з плановою </a:t>
            </a:r>
            <a:r>
              <a:rPr lang="ru-RU" sz="1400" dirty="0" err="1"/>
              <a:t>ставкою</a:t>
            </a:r>
            <a:r>
              <a:rPr lang="ru-RU" sz="1400" dirty="0"/>
              <a:t> </a:t>
            </a:r>
            <a:r>
              <a:rPr lang="ru-RU" sz="1400" dirty="0" err="1"/>
              <a:t>відшкодування</a:t>
            </a:r>
            <a:r>
              <a:rPr lang="ru-RU" sz="1400" dirty="0"/>
              <a:t> </a:t>
            </a:r>
            <a:r>
              <a:rPr lang="ru-RU" sz="1400" dirty="0" err="1"/>
              <a:t>накладних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 </a:t>
            </a:r>
            <a:r>
              <a:rPr lang="ru-RU" sz="1400" dirty="0" err="1" smtClean="0"/>
              <a:t>Розрахунки</a:t>
            </a:r>
            <a:r>
              <a:rPr lang="ru-RU" sz="1400" dirty="0" smtClean="0"/>
              <a:t> </a:t>
            </a:r>
            <a:r>
              <a:rPr lang="ru-RU" sz="1400" dirty="0" err="1"/>
              <a:t>ціни</a:t>
            </a:r>
            <a:r>
              <a:rPr lang="ru-RU" sz="1400" dirty="0"/>
              <a:t> на </a:t>
            </a:r>
            <a:r>
              <a:rPr lang="ru-RU" sz="1400" dirty="0" err="1"/>
              <a:t>базі</a:t>
            </a:r>
            <a:r>
              <a:rPr lang="ru-RU" sz="1400" dirty="0"/>
              <a:t> </a:t>
            </a:r>
            <a:r>
              <a:rPr lang="ru-RU" sz="1400" dirty="0" err="1"/>
              <a:t>повної</a:t>
            </a:r>
            <a:r>
              <a:rPr lang="ru-RU" sz="1400" dirty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не </a:t>
            </a:r>
            <a:r>
              <a:rPr lang="ru-RU" sz="1400" dirty="0" err="1"/>
              <a:t>враховують</a:t>
            </a:r>
            <a:r>
              <a:rPr lang="ru-RU" sz="1400" dirty="0"/>
              <a:t> той факт,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між</a:t>
            </a:r>
            <a:r>
              <a:rPr lang="ru-RU" sz="1400" dirty="0"/>
              <a:t> </a:t>
            </a:r>
            <a:r>
              <a:rPr lang="ru-RU" sz="1400" dirty="0" err="1"/>
              <a:t>встановлюваною</a:t>
            </a:r>
            <a:r>
              <a:rPr lang="ru-RU" sz="1400" dirty="0"/>
              <a:t> </a:t>
            </a:r>
            <a:r>
              <a:rPr lang="ru-RU" sz="1400" dirty="0" err="1"/>
              <a:t>ціною</a:t>
            </a:r>
            <a:r>
              <a:rPr lang="ru-RU" sz="1400" dirty="0"/>
              <a:t> і </a:t>
            </a:r>
            <a:r>
              <a:rPr lang="ru-RU" sz="1400" dirty="0" err="1"/>
              <a:t>можливими</a:t>
            </a:r>
            <a:r>
              <a:rPr lang="ru-RU" sz="1400" dirty="0"/>
              <a:t> </a:t>
            </a:r>
            <a:r>
              <a:rPr lang="ru-RU" sz="1400" dirty="0" err="1"/>
              <a:t>обсягами</a:t>
            </a:r>
            <a:r>
              <a:rPr lang="ru-RU" sz="1400" dirty="0"/>
              <a:t> </a:t>
            </a:r>
            <a:r>
              <a:rPr lang="ru-RU" sz="1400" dirty="0" err="1"/>
              <a:t>реалізації</a:t>
            </a:r>
            <a:r>
              <a:rPr lang="ru-RU" sz="1400" dirty="0"/>
              <a:t> </a:t>
            </a:r>
            <a:r>
              <a:rPr lang="ru-RU" sz="1400" dirty="0" err="1"/>
              <a:t>існує</a:t>
            </a:r>
            <a:r>
              <a:rPr lang="ru-RU" sz="1400" dirty="0"/>
              <a:t> </a:t>
            </a:r>
            <a:r>
              <a:rPr lang="ru-RU" sz="1400" dirty="0" err="1"/>
              <a:t>взаємозв'язок</a:t>
            </a:r>
            <a:r>
              <a:rPr lang="ru-RU" sz="1400" dirty="0"/>
              <a:t>, в </a:t>
            </a:r>
            <a:r>
              <a:rPr lang="ru-RU" sz="1400" dirty="0" err="1"/>
              <a:t>результаті</a:t>
            </a:r>
            <a:r>
              <a:rPr lang="ru-RU" sz="1400" dirty="0"/>
              <a:t> </a:t>
            </a:r>
            <a:r>
              <a:rPr lang="ru-RU" sz="1400" dirty="0" err="1"/>
              <a:t>чого</a:t>
            </a:r>
            <a:r>
              <a:rPr lang="ru-RU" sz="1400" dirty="0"/>
              <a:t> </a:t>
            </a:r>
            <a:r>
              <a:rPr lang="ru-RU" sz="1400" dirty="0" err="1"/>
              <a:t>фактична</a:t>
            </a:r>
            <a:r>
              <a:rPr lang="ru-RU" sz="1400" dirty="0"/>
              <a:t> величина </a:t>
            </a:r>
            <a:r>
              <a:rPr lang="ru-RU" sz="1400" dirty="0" err="1"/>
              <a:t>рентабельності</a:t>
            </a:r>
            <a:r>
              <a:rPr lang="ru-RU" sz="1400" dirty="0"/>
              <a:t> </a:t>
            </a:r>
            <a:r>
              <a:rPr lang="ru-RU" sz="1400" dirty="0" err="1"/>
              <a:t>продажів</a:t>
            </a:r>
            <a:r>
              <a:rPr lang="ru-RU" sz="1400" dirty="0"/>
              <a:t> продукту не </a:t>
            </a:r>
            <a:r>
              <a:rPr lang="ru-RU" sz="1400" dirty="0" err="1"/>
              <a:t>співпадає</a:t>
            </a:r>
            <a:r>
              <a:rPr lang="ru-RU" sz="1400" dirty="0"/>
              <a:t> з </a:t>
            </a:r>
            <a:r>
              <a:rPr lang="ru-RU" sz="1400" dirty="0" err="1"/>
              <a:t>очікуваною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</a:t>
            </a:r>
            <a:r>
              <a:rPr lang="ru-RU" sz="1400" dirty="0" err="1" smtClean="0"/>
              <a:t>Ціноутворення</a:t>
            </a:r>
            <a:r>
              <a:rPr lang="ru-RU" sz="1400" dirty="0" smtClean="0"/>
              <a:t> </a:t>
            </a:r>
            <a:r>
              <a:rPr lang="ru-RU" sz="1400" dirty="0"/>
              <a:t>на </a:t>
            </a:r>
            <a:r>
              <a:rPr lang="ru-RU" sz="1400" dirty="0" err="1"/>
              <a:t>базі</a:t>
            </a:r>
            <a:r>
              <a:rPr lang="ru-RU" sz="1400" dirty="0"/>
              <a:t> </a:t>
            </a:r>
            <a:r>
              <a:rPr lang="ru-RU" sz="1400" dirty="0" err="1"/>
              <a:t>прямих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дозволяє</a:t>
            </a:r>
            <a:r>
              <a:rPr lang="ru-RU" sz="1400" dirty="0"/>
              <a:t> </a:t>
            </a:r>
            <a:r>
              <a:rPr lang="ru-RU" sz="1400" dirty="0" err="1"/>
              <a:t>сформувати</a:t>
            </a:r>
            <a:r>
              <a:rPr lang="ru-RU" sz="1400" dirty="0"/>
              <a:t> </a:t>
            </a:r>
            <a:r>
              <a:rPr lang="ru-RU" sz="1400" dirty="0" err="1"/>
              <a:t>необхідний</a:t>
            </a:r>
            <a:r>
              <a:rPr lang="ru-RU" sz="1400" dirty="0"/>
              <a:t> </a:t>
            </a:r>
            <a:r>
              <a:rPr lang="ru-RU" sz="1400" dirty="0" err="1"/>
              <a:t>рівень</a:t>
            </a:r>
            <a:r>
              <a:rPr lang="ru-RU" sz="1400" dirty="0"/>
              <a:t> </a:t>
            </a:r>
            <a:r>
              <a:rPr lang="ru-RU" sz="1400" dirty="0" err="1"/>
              <a:t>ціни</a:t>
            </a:r>
            <a:r>
              <a:rPr lang="ru-RU" sz="1400" dirty="0"/>
              <a:t> в </a:t>
            </a:r>
            <a:r>
              <a:rPr lang="ru-RU" sz="1400" dirty="0" err="1"/>
              <a:t>залежності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очікуваних</a:t>
            </a:r>
            <a:r>
              <a:rPr lang="ru-RU" sz="1400" dirty="0"/>
              <a:t> </a:t>
            </a:r>
            <a:r>
              <a:rPr lang="ru-RU" sz="1400" dirty="0" err="1"/>
              <a:t>альтернативних</a:t>
            </a:r>
            <a:r>
              <a:rPr lang="ru-RU" sz="1400" dirty="0"/>
              <a:t> </a:t>
            </a:r>
            <a:r>
              <a:rPr lang="ru-RU" sz="1400" dirty="0" err="1"/>
              <a:t>обсягів</a:t>
            </a:r>
            <a:r>
              <a:rPr lang="ru-RU" sz="1400" dirty="0"/>
              <a:t> </a:t>
            </a:r>
            <a:r>
              <a:rPr lang="ru-RU" sz="1400" dirty="0" err="1"/>
              <a:t>продажів</a:t>
            </a:r>
            <a:r>
              <a:rPr lang="ru-RU" sz="1400" dirty="0"/>
              <a:t> продукту. </a:t>
            </a:r>
            <a:r>
              <a:rPr lang="ru-RU" sz="1400" dirty="0" err="1"/>
              <a:t>Крім</a:t>
            </a:r>
            <a:r>
              <a:rPr lang="ru-RU" sz="1400" dirty="0"/>
              <a:t> того, дана система </a:t>
            </a:r>
            <a:r>
              <a:rPr lang="ru-RU" sz="1400" dirty="0" err="1"/>
              <a:t>обліку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дає</a:t>
            </a:r>
            <a:r>
              <a:rPr lang="ru-RU" sz="1400" dirty="0"/>
              <a:t> </a:t>
            </a:r>
            <a:r>
              <a:rPr lang="ru-RU" sz="1400" dirty="0" err="1"/>
              <a:t>можливість</a:t>
            </a:r>
            <a:r>
              <a:rPr lang="ru-RU" sz="1400" dirty="0"/>
              <a:t> </a:t>
            </a:r>
            <a:r>
              <a:rPr lang="ru-RU" sz="1400" dirty="0" err="1"/>
              <a:t>прослідкувати</a:t>
            </a:r>
            <a:r>
              <a:rPr lang="ru-RU" sz="1400" dirty="0"/>
              <a:t> у </a:t>
            </a:r>
            <a:r>
              <a:rPr lang="ru-RU" sz="1400" dirty="0" err="1"/>
              <a:t>міру</a:t>
            </a:r>
            <a:r>
              <a:rPr lang="ru-RU" sz="1400" dirty="0"/>
              <a:t> </a:t>
            </a:r>
            <a:r>
              <a:rPr lang="ru-RU" sz="1400" dirty="0" err="1"/>
              <a:t>надходжень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реалізації</a:t>
            </a:r>
            <a:r>
              <a:rPr lang="ru-RU" sz="1400" dirty="0"/>
              <a:t> </a:t>
            </a:r>
            <a:r>
              <a:rPr lang="ru-RU" sz="1400" dirty="0" err="1"/>
              <a:t>грошових</a:t>
            </a:r>
            <a:r>
              <a:rPr lang="ru-RU" sz="1400" dirty="0"/>
              <a:t> </a:t>
            </a:r>
            <a:r>
              <a:rPr lang="ru-RU" sz="1400" dirty="0" err="1"/>
              <a:t>потоків</a:t>
            </a:r>
            <a:r>
              <a:rPr lang="ru-RU" sz="1400" dirty="0"/>
              <a:t> </a:t>
            </a:r>
            <a:r>
              <a:rPr lang="ru-RU" sz="1400" dirty="0" err="1"/>
              <a:t>рівень</a:t>
            </a:r>
            <a:r>
              <a:rPr lang="ru-RU" sz="1400" dirty="0"/>
              <a:t> </a:t>
            </a:r>
            <a:r>
              <a:rPr lang="ru-RU" sz="1400" dirty="0" err="1"/>
              <a:t>покриття</a:t>
            </a:r>
            <a:r>
              <a:rPr lang="ru-RU" sz="1400" dirty="0"/>
              <a:t> </a:t>
            </a:r>
            <a:r>
              <a:rPr lang="ru-RU" sz="1400" dirty="0" err="1"/>
              <a:t>виробничих</a:t>
            </a:r>
            <a:r>
              <a:rPr lang="ru-RU" sz="1400" dirty="0"/>
              <a:t> і </a:t>
            </a:r>
            <a:r>
              <a:rPr lang="ru-RU" sz="1400" dirty="0" err="1"/>
              <a:t>невиробничих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та </a:t>
            </a:r>
            <a:r>
              <a:rPr lang="ru-RU" sz="1400" dirty="0" err="1"/>
              <a:t>прийняти</a:t>
            </a:r>
            <a:r>
              <a:rPr lang="ru-RU" sz="1400" dirty="0"/>
              <a:t> </a:t>
            </a:r>
            <a:r>
              <a:rPr lang="ru-RU" sz="1400" dirty="0" err="1"/>
              <a:t>своєчасні</a:t>
            </a:r>
            <a:r>
              <a:rPr lang="ru-RU" sz="1400" dirty="0"/>
              <a:t> заходи по </a:t>
            </a:r>
            <a:r>
              <a:rPr lang="ru-RU" sz="1400" dirty="0" err="1"/>
              <a:t>запобіганню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зниженню</a:t>
            </a:r>
            <a:r>
              <a:rPr lang="ru-RU" sz="1400" dirty="0"/>
              <a:t> </a:t>
            </a:r>
            <a:r>
              <a:rPr lang="ru-RU" sz="1400" dirty="0" err="1"/>
              <a:t>можливих</a:t>
            </a:r>
            <a:r>
              <a:rPr lang="ru-RU" sz="1400" dirty="0"/>
              <a:t> </a:t>
            </a:r>
            <a:r>
              <a:rPr lang="ru-RU" sz="1400" dirty="0" err="1"/>
              <a:t>збитків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 У </a:t>
            </a:r>
            <a:r>
              <a:rPr lang="ru-RU" sz="1400" dirty="0"/>
              <a:t>той же час </a:t>
            </a:r>
            <a:r>
              <a:rPr lang="ru-RU" sz="1400" dirty="0" err="1"/>
              <a:t>використання</a:t>
            </a:r>
            <a:r>
              <a:rPr lang="ru-RU" sz="1400" dirty="0"/>
              <a:t> на </a:t>
            </a:r>
            <a:r>
              <a:rPr lang="ru-RU" sz="1400" dirty="0" err="1"/>
              <a:t>підприємстві</a:t>
            </a:r>
            <a:r>
              <a:rPr lang="ru-RU" sz="1400" dirty="0"/>
              <a:t> </a:t>
            </a:r>
            <a:r>
              <a:rPr lang="ru-RU" sz="1400" dirty="0" err="1"/>
              <a:t>системи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за </a:t>
            </a:r>
            <a:r>
              <a:rPr lang="ru-RU" sz="1400" dirty="0" err="1"/>
              <a:t>змінними</a:t>
            </a:r>
            <a:r>
              <a:rPr lang="ru-RU" sz="1400" dirty="0"/>
              <a:t> </a:t>
            </a:r>
            <a:r>
              <a:rPr lang="ru-RU" sz="1400" dirty="0" err="1"/>
              <a:t>витратами</a:t>
            </a:r>
            <a:r>
              <a:rPr lang="ru-RU" sz="1400" dirty="0"/>
              <a:t> </a:t>
            </a:r>
            <a:r>
              <a:rPr lang="ru-RU" sz="1400" dirty="0" err="1"/>
              <a:t>вимагає</a:t>
            </a:r>
            <a:r>
              <a:rPr lang="ru-RU" sz="1400" dirty="0"/>
              <a:t> </a:t>
            </a:r>
            <a:r>
              <a:rPr lang="ru-RU" sz="1400" dirty="0" err="1"/>
              <a:t>якісної</a:t>
            </a:r>
            <a:r>
              <a:rPr lang="ru-RU" sz="1400" dirty="0"/>
              <a:t> </a:t>
            </a:r>
            <a:r>
              <a:rPr lang="ru-RU" sz="1400" dirty="0" err="1"/>
              <a:t>економічної</a:t>
            </a:r>
            <a:r>
              <a:rPr lang="ru-RU" sz="1400" dirty="0"/>
              <a:t> </a:t>
            </a:r>
            <a:r>
              <a:rPr lang="ru-RU" sz="1400" dirty="0" err="1"/>
              <a:t>служби</a:t>
            </a:r>
            <a:r>
              <a:rPr lang="ru-RU" sz="1400" dirty="0"/>
              <a:t> і, </a:t>
            </a:r>
            <a:r>
              <a:rPr lang="ru-RU" sz="1400" dirty="0" err="1"/>
              <a:t>найголовніше</a:t>
            </a:r>
            <a:r>
              <a:rPr lang="ru-RU" sz="1400" dirty="0"/>
              <a:t>, </a:t>
            </a:r>
            <a:r>
              <a:rPr lang="ru-RU" sz="1400" dirty="0" err="1"/>
              <a:t>взаємоузгоджених</a:t>
            </a:r>
            <a:r>
              <a:rPr lang="ru-RU" sz="1400" dirty="0"/>
              <a:t> </a:t>
            </a:r>
            <a:r>
              <a:rPr lang="ru-RU" sz="1400" dirty="0" err="1"/>
              <a:t>дій</a:t>
            </a:r>
            <a:r>
              <a:rPr lang="ru-RU" sz="1400" dirty="0"/>
              <a:t> </a:t>
            </a:r>
            <a:r>
              <a:rPr lang="ru-RU" sz="1400" dirty="0" err="1"/>
              <a:t>економістів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з </a:t>
            </a:r>
            <a:r>
              <a:rPr lang="ru-RU" sz="1400" dirty="0" err="1"/>
              <a:t>працівниками</a:t>
            </a:r>
            <a:r>
              <a:rPr lang="ru-RU" sz="1400" dirty="0"/>
              <a:t> </a:t>
            </a:r>
            <a:r>
              <a:rPr lang="ru-RU" sz="1400" dirty="0" err="1"/>
              <a:t>фінансової</a:t>
            </a:r>
            <a:r>
              <a:rPr lang="ru-RU" sz="1400" dirty="0"/>
              <a:t> </a:t>
            </a:r>
            <a:r>
              <a:rPr lang="ru-RU" sz="1400" dirty="0" err="1"/>
              <a:t>бухгалтерії</a:t>
            </a:r>
            <a:r>
              <a:rPr lang="ru-RU" sz="1400" dirty="0"/>
              <a:t>.</a:t>
            </a:r>
          </a:p>
          <a:p>
            <a:pPr marL="0" indent="0" algn="just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710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315416"/>
            <a:ext cx="8686800" cy="1034752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11.4.	</a:t>
            </a:r>
            <a:r>
              <a:rPr lang="ru-RU" sz="2000" dirty="0" err="1"/>
              <a:t>Калькуляція</a:t>
            </a:r>
            <a:r>
              <a:rPr lang="ru-RU" sz="2000" dirty="0"/>
              <a:t> </a:t>
            </a:r>
            <a:r>
              <a:rPr lang="ru-RU" sz="2000" dirty="0" err="1"/>
              <a:t>собівартості</a:t>
            </a:r>
            <a:r>
              <a:rPr lang="ru-RU" sz="2000" dirty="0"/>
              <a:t> продукту за </a:t>
            </a:r>
            <a:r>
              <a:rPr lang="ru-RU" sz="2000" dirty="0" err="1"/>
              <a:t>місцями</a:t>
            </a:r>
            <a:r>
              <a:rPr lang="ru-RU" sz="2000" dirty="0"/>
              <a:t> </a:t>
            </a:r>
            <a:r>
              <a:rPr lang="ru-RU" sz="2000" dirty="0" err="1"/>
              <a:t>виникнення</a:t>
            </a:r>
            <a:r>
              <a:rPr lang="ru-RU" sz="2000" dirty="0"/>
              <a:t> </a:t>
            </a:r>
            <a:r>
              <a:rPr lang="ru-RU" sz="2000" dirty="0" err="1" smtClean="0"/>
              <a:t>витрат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11.4.1.	</a:t>
            </a:r>
            <a:r>
              <a:rPr lang="ru-RU" sz="2000" dirty="0" err="1"/>
              <a:t>Принципи</a:t>
            </a:r>
            <a:r>
              <a:rPr lang="ru-RU" sz="2000" dirty="0"/>
              <a:t> </a:t>
            </a:r>
            <a:r>
              <a:rPr lang="ru-RU" sz="2000" dirty="0" err="1"/>
              <a:t>калькуляції</a:t>
            </a:r>
            <a:r>
              <a:rPr lang="ru-RU" sz="2000" dirty="0"/>
              <a:t> </a:t>
            </a:r>
            <a:r>
              <a:rPr lang="ru-RU" sz="2000" dirty="0" err="1"/>
              <a:t>виробничих</a:t>
            </a:r>
            <a:r>
              <a:rPr lang="ru-RU" sz="2000" dirty="0"/>
              <a:t> </a:t>
            </a:r>
            <a:r>
              <a:rPr lang="ru-RU" sz="2000" dirty="0" err="1"/>
              <a:t>витрат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54461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Калькуляція</a:t>
            </a:r>
            <a:r>
              <a:rPr lang="ru-RU" sz="1400" dirty="0" smtClean="0"/>
              <a:t>    </a:t>
            </a:r>
            <a:r>
              <a:rPr lang="ru-RU" sz="1400" dirty="0" err="1"/>
              <a:t>собівартості</a:t>
            </a:r>
            <a:r>
              <a:rPr lang="ru-RU" sz="1400" dirty="0"/>
              <a:t>    продукту    </a:t>
            </a:r>
            <a:r>
              <a:rPr lang="ru-RU" sz="1400" dirty="0" err="1"/>
              <a:t>здійснюється</a:t>
            </a:r>
            <a:r>
              <a:rPr lang="ru-RU" sz="1400" dirty="0"/>
              <a:t>    на    </a:t>
            </a:r>
            <a:r>
              <a:rPr lang="ru-RU" sz="1400" dirty="0" err="1" smtClean="0"/>
              <a:t>рахунку</a:t>
            </a:r>
            <a:r>
              <a:rPr lang="ru-RU" sz="1400" dirty="0" smtClean="0"/>
              <a:t> </a:t>
            </a:r>
            <a:r>
              <a:rPr lang="ru-RU" sz="1400" b="1" i="1" dirty="0" smtClean="0"/>
              <a:t>«</a:t>
            </a:r>
            <a:r>
              <a:rPr lang="ru-RU" sz="1400" b="1" i="1" dirty="0" err="1" smtClean="0"/>
              <a:t>Виробництво</a:t>
            </a:r>
            <a:r>
              <a:rPr lang="ru-RU" sz="1400" dirty="0"/>
              <a:t>», в </a:t>
            </a:r>
            <a:r>
              <a:rPr lang="ru-RU" sz="1400" dirty="0" err="1"/>
              <a:t>якому</a:t>
            </a:r>
            <a:r>
              <a:rPr lang="ru-RU" sz="1400" dirty="0"/>
              <a:t> </a:t>
            </a:r>
            <a:r>
              <a:rPr lang="ru-RU" sz="1400" dirty="0" err="1"/>
              <a:t>відбиваються</a:t>
            </a:r>
            <a:r>
              <a:rPr lang="ru-RU" sz="1400" dirty="0"/>
              <a:t> документально </a:t>
            </a:r>
            <a:r>
              <a:rPr lang="ru-RU" sz="1400" dirty="0" err="1"/>
              <a:t>підтверджені</a:t>
            </a:r>
            <a:r>
              <a:rPr lang="ru-RU" sz="1400" dirty="0"/>
              <a:t> записи про </a:t>
            </a:r>
            <a:r>
              <a:rPr lang="ru-RU" sz="1400" dirty="0" err="1"/>
              <a:t>фактично</a:t>
            </a:r>
            <a:r>
              <a:rPr lang="ru-RU" sz="1400" dirty="0"/>
              <a:t> </a:t>
            </a:r>
            <a:r>
              <a:rPr lang="ru-RU" sz="1400" dirty="0" err="1"/>
              <a:t>понесені</a:t>
            </a:r>
            <a:r>
              <a:rPr lang="ru-RU" sz="1400" dirty="0"/>
              <a:t> </a:t>
            </a:r>
            <a:r>
              <a:rPr lang="ru-RU" sz="1400" dirty="0" err="1"/>
              <a:t>прямі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і </a:t>
            </a:r>
            <a:r>
              <a:rPr lang="ru-RU" sz="1400" dirty="0" err="1"/>
              <a:t>нараховані</a:t>
            </a:r>
            <a:r>
              <a:rPr lang="ru-RU" sz="1400" dirty="0"/>
              <a:t> (</a:t>
            </a:r>
            <a:r>
              <a:rPr lang="ru-RU" sz="1400" dirty="0" err="1"/>
              <a:t>розподілені</a:t>
            </a:r>
            <a:r>
              <a:rPr lang="ru-RU" sz="1400" dirty="0"/>
              <a:t>) </a:t>
            </a:r>
            <a:r>
              <a:rPr lang="ru-RU" sz="1400" dirty="0" err="1"/>
              <a:t>загальновиробничі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відповідно</a:t>
            </a:r>
            <a:r>
              <a:rPr lang="ru-RU" sz="1400" dirty="0"/>
              <a:t> до </a:t>
            </a:r>
            <a:r>
              <a:rPr lang="ru-RU" sz="1400" dirty="0" err="1"/>
              <a:t>планової</a:t>
            </a:r>
            <a:r>
              <a:rPr lang="ru-RU" sz="1400" dirty="0"/>
              <a:t> ставки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відшкодування</a:t>
            </a:r>
            <a:r>
              <a:rPr lang="ru-RU" sz="1400" dirty="0"/>
              <a:t>  </a:t>
            </a:r>
            <a:r>
              <a:rPr lang="ru-RU" sz="1400" dirty="0" err="1"/>
              <a:t>згідно</a:t>
            </a:r>
            <a:r>
              <a:rPr lang="ru-RU" sz="1400" dirty="0"/>
              <a:t>  з  </a:t>
            </a:r>
            <a:r>
              <a:rPr lang="ru-RU" sz="1400" dirty="0" err="1"/>
              <a:t>вибраною</a:t>
            </a:r>
            <a:r>
              <a:rPr lang="ru-RU" sz="1400" dirty="0"/>
              <a:t>  базою  </a:t>
            </a:r>
            <a:r>
              <a:rPr lang="ru-RU" sz="1400" dirty="0" err="1"/>
              <a:t>списання</a:t>
            </a:r>
            <a:r>
              <a:rPr lang="ru-RU" sz="1400" dirty="0"/>
              <a:t>. 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Структура  </a:t>
            </a:r>
            <a:r>
              <a:rPr lang="ru-RU" sz="1400" dirty="0" err="1" smtClean="0"/>
              <a:t>рахунку</a:t>
            </a:r>
            <a:r>
              <a:rPr lang="ru-RU" sz="1400" dirty="0" smtClean="0"/>
              <a:t> «</a:t>
            </a:r>
            <a:r>
              <a:rPr lang="ru-RU" sz="1400" dirty="0" err="1" smtClean="0"/>
              <a:t>Виробництво</a:t>
            </a:r>
            <a:r>
              <a:rPr lang="ru-RU" sz="1400" dirty="0"/>
              <a:t>» у будь-</a:t>
            </a:r>
            <a:r>
              <a:rPr lang="ru-RU" sz="1400" dirty="0" err="1"/>
              <a:t>який</a:t>
            </a:r>
            <a:r>
              <a:rPr lang="ru-RU" sz="1400" dirty="0"/>
              <a:t> момент часу повинна </a:t>
            </a:r>
            <a:r>
              <a:rPr lang="ru-RU" sz="1400" dirty="0" err="1"/>
              <a:t>відображати</a:t>
            </a:r>
            <a:r>
              <a:rPr lang="ru-RU" sz="1400" dirty="0"/>
              <a:t> (у натуральному і грошовому </a:t>
            </a:r>
            <a:r>
              <a:rPr lang="ru-RU" sz="1400" dirty="0" err="1"/>
              <a:t>виразі</a:t>
            </a:r>
            <a:r>
              <a:rPr lang="ru-RU" sz="1400" dirty="0"/>
              <a:t>) </a:t>
            </a:r>
            <a:r>
              <a:rPr lang="ru-RU" sz="1400" dirty="0" err="1"/>
              <a:t>наступні</a:t>
            </a:r>
            <a:r>
              <a:rPr lang="ru-RU" sz="1400" dirty="0"/>
              <a:t> записи:</a:t>
            </a:r>
          </a:p>
          <a:p>
            <a:pPr marL="0" indent="0" algn="just">
              <a:buNone/>
            </a:pPr>
            <a:r>
              <a:rPr lang="ru-RU" sz="1400" dirty="0" smtClean="0"/>
              <a:t>           </a:t>
            </a:r>
            <a:r>
              <a:rPr lang="ru-RU" sz="1400" dirty="0"/>
              <a:t>	</a:t>
            </a:r>
            <a:r>
              <a:rPr lang="ru-RU" sz="1400" dirty="0" err="1"/>
              <a:t>прямі</a:t>
            </a:r>
            <a:r>
              <a:rPr lang="ru-RU" sz="1400" dirty="0"/>
              <a:t> </a:t>
            </a:r>
            <a:r>
              <a:rPr lang="ru-RU" sz="1400" dirty="0" err="1"/>
              <a:t>матеріали</a:t>
            </a:r>
            <a:r>
              <a:rPr lang="ru-RU" sz="1400" dirty="0"/>
              <a:t>, </a:t>
            </a:r>
            <a:r>
              <a:rPr lang="ru-RU" sz="1400" dirty="0" err="1"/>
              <a:t>видані</a:t>
            </a:r>
            <a:r>
              <a:rPr lang="ru-RU" sz="1400" dirty="0"/>
              <a:t> з складу </a:t>
            </a:r>
            <a:r>
              <a:rPr lang="ru-RU" sz="1400" dirty="0" err="1"/>
              <a:t>згідно</a:t>
            </a:r>
            <a:r>
              <a:rPr lang="ru-RU" sz="1400" dirty="0"/>
              <a:t> з </a:t>
            </a:r>
            <a:r>
              <a:rPr lang="ru-RU" sz="1400" dirty="0" err="1"/>
              <a:t>лімітною</a:t>
            </a:r>
            <a:r>
              <a:rPr lang="ru-RU" sz="1400" dirty="0"/>
              <a:t> </a:t>
            </a:r>
            <a:r>
              <a:rPr lang="ru-RU" sz="1400" dirty="0" err="1"/>
              <a:t>карткою</a:t>
            </a:r>
            <a:r>
              <a:rPr lang="ru-RU" sz="1400" dirty="0"/>
              <a:t>;</a:t>
            </a:r>
          </a:p>
          <a:p>
            <a:pPr marL="0" indent="0" algn="just">
              <a:buNone/>
            </a:pPr>
            <a:r>
              <a:rPr lang="ru-RU" sz="1400" dirty="0" smtClean="0"/>
              <a:t>           </a:t>
            </a:r>
            <a:r>
              <a:rPr lang="ru-RU" sz="1400" dirty="0"/>
              <a:t>	</a:t>
            </a:r>
            <a:r>
              <a:rPr lang="ru-RU" sz="1400" dirty="0" err="1"/>
              <a:t>пряму</a:t>
            </a:r>
            <a:r>
              <a:rPr lang="ru-RU" sz="1400" dirty="0"/>
              <a:t> </a:t>
            </a:r>
            <a:r>
              <a:rPr lang="ru-RU" sz="1400" dirty="0" err="1"/>
              <a:t>заробітну</a:t>
            </a:r>
            <a:r>
              <a:rPr lang="ru-RU" sz="1400" dirty="0"/>
              <a:t> плату, </a:t>
            </a:r>
            <a:r>
              <a:rPr lang="ru-RU" sz="1400" dirty="0" err="1"/>
              <a:t>нараховану</a:t>
            </a:r>
            <a:r>
              <a:rPr lang="ru-RU" sz="1400" dirty="0"/>
              <a:t> у </a:t>
            </a:r>
            <a:r>
              <a:rPr lang="ru-RU" sz="1400" dirty="0" err="1"/>
              <a:t>зв'язку</a:t>
            </a:r>
            <a:r>
              <a:rPr lang="ru-RU" sz="1400" dirty="0"/>
              <a:t> з </a:t>
            </a:r>
            <a:r>
              <a:rPr lang="ru-RU" sz="1400" dirty="0" err="1"/>
              <a:t>виконанням</a:t>
            </a:r>
            <a:r>
              <a:rPr lang="ru-RU" sz="1400" dirty="0"/>
              <a:t> </a:t>
            </a:r>
            <a:r>
              <a:rPr lang="ru-RU" sz="1400" dirty="0" err="1"/>
              <a:t>робіт</a:t>
            </a:r>
            <a:r>
              <a:rPr lang="ru-RU" sz="1400" dirty="0"/>
              <a:t>;</a:t>
            </a:r>
          </a:p>
          <a:p>
            <a:pPr marL="0" indent="0" algn="just">
              <a:buNone/>
            </a:pPr>
            <a:r>
              <a:rPr lang="ru-RU" sz="1400" dirty="0" smtClean="0"/>
              <a:t>           </a:t>
            </a:r>
            <a:r>
              <a:rPr lang="ru-RU" sz="1400" dirty="0"/>
              <a:t>	</a:t>
            </a:r>
            <a:r>
              <a:rPr lang="ru-RU" sz="1400" dirty="0" err="1"/>
              <a:t>інші</a:t>
            </a:r>
            <a:r>
              <a:rPr lang="ru-RU" sz="1400" dirty="0"/>
              <a:t> </a:t>
            </a:r>
            <a:r>
              <a:rPr lang="ru-RU" sz="1400" dirty="0" err="1"/>
              <a:t>прямі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;</a:t>
            </a:r>
          </a:p>
          <a:p>
            <a:pPr marL="0" indent="0" algn="just">
              <a:buNone/>
            </a:pPr>
            <a:r>
              <a:rPr lang="ru-RU" sz="1400" dirty="0" smtClean="0"/>
              <a:t>           </a:t>
            </a:r>
            <a:r>
              <a:rPr lang="ru-RU" sz="1400" dirty="0"/>
              <a:t>	</a:t>
            </a:r>
            <a:r>
              <a:rPr lang="ru-RU" sz="1400" dirty="0" err="1"/>
              <a:t>розподілені</a:t>
            </a:r>
            <a:r>
              <a:rPr lang="ru-RU" sz="1400" dirty="0"/>
              <a:t> </a:t>
            </a:r>
            <a:r>
              <a:rPr lang="ru-RU" sz="1400" dirty="0" err="1"/>
              <a:t>загальновиробничі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За </a:t>
            </a:r>
            <a:r>
              <a:rPr lang="ru-RU" sz="1400" dirty="0" err="1"/>
              <a:t>допомогою</a:t>
            </a:r>
            <a:r>
              <a:rPr lang="ru-RU" sz="1400" dirty="0"/>
              <a:t> </a:t>
            </a:r>
            <a:r>
              <a:rPr lang="ru-RU" sz="1400" dirty="0" err="1"/>
              <a:t>калькуляції</a:t>
            </a:r>
            <a:r>
              <a:rPr lang="ru-RU" sz="1400" dirty="0"/>
              <a:t> </a:t>
            </a:r>
            <a:r>
              <a:rPr lang="ru-RU" sz="1400" dirty="0" err="1"/>
              <a:t>визначається</a:t>
            </a:r>
            <a:r>
              <a:rPr lang="ru-RU" sz="1400" dirty="0"/>
              <a:t> </a:t>
            </a:r>
            <a:r>
              <a:rPr lang="ru-RU" sz="1400" dirty="0" err="1"/>
              <a:t>собівартість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за </a:t>
            </a:r>
            <a:r>
              <a:rPr lang="ru-RU" sz="1400" dirty="0" err="1"/>
              <a:t>окремими</a:t>
            </a:r>
            <a:r>
              <a:rPr lang="ru-RU" sz="1400" dirty="0"/>
              <a:t> </a:t>
            </a:r>
            <a:r>
              <a:rPr lang="ru-RU" sz="1400" dirty="0" err="1"/>
              <a:t>структурними</a:t>
            </a:r>
            <a:r>
              <a:rPr lang="ru-RU" sz="1400" dirty="0"/>
              <a:t> </a:t>
            </a:r>
            <a:r>
              <a:rPr lang="ru-RU" sz="1400" dirty="0" err="1"/>
              <a:t>підрозділами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, за </a:t>
            </a:r>
            <a:r>
              <a:rPr lang="ru-RU" sz="1400" dirty="0" err="1"/>
              <a:t>різними</a:t>
            </a:r>
            <a:r>
              <a:rPr lang="ru-RU" sz="1400" dirty="0"/>
              <a:t> </a:t>
            </a:r>
            <a:r>
              <a:rPr lang="ru-RU" sz="1400" dirty="0" err="1"/>
              <a:t>виробничими</a:t>
            </a:r>
            <a:r>
              <a:rPr lang="ru-RU" sz="1400" dirty="0"/>
              <a:t> </a:t>
            </a:r>
            <a:r>
              <a:rPr lang="ru-RU" sz="1400" dirty="0" err="1"/>
              <a:t>процесами</a:t>
            </a:r>
            <a:r>
              <a:rPr lang="ru-RU" sz="1400" dirty="0"/>
              <a:t> і в </a:t>
            </a:r>
            <a:r>
              <a:rPr lang="ru-RU" sz="1400" dirty="0" err="1"/>
              <a:t>цілому</a:t>
            </a:r>
            <a:r>
              <a:rPr lang="ru-RU" sz="1400" dirty="0"/>
              <a:t> по </a:t>
            </a:r>
            <a:r>
              <a:rPr lang="ru-RU" sz="1400" dirty="0" err="1"/>
              <a:t>підприємству</a:t>
            </a:r>
            <a:r>
              <a:rPr lang="ru-RU" sz="1400" dirty="0"/>
              <a:t>. </a:t>
            </a:r>
            <a:r>
              <a:rPr lang="ru-RU" sz="1400" dirty="0" err="1"/>
              <a:t>Планові</a:t>
            </a:r>
            <a:r>
              <a:rPr lang="ru-RU" sz="1400" dirty="0"/>
              <a:t> </a:t>
            </a:r>
            <a:r>
              <a:rPr lang="ru-RU" sz="1400" dirty="0" err="1"/>
              <a:t>калькуляції</a:t>
            </a:r>
            <a:r>
              <a:rPr lang="ru-RU" sz="1400" dirty="0"/>
              <a:t> (</a:t>
            </a:r>
            <a:r>
              <a:rPr lang="ru-RU" sz="1400" dirty="0" err="1"/>
              <a:t>тобто</a:t>
            </a:r>
            <a:r>
              <a:rPr lang="ru-RU" sz="1400" dirty="0"/>
              <a:t> </a:t>
            </a:r>
            <a:r>
              <a:rPr lang="ru-RU" sz="1400" dirty="0" err="1"/>
              <a:t>попередній</a:t>
            </a:r>
            <a:r>
              <a:rPr lang="ru-RU" sz="1400" dirty="0"/>
              <a:t> </a:t>
            </a:r>
            <a:r>
              <a:rPr lang="ru-RU" sz="1400" dirty="0" err="1"/>
              <a:t>розрахунок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, </a:t>
            </a:r>
            <a:r>
              <a:rPr lang="ru-RU" sz="1400" dirty="0" err="1"/>
              <a:t>виконаний</a:t>
            </a:r>
            <a:r>
              <a:rPr lang="ru-RU" sz="1400" dirty="0"/>
              <a:t> до початку </a:t>
            </a:r>
            <a:r>
              <a:rPr lang="ru-RU" sz="1400" dirty="0" err="1"/>
              <a:t>виробництва</a:t>
            </a:r>
            <a:r>
              <a:rPr lang="ru-RU" sz="1400" dirty="0"/>
              <a:t> і </a:t>
            </a:r>
            <a:r>
              <a:rPr lang="ru-RU" sz="1400" dirty="0" err="1"/>
              <a:t>реалізації</a:t>
            </a:r>
            <a:r>
              <a:rPr lang="ru-RU" sz="1400" dirty="0"/>
              <a:t> продукту) </a:t>
            </a:r>
            <a:r>
              <a:rPr lang="ru-RU" sz="1400" dirty="0" err="1"/>
              <a:t>визначають</a:t>
            </a:r>
            <a:r>
              <a:rPr lang="ru-RU" sz="1400" dirty="0"/>
              <a:t> </a:t>
            </a:r>
            <a:r>
              <a:rPr lang="ru-RU" sz="1400" dirty="0" err="1"/>
              <a:t>допустимі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на </a:t>
            </a:r>
            <a:r>
              <a:rPr lang="ru-RU" sz="1400" dirty="0" err="1"/>
              <a:t>продукцію</a:t>
            </a:r>
            <a:r>
              <a:rPr lang="ru-RU" sz="1400" dirty="0"/>
              <a:t> (</a:t>
            </a:r>
            <a:r>
              <a:rPr lang="ru-RU" sz="1400" dirty="0" err="1"/>
              <a:t>роботи</a:t>
            </a:r>
            <a:r>
              <a:rPr lang="ru-RU" sz="1400" dirty="0"/>
              <a:t>, </a:t>
            </a:r>
            <a:r>
              <a:rPr lang="ru-RU" sz="1400" dirty="0" err="1"/>
              <a:t>послуги</a:t>
            </a:r>
            <a:r>
              <a:rPr lang="ru-RU" sz="1400" dirty="0"/>
              <a:t>).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Вони </a:t>
            </a:r>
            <a:r>
              <a:rPr lang="ru-RU" sz="1400" dirty="0" err="1"/>
              <a:t>складаються</a:t>
            </a:r>
            <a:r>
              <a:rPr lang="ru-RU" sz="1400" dirty="0"/>
              <a:t>, </a:t>
            </a:r>
            <a:r>
              <a:rPr lang="ru-RU" sz="1400" dirty="0" err="1"/>
              <a:t>виходячи</a:t>
            </a:r>
            <a:r>
              <a:rPr lang="ru-RU" sz="1400" dirty="0"/>
              <a:t> з </a:t>
            </a:r>
            <a:r>
              <a:rPr lang="ru-RU" sz="1400" dirty="0" err="1"/>
              <a:t>прогресивних</a:t>
            </a:r>
            <a:r>
              <a:rPr lang="ru-RU" sz="1400" dirty="0"/>
              <a:t> (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діють</a:t>
            </a:r>
            <a:r>
              <a:rPr lang="ru-RU" sz="1400" dirty="0"/>
              <a:t> </a:t>
            </a:r>
            <a:r>
              <a:rPr lang="ru-RU" sz="1400" dirty="0" smtClean="0"/>
              <a:t>на </a:t>
            </a:r>
            <a:r>
              <a:rPr lang="ru-RU" sz="1400" dirty="0" err="1" smtClean="0"/>
              <a:t>підприємстві</a:t>
            </a:r>
            <a:r>
              <a:rPr lang="ru-RU" sz="1400" dirty="0"/>
              <a:t>) норм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сировини</a:t>
            </a:r>
            <a:r>
              <a:rPr lang="ru-RU" sz="1400" dirty="0"/>
              <a:t>, </a:t>
            </a:r>
            <a:r>
              <a:rPr lang="ru-RU" sz="1400" dirty="0" err="1"/>
              <a:t>матеріалів</a:t>
            </a:r>
            <a:r>
              <a:rPr lang="ru-RU" sz="1400" dirty="0"/>
              <a:t>, </a:t>
            </a:r>
            <a:r>
              <a:rPr lang="ru-RU" sz="1400" dirty="0" err="1"/>
              <a:t>палива</a:t>
            </a:r>
            <a:r>
              <a:rPr lang="ru-RU" sz="1400" dirty="0"/>
              <a:t>,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праці</a:t>
            </a:r>
            <a:r>
              <a:rPr lang="ru-RU" sz="1400" dirty="0"/>
              <a:t>, </a:t>
            </a:r>
            <a:r>
              <a:rPr lang="ru-RU" sz="1400" dirty="0" err="1"/>
              <a:t>використання</a:t>
            </a:r>
            <a:r>
              <a:rPr lang="ru-RU" sz="1400" dirty="0"/>
              <a:t> </a:t>
            </a:r>
            <a:r>
              <a:rPr lang="ru-RU" sz="1400" dirty="0" err="1"/>
              <a:t>устаткування</a:t>
            </a:r>
            <a:r>
              <a:rPr lang="ru-RU" sz="1400" dirty="0"/>
              <a:t> і норм </a:t>
            </a:r>
            <a:r>
              <a:rPr lang="ru-RU" sz="1400" dirty="0" err="1"/>
              <a:t>витрати</a:t>
            </a:r>
            <a:r>
              <a:rPr lang="ru-RU" sz="1400" dirty="0"/>
              <a:t> з </a:t>
            </a:r>
            <a:r>
              <a:rPr lang="ru-RU" sz="1400" dirty="0" err="1"/>
              <a:t>організації</a:t>
            </a:r>
            <a:r>
              <a:rPr lang="ru-RU" sz="1400" dirty="0"/>
              <a:t> </a:t>
            </a:r>
            <a:r>
              <a:rPr lang="ru-RU" sz="1400" dirty="0" err="1"/>
              <a:t>обслуговування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. </a:t>
            </a:r>
            <a:r>
              <a:rPr lang="ru-RU" sz="1400" dirty="0" err="1"/>
              <a:t>Фактичні</a:t>
            </a:r>
            <a:r>
              <a:rPr lang="ru-RU" sz="1400" dirty="0"/>
              <a:t> </a:t>
            </a:r>
            <a:r>
              <a:rPr lang="ru-RU" sz="1400" dirty="0" err="1"/>
              <a:t>калькуляції</a:t>
            </a:r>
            <a:r>
              <a:rPr lang="ru-RU" sz="1400" dirty="0"/>
              <a:t> </a:t>
            </a:r>
            <a:r>
              <a:rPr lang="ru-RU" sz="1400" dirty="0" err="1"/>
              <a:t>розраховуються</a:t>
            </a:r>
            <a:r>
              <a:rPr lang="ru-RU" sz="1400" dirty="0"/>
              <a:t> на </a:t>
            </a:r>
            <a:r>
              <a:rPr lang="ru-RU" sz="1400" dirty="0" err="1"/>
              <a:t>базі</a:t>
            </a:r>
            <a:r>
              <a:rPr lang="ru-RU" sz="1400" dirty="0"/>
              <a:t> </a:t>
            </a:r>
            <a:r>
              <a:rPr lang="ru-RU" sz="1400" dirty="0" err="1"/>
              <a:t>бухгалтерської</a:t>
            </a:r>
            <a:r>
              <a:rPr lang="ru-RU" sz="1400" dirty="0"/>
              <a:t> </a:t>
            </a:r>
            <a:r>
              <a:rPr lang="ru-RU" sz="1400" dirty="0" err="1"/>
              <a:t>інформації</a:t>
            </a:r>
            <a:r>
              <a:rPr lang="ru-RU" sz="1400" dirty="0"/>
              <a:t> про реально </a:t>
            </a:r>
            <a:r>
              <a:rPr lang="ru-RU" sz="1400" dirty="0" err="1"/>
              <a:t>здійснені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і </a:t>
            </a:r>
            <a:r>
              <a:rPr lang="ru-RU" sz="1400" dirty="0" err="1"/>
              <a:t>відображають</a:t>
            </a:r>
            <a:r>
              <a:rPr lang="ru-RU" sz="1400" dirty="0"/>
              <a:t> </a:t>
            </a:r>
            <a:r>
              <a:rPr lang="ru-RU" sz="1400" dirty="0" err="1"/>
              <a:t>фактичну</a:t>
            </a:r>
            <a:r>
              <a:rPr lang="ru-RU" sz="1400" dirty="0"/>
              <a:t> </a:t>
            </a:r>
            <a:r>
              <a:rPr lang="ru-RU" sz="1400" dirty="0" err="1"/>
              <a:t>собівартість</a:t>
            </a:r>
            <a:r>
              <a:rPr lang="ru-RU" sz="1400" dirty="0"/>
              <a:t> </a:t>
            </a:r>
            <a:r>
              <a:rPr lang="ru-RU" sz="1400" dirty="0" err="1"/>
              <a:t>об'єкту</a:t>
            </a:r>
            <a:r>
              <a:rPr lang="ru-RU" sz="1400" dirty="0"/>
              <a:t> </a:t>
            </a:r>
            <a:r>
              <a:rPr lang="ru-RU" sz="1400" dirty="0" err="1"/>
              <a:t>калькуляції</a:t>
            </a:r>
            <a:r>
              <a:rPr lang="ru-RU" sz="1400" dirty="0"/>
              <a:t> (</a:t>
            </a:r>
            <a:r>
              <a:rPr lang="ru-RU" sz="1400" dirty="0" err="1"/>
              <a:t>виробленої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, </a:t>
            </a:r>
            <a:r>
              <a:rPr lang="ru-RU" sz="1400" dirty="0" err="1"/>
              <a:t>робіт</a:t>
            </a:r>
            <a:r>
              <a:rPr lang="ru-RU" sz="1400" dirty="0"/>
              <a:t>, </a:t>
            </a:r>
            <a:r>
              <a:rPr lang="ru-RU" sz="1400" dirty="0" err="1"/>
              <a:t>послуг</a:t>
            </a:r>
            <a:r>
              <a:rPr lang="ru-RU" sz="1400" dirty="0"/>
              <a:t>, </a:t>
            </a:r>
            <a:r>
              <a:rPr lang="ru-RU" sz="1400" dirty="0" err="1"/>
              <a:t>операції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).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Кошторисні</a:t>
            </a:r>
            <a:r>
              <a:rPr lang="ru-RU" sz="1400" dirty="0" smtClean="0"/>
              <a:t> </a:t>
            </a:r>
            <a:r>
              <a:rPr lang="ru-RU" sz="1400" dirty="0" err="1"/>
              <a:t>калькуляції</a:t>
            </a:r>
            <a:r>
              <a:rPr lang="ru-RU" sz="1400" dirty="0"/>
              <a:t> </a:t>
            </a:r>
            <a:r>
              <a:rPr lang="ru-RU" sz="1400" dirty="0" err="1"/>
              <a:t>розробляються</a:t>
            </a:r>
            <a:r>
              <a:rPr lang="ru-RU" sz="1400" dirty="0"/>
              <a:t> на </a:t>
            </a:r>
            <a:r>
              <a:rPr lang="ru-RU" sz="1400" dirty="0" err="1"/>
              <a:t>будівельно-монтажні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інші</a:t>
            </a:r>
            <a:r>
              <a:rPr lang="ru-RU" sz="1400" dirty="0"/>
              <a:t> </a:t>
            </a:r>
            <a:r>
              <a:rPr lang="ru-RU" sz="1400" dirty="0" err="1"/>
              <a:t>індивідуальні</a:t>
            </a:r>
            <a:r>
              <a:rPr lang="ru-RU" sz="1400" dirty="0"/>
              <a:t> </a:t>
            </a:r>
            <a:r>
              <a:rPr lang="ru-RU" sz="1400" dirty="0" err="1"/>
              <a:t>роботи</a:t>
            </a:r>
            <a:r>
              <a:rPr lang="ru-RU" sz="1400" dirty="0"/>
              <a:t>, заново </a:t>
            </a:r>
            <a:r>
              <a:rPr lang="ru-RU" sz="1400" dirty="0" err="1"/>
              <a:t>проектовані</a:t>
            </a:r>
            <a:r>
              <a:rPr lang="ru-RU" sz="1400" dirty="0"/>
              <a:t> й </a:t>
            </a:r>
            <a:r>
              <a:rPr lang="ru-RU" sz="1400" dirty="0" err="1"/>
              <a:t>освоювані</a:t>
            </a:r>
            <a:r>
              <a:rPr lang="ru-RU" sz="1400" dirty="0"/>
              <a:t> </a:t>
            </a:r>
            <a:r>
              <a:rPr lang="ru-RU" sz="1400" dirty="0" err="1"/>
              <a:t>вироби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102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7606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Калькулювання</a:t>
            </a:r>
            <a:r>
              <a:rPr lang="ru-RU" sz="1400" dirty="0" smtClean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є </a:t>
            </a:r>
            <a:r>
              <a:rPr lang="ru-RU" sz="1400" dirty="0" err="1"/>
              <a:t>процесом</a:t>
            </a:r>
            <a:r>
              <a:rPr lang="ru-RU" sz="1400" dirty="0"/>
              <a:t>, в </a:t>
            </a:r>
            <a:r>
              <a:rPr lang="ru-RU" sz="1400" dirty="0" err="1"/>
              <a:t>якому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виділити</a:t>
            </a:r>
            <a:r>
              <a:rPr lang="ru-RU" sz="1400" dirty="0"/>
              <a:t> </a:t>
            </a:r>
            <a:r>
              <a:rPr lang="ru-RU" sz="1400" b="1" i="1" dirty="0"/>
              <a:t>два </a:t>
            </a:r>
            <a:r>
              <a:rPr lang="ru-RU" sz="1400" b="1" i="1" dirty="0" err="1"/>
              <a:t>етапи</a:t>
            </a:r>
            <a:r>
              <a:rPr lang="ru-RU" sz="1400" b="1" i="1" dirty="0"/>
              <a:t>:</a:t>
            </a:r>
          </a:p>
          <a:p>
            <a:pPr marL="0" indent="0" algn="just">
              <a:buNone/>
            </a:pPr>
            <a:r>
              <a:rPr lang="ru-RU" sz="1400" dirty="0" smtClean="0"/>
              <a:t>         </a:t>
            </a:r>
            <a:r>
              <a:rPr lang="ru-RU" sz="1400" dirty="0"/>
              <a:t>	</a:t>
            </a:r>
            <a:r>
              <a:rPr lang="ru-RU" sz="1400" dirty="0" err="1"/>
              <a:t>первинне</a:t>
            </a:r>
            <a:r>
              <a:rPr lang="ru-RU" sz="1400" dirty="0"/>
              <a:t> </a:t>
            </a:r>
            <a:r>
              <a:rPr lang="ru-RU" sz="1400" dirty="0" err="1"/>
              <a:t>накопичення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на </a:t>
            </a:r>
            <a:r>
              <a:rPr lang="ru-RU" sz="1400" dirty="0" err="1"/>
              <a:t>об'єкт</a:t>
            </a:r>
            <a:r>
              <a:rPr lang="ru-RU" sz="1400" dirty="0"/>
              <a:t> </a:t>
            </a:r>
            <a:r>
              <a:rPr lang="ru-RU" sz="1400" dirty="0" err="1"/>
              <a:t>калькуляції</a:t>
            </a:r>
            <a:r>
              <a:rPr lang="ru-RU" sz="1400" dirty="0"/>
              <a:t> за </a:t>
            </a:r>
            <a:r>
              <a:rPr lang="ru-RU" sz="1400" dirty="0" err="1"/>
              <a:t>однорідними</a:t>
            </a:r>
            <a:r>
              <a:rPr lang="ru-RU" sz="1400" dirty="0"/>
              <a:t> </a:t>
            </a:r>
            <a:r>
              <a:rPr lang="ru-RU" sz="1400" dirty="0" err="1"/>
              <a:t>елементами</a:t>
            </a:r>
            <a:r>
              <a:rPr lang="ru-RU" sz="1400" dirty="0"/>
              <a:t> (</a:t>
            </a:r>
            <a:r>
              <a:rPr lang="ru-RU" sz="1400" dirty="0" err="1"/>
              <a:t>основні</a:t>
            </a:r>
            <a:r>
              <a:rPr lang="ru-RU" sz="1400" dirty="0"/>
              <a:t> </a:t>
            </a:r>
            <a:r>
              <a:rPr lang="ru-RU" sz="1400" dirty="0" err="1"/>
              <a:t>матеріали</a:t>
            </a:r>
            <a:r>
              <a:rPr lang="ru-RU" sz="1400" dirty="0"/>
              <a:t>, </a:t>
            </a:r>
            <a:r>
              <a:rPr lang="ru-RU" sz="1400" dirty="0" err="1"/>
              <a:t>основна</a:t>
            </a:r>
            <a:r>
              <a:rPr lang="ru-RU" sz="1400" dirty="0"/>
              <a:t> </a:t>
            </a:r>
            <a:r>
              <a:rPr lang="ru-RU" sz="1400" dirty="0" err="1"/>
              <a:t>заробітна</a:t>
            </a:r>
            <a:r>
              <a:rPr lang="ru-RU" sz="1400" dirty="0"/>
              <a:t> плата, </a:t>
            </a:r>
            <a:r>
              <a:rPr lang="ru-RU" sz="1400" dirty="0" err="1"/>
              <a:t>накладні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);</a:t>
            </a:r>
          </a:p>
          <a:p>
            <a:pPr marL="0" indent="0" algn="just">
              <a:buNone/>
            </a:pPr>
            <a:r>
              <a:rPr lang="ru-RU" sz="1400" dirty="0" smtClean="0"/>
              <a:t>         </a:t>
            </a:r>
            <a:r>
              <a:rPr lang="ru-RU" sz="1400" dirty="0"/>
              <a:t>	</a:t>
            </a:r>
            <a:r>
              <a:rPr lang="ru-RU" sz="1400" dirty="0" err="1"/>
              <a:t>подальший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розподіл</a:t>
            </a:r>
            <a:r>
              <a:rPr lang="ru-RU" sz="1400" dirty="0"/>
              <a:t> на </a:t>
            </a:r>
            <a:r>
              <a:rPr lang="ru-RU" sz="1400" dirty="0" err="1"/>
              <a:t>об'єкт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(</a:t>
            </a:r>
            <a:r>
              <a:rPr lang="ru-RU" sz="1400" dirty="0" err="1"/>
              <a:t>тобто</a:t>
            </a:r>
            <a:r>
              <a:rPr lang="ru-RU" sz="1400" dirty="0"/>
              <a:t> </a:t>
            </a:r>
            <a:r>
              <a:rPr lang="ru-RU" sz="1400" dirty="0" err="1"/>
              <a:t>одиниці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, </a:t>
            </a:r>
            <a:r>
              <a:rPr lang="ru-RU" sz="1400" dirty="0" err="1"/>
              <a:t>роботи</a:t>
            </a:r>
            <a:r>
              <a:rPr lang="ru-RU" sz="1400" dirty="0"/>
              <a:t>, </a:t>
            </a:r>
            <a:r>
              <a:rPr lang="ru-RU" sz="1400" dirty="0" err="1"/>
              <a:t>послуги</a:t>
            </a:r>
            <a:r>
              <a:rPr lang="ru-RU" sz="1400" dirty="0"/>
              <a:t>, </a:t>
            </a:r>
            <a:r>
              <a:rPr lang="ru-RU" sz="1400" dirty="0" err="1"/>
              <a:t>замовлення</a:t>
            </a:r>
            <a:r>
              <a:rPr lang="ru-RU" sz="1400" dirty="0"/>
              <a:t>, </a:t>
            </a:r>
            <a:r>
              <a:rPr lang="ru-RU" sz="1400" dirty="0" err="1"/>
              <a:t>процес</a:t>
            </a:r>
            <a:r>
              <a:rPr lang="ru-RU" sz="1400" dirty="0"/>
              <a:t>, </a:t>
            </a:r>
            <a:r>
              <a:rPr lang="ru-RU" sz="1400" dirty="0" err="1"/>
              <a:t>окремі</a:t>
            </a:r>
            <a:r>
              <a:rPr lang="ru-RU" sz="1400" dirty="0"/>
              <a:t> </a:t>
            </a:r>
            <a:r>
              <a:rPr lang="ru-RU" sz="1400" dirty="0" err="1"/>
              <a:t>операції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).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 </a:t>
            </a:r>
            <a:r>
              <a:rPr lang="ru-RU" sz="1400" dirty="0" err="1" smtClean="0"/>
              <a:t>Слід</a:t>
            </a:r>
            <a:r>
              <a:rPr lang="ru-RU" sz="1400" dirty="0" smtClean="0"/>
              <a:t> </a:t>
            </a:r>
            <a:r>
              <a:rPr lang="ru-RU" sz="1400" dirty="0" err="1"/>
              <a:t>зазначити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виходячи</a:t>
            </a:r>
            <a:r>
              <a:rPr lang="ru-RU" sz="1400" dirty="0"/>
              <a:t> з принципу </a:t>
            </a:r>
            <a:r>
              <a:rPr lang="ru-RU" sz="1400" dirty="0" err="1"/>
              <a:t>обережності</a:t>
            </a:r>
            <a:r>
              <a:rPr lang="ru-RU" sz="1400" dirty="0"/>
              <a:t>, </a:t>
            </a:r>
            <a:r>
              <a:rPr lang="ru-RU" sz="1400" dirty="0" err="1"/>
              <a:t>який</a:t>
            </a:r>
            <a:r>
              <a:rPr lang="ru-RU" sz="1400" dirty="0"/>
              <a:t> не </a:t>
            </a:r>
            <a:r>
              <a:rPr lang="ru-RU" sz="1400" dirty="0" err="1"/>
              <a:t>дозволяє</a:t>
            </a:r>
            <a:r>
              <a:rPr lang="ru-RU" sz="1400" dirty="0"/>
              <a:t> </a:t>
            </a:r>
            <a:r>
              <a:rPr lang="ru-RU" sz="1400" dirty="0" err="1"/>
              <a:t>завищувати</a:t>
            </a:r>
            <a:r>
              <a:rPr lang="ru-RU" sz="1400" dirty="0"/>
              <a:t> </a:t>
            </a:r>
            <a:r>
              <a:rPr lang="ru-RU" sz="1400" dirty="0" err="1"/>
              <a:t>активи</a:t>
            </a:r>
            <a:r>
              <a:rPr lang="ru-RU" sz="1400" dirty="0"/>
              <a:t> і </a:t>
            </a:r>
            <a:r>
              <a:rPr lang="ru-RU" sz="1400" dirty="0" err="1"/>
              <a:t>прибуток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, в </a:t>
            </a:r>
            <a:r>
              <a:rPr lang="ru-RU" sz="1400" dirty="0" err="1"/>
              <a:t>бухгалтерському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 </a:t>
            </a:r>
            <a:r>
              <a:rPr lang="ru-RU" sz="1400" dirty="0" err="1"/>
              <a:t>відбивається</a:t>
            </a:r>
            <a:r>
              <a:rPr lang="ru-RU" sz="1400" dirty="0"/>
              <a:t> </a:t>
            </a:r>
            <a:r>
              <a:rPr lang="ru-RU" sz="1400" dirty="0" err="1"/>
              <a:t>тільки</a:t>
            </a:r>
            <a:r>
              <a:rPr lang="ru-RU" sz="1400" dirty="0"/>
              <a:t> </a:t>
            </a:r>
            <a:r>
              <a:rPr lang="ru-RU" sz="1400" dirty="0" err="1"/>
              <a:t>виробнича</a:t>
            </a:r>
            <a:r>
              <a:rPr lang="ru-RU" sz="1400" dirty="0"/>
              <a:t> </a:t>
            </a:r>
            <a:r>
              <a:rPr lang="ru-RU" sz="1400" dirty="0" err="1"/>
              <a:t>собівартість</a:t>
            </a:r>
            <a:r>
              <a:rPr lang="ru-RU" sz="1400" dirty="0"/>
              <a:t>, а </a:t>
            </a:r>
            <a:r>
              <a:rPr lang="ru-RU" sz="1400" dirty="0" err="1"/>
              <a:t>адміністративні</a:t>
            </a:r>
            <a:r>
              <a:rPr lang="ru-RU" sz="1400" dirty="0"/>
              <a:t>, </a:t>
            </a:r>
            <a:r>
              <a:rPr lang="ru-RU" sz="1400" dirty="0" err="1"/>
              <a:t>збутові</a:t>
            </a:r>
            <a:r>
              <a:rPr lang="ru-RU" sz="1400" dirty="0"/>
              <a:t> та </a:t>
            </a:r>
            <a:r>
              <a:rPr lang="ru-RU" sz="1400" dirty="0" err="1"/>
              <a:t>інші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відносяться</a:t>
            </a:r>
            <a:r>
              <a:rPr lang="ru-RU" sz="1400" dirty="0"/>
              <a:t> </a:t>
            </a:r>
            <a:r>
              <a:rPr lang="ru-RU" sz="1400" dirty="0" err="1"/>
              <a:t>безпосередньо</a:t>
            </a:r>
            <a:r>
              <a:rPr lang="ru-RU" sz="1400" dirty="0"/>
              <a:t> на </a:t>
            </a:r>
            <a:r>
              <a:rPr lang="ru-RU" sz="1400" dirty="0" err="1"/>
              <a:t>фінансовий</a:t>
            </a:r>
            <a:r>
              <a:rPr lang="ru-RU" sz="1400" dirty="0"/>
              <a:t> результат.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</a:t>
            </a:r>
            <a:r>
              <a:rPr lang="ru-RU" sz="1400" dirty="0" err="1" smtClean="0"/>
              <a:t>Накопичення</a:t>
            </a:r>
            <a:r>
              <a:rPr lang="ru-RU" sz="1400" dirty="0" smtClean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відбувається</a:t>
            </a:r>
            <a:r>
              <a:rPr lang="ru-RU" sz="1400" dirty="0"/>
              <a:t> на </a:t>
            </a:r>
            <a:r>
              <a:rPr lang="ru-RU" sz="1400" dirty="0" err="1"/>
              <a:t>бухгалтерських</a:t>
            </a:r>
            <a:r>
              <a:rPr lang="ru-RU" sz="1400" dirty="0"/>
              <a:t> </a:t>
            </a:r>
            <a:r>
              <a:rPr lang="ru-RU" sz="1400" dirty="0" err="1"/>
              <a:t>рахунках</a:t>
            </a:r>
            <a:r>
              <a:rPr lang="ru-RU" sz="1400" dirty="0"/>
              <a:t> </a:t>
            </a:r>
            <a:r>
              <a:rPr lang="ru-RU" sz="1400" dirty="0" err="1"/>
              <a:t>відповідно</a:t>
            </a:r>
            <a:r>
              <a:rPr lang="ru-RU" sz="1400" dirty="0"/>
              <a:t> до правил </a:t>
            </a:r>
            <a:r>
              <a:rPr lang="ru-RU" sz="1400" dirty="0" err="1"/>
              <a:t>ведення</a:t>
            </a:r>
            <a:r>
              <a:rPr lang="ru-RU" sz="1400" dirty="0"/>
              <a:t> </a:t>
            </a:r>
            <a:r>
              <a:rPr lang="ru-RU" sz="1400" dirty="0" err="1"/>
              <a:t>фінансового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. Мета </a:t>
            </a:r>
            <a:r>
              <a:rPr lang="ru-RU" sz="1400" dirty="0" err="1"/>
              <a:t>обліку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на </a:t>
            </a:r>
            <a:r>
              <a:rPr lang="ru-RU" sz="1400" dirty="0" err="1"/>
              <a:t>виробництво</a:t>
            </a:r>
            <a:r>
              <a:rPr lang="ru-RU" sz="1400" dirty="0"/>
              <a:t> </a:t>
            </a:r>
            <a:r>
              <a:rPr lang="ru-RU" sz="1400" dirty="0" err="1"/>
              <a:t>полягає</a:t>
            </a:r>
            <a:r>
              <a:rPr lang="ru-RU" sz="1400" dirty="0"/>
              <a:t> у </a:t>
            </a:r>
            <a:r>
              <a:rPr lang="ru-RU" sz="1400" dirty="0" err="1"/>
              <a:t>своєчасному</a:t>
            </a:r>
            <a:r>
              <a:rPr lang="ru-RU" sz="1400" dirty="0"/>
              <a:t>, </a:t>
            </a:r>
            <a:r>
              <a:rPr lang="ru-RU" sz="1400" dirty="0" err="1"/>
              <a:t>повному</a:t>
            </a:r>
            <a:r>
              <a:rPr lang="ru-RU" sz="1400" dirty="0"/>
              <a:t> і </a:t>
            </a:r>
            <a:r>
              <a:rPr lang="ru-RU" sz="1400" dirty="0" err="1"/>
              <a:t>достовірному</a:t>
            </a:r>
            <a:r>
              <a:rPr lang="ru-RU" sz="1400" dirty="0"/>
              <a:t> </a:t>
            </a:r>
            <a:r>
              <a:rPr lang="ru-RU" sz="1400" dirty="0" err="1"/>
              <a:t>визначенні</a:t>
            </a:r>
            <a:r>
              <a:rPr lang="ru-RU" sz="1400" dirty="0"/>
              <a:t> </a:t>
            </a:r>
            <a:r>
              <a:rPr lang="ru-RU" sz="1400" dirty="0" err="1"/>
              <a:t>фактичних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, </a:t>
            </a:r>
            <a:r>
              <a:rPr lang="ru-RU" sz="1400" dirty="0" err="1"/>
              <a:t>пов'язаних</a:t>
            </a:r>
            <a:r>
              <a:rPr lang="ru-RU" sz="1400" dirty="0"/>
              <a:t> з </a:t>
            </a:r>
            <a:r>
              <a:rPr lang="ru-RU" sz="1400" dirty="0" err="1"/>
              <a:t>виробництвом</a:t>
            </a:r>
            <a:r>
              <a:rPr lang="ru-RU" sz="1400" dirty="0"/>
              <a:t> і </a:t>
            </a:r>
            <a:r>
              <a:rPr lang="ru-RU" sz="1400" dirty="0" err="1"/>
              <a:t>збутом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, а </a:t>
            </a:r>
            <a:r>
              <a:rPr lang="ru-RU" sz="1400" dirty="0" err="1"/>
              <a:t>також</a:t>
            </a:r>
            <a:r>
              <a:rPr lang="ru-RU" sz="1400" dirty="0"/>
              <a:t>  в </a:t>
            </a:r>
            <a:r>
              <a:rPr lang="ru-RU" sz="1400" dirty="0" err="1"/>
              <a:t>контролі</a:t>
            </a:r>
            <a:r>
              <a:rPr lang="ru-RU" sz="1400" dirty="0"/>
              <a:t> за </a:t>
            </a:r>
            <a:r>
              <a:rPr lang="ru-RU" sz="1400" dirty="0" err="1"/>
              <a:t>використанням</a:t>
            </a:r>
            <a:r>
              <a:rPr lang="ru-RU" sz="1400" dirty="0"/>
              <a:t> </a:t>
            </a:r>
            <a:r>
              <a:rPr lang="ru-RU" sz="1400" dirty="0" err="1"/>
              <a:t>ресурсів</a:t>
            </a:r>
            <a:r>
              <a:rPr lang="ru-RU" sz="1400" dirty="0"/>
              <a:t> і </a:t>
            </a:r>
            <a:r>
              <a:rPr lang="ru-RU" sz="1400" dirty="0" err="1"/>
              <a:t>грошових</a:t>
            </a:r>
            <a:r>
              <a:rPr lang="ru-RU" sz="1400" dirty="0"/>
              <a:t> </a:t>
            </a:r>
            <a:r>
              <a:rPr lang="ru-RU" sz="1400" dirty="0" err="1"/>
              <a:t>коштів</a:t>
            </a:r>
            <a:r>
              <a:rPr lang="ru-RU" sz="1400" dirty="0"/>
              <a:t>. Для </a:t>
            </a:r>
            <a:r>
              <a:rPr lang="ru-RU" sz="1400" dirty="0" err="1"/>
              <a:t>розрахунку</a:t>
            </a:r>
            <a:r>
              <a:rPr lang="ru-RU" sz="1400" dirty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треба </a:t>
            </a:r>
            <a:r>
              <a:rPr lang="ru-RU" sz="1400" dirty="0" err="1"/>
              <a:t>мати</a:t>
            </a:r>
            <a:r>
              <a:rPr lang="ru-RU" sz="1400" dirty="0"/>
              <a:t>, як </a:t>
            </a:r>
            <a:r>
              <a:rPr lang="ru-RU" sz="1400" dirty="0" err="1"/>
              <a:t>мінімум</a:t>
            </a:r>
            <a:r>
              <a:rPr lang="ru-RU" sz="1400" dirty="0"/>
              <a:t>, </a:t>
            </a:r>
            <a:r>
              <a:rPr lang="ru-RU" sz="1400" dirty="0" err="1"/>
              <a:t>дані</a:t>
            </a:r>
            <a:r>
              <a:rPr lang="ru-RU" sz="1400" dirty="0"/>
              <a:t> про </a:t>
            </a:r>
            <a:r>
              <a:rPr lang="ru-RU" sz="1400" dirty="0" err="1"/>
              <a:t>трудомісткість</a:t>
            </a:r>
            <a:r>
              <a:rPr lang="ru-RU" sz="1400" dirty="0"/>
              <a:t> і </a:t>
            </a:r>
            <a:r>
              <a:rPr lang="ru-RU" sz="1400" dirty="0" err="1"/>
              <a:t>матеріаломісткість</a:t>
            </a:r>
            <a:r>
              <a:rPr lang="ru-RU" sz="1400" dirty="0"/>
              <a:t> </a:t>
            </a:r>
            <a:r>
              <a:rPr lang="ru-RU" sz="1400" dirty="0" err="1"/>
              <a:t>виробів</a:t>
            </a:r>
            <a:r>
              <a:rPr lang="ru-RU" sz="1400" dirty="0"/>
              <a:t>; про </a:t>
            </a:r>
            <a:r>
              <a:rPr lang="ru-RU" sz="1400" dirty="0" err="1"/>
              <a:t>понесені</a:t>
            </a:r>
            <a:r>
              <a:rPr lang="ru-RU" sz="1400" dirty="0"/>
              <a:t> </a:t>
            </a:r>
            <a:r>
              <a:rPr lang="ru-RU" sz="1400" dirty="0" err="1"/>
              <a:t>основні</a:t>
            </a:r>
            <a:r>
              <a:rPr lang="ru-RU" sz="1400" dirty="0"/>
              <a:t> і </a:t>
            </a:r>
            <a:r>
              <a:rPr lang="ru-RU" sz="1400" dirty="0" err="1"/>
              <a:t>накладні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</a:t>
            </a:r>
            <a:r>
              <a:rPr lang="ru-RU" sz="1400" dirty="0" err="1" smtClean="0"/>
              <a:t>Розподіл</a:t>
            </a:r>
            <a:r>
              <a:rPr lang="ru-RU" sz="1400" dirty="0" smtClean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на </a:t>
            </a:r>
            <a:r>
              <a:rPr lang="ru-RU" sz="1400" dirty="0" err="1"/>
              <a:t>об'єкт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відбуватися</a:t>
            </a:r>
            <a:r>
              <a:rPr lang="ru-RU" sz="1400" dirty="0"/>
              <a:t> на </a:t>
            </a:r>
            <a:r>
              <a:rPr lang="ru-RU" sz="1400" dirty="0" err="1"/>
              <a:t>документальній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математичній</a:t>
            </a:r>
            <a:r>
              <a:rPr lang="ru-RU" sz="1400" dirty="0"/>
              <a:t> </a:t>
            </a:r>
            <a:r>
              <a:rPr lang="ru-RU" sz="1400" dirty="0" err="1"/>
              <a:t>основі</a:t>
            </a:r>
            <a:r>
              <a:rPr lang="ru-RU" sz="1400" dirty="0"/>
              <a:t>. </a:t>
            </a:r>
            <a:r>
              <a:rPr lang="ru-RU" sz="1400" dirty="0" err="1"/>
              <a:t>Основні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списуються</a:t>
            </a:r>
            <a:r>
              <a:rPr lang="ru-RU" sz="1400" dirty="0"/>
              <a:t> на продукт, як правило, </a:t>
            </a:r>
            <a:r>
              <a:rPr lang="ru-RU" sz="1400" dirty="0" err="1"/>
              <a:t>пропорційно</a:t>
            </a:r>
            <a:r>
              <a:rPr lang="ru-RU" sz="1400" dirty="0"/>
              <a:t> </a:t>
            </a:r>
            <a:r>
              <a:rPr lang="ru-RU" sz="1400" dirty="0" err="1"/>
              <a:t>трудомісткості</a:t>
            </a:r>
            <a:r>
              <a:rPr lang="ru-RU" sz="1400" dirty="0"/>
              <a:t> і </a:t>
            </a:r>
            <a:r>
              <a:rPr lang="ru-RU" sz="1400" dirty="0" err="1"/>
              <a:t>матеріаломісткості</a:t>
            </a:r>
            <a:r>
              <a:rPr lang="ru-RU" sz="1400" dirty="0"/>
              <a:t> </a:t>
            </a:r>
            <a:r>
              <a:rPr lang="ru-RU" sz="1400" dirty="0" err="1"/>
              <a:t>виробів</a:t>
            </a:r>
            <a:r>
              <a:rPr lang="ru-RU" sz="1400" dirty="0"/>
              <a:t>, </a:t>
            </a:r>
            <a:r>
              <a:rPr lang="ru-RU" sz="1400" dirty="0" err="1"/>
              <a:t>накладні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розподіляються</a:t>
            </a:r>
            <a:r>
              <a:rPr lang="ru-RU" sz="1400" dirty="0"/>
              <a:t> </a:t>
            </a:r>
            <a:r>
              <a:rPr lang="ru-RU" sz="1400" dirty="0" err="1"/>
              <a:t>відповідно</a:t>
            </a:r>
            <a:r>
              <a:rPr lang="ru-RU" sz="1400" dirty="0"/>
              <a:t> до </a:t>
            </a:r>
            <a:r>
              <a:rPr lang="ru-RU" sz="1400" dirty="0" err="1"/>
              <a:t>вибраного</a:t>
            </a:r>
            <a:r>
              <a:rPr lang="ru-RU" sz="1400" dirty="0"/>
              <a:t> методу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списання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</a:t>
            </a:r>
            <a:r>
              <a:rPr lang="ru-RU" sz="1400" dirty="0" err="1" smtClean="0"/>
              <a:t>Розподіл</a:t>
            </a:r>
            <a:r>
              <a:rPr lang="ru-RU" sz="1400" dirty="0" smtClean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на </a:t>
            </a:r>
            <a:r>
              <a:rPr lang="ru-RU" sz="1400" dirty="0" err="1"/>
              <a:t>документальній</a:t>
            </a:r>
            <a:r>
              <a:rPr lang="ru-RU" sz="1400" dirty="0"/>
              <a:t> </a:t>
            </a:r>
            <a:r>
              <a:rPr lang="ru-RU" sz="1400" dirty="0" err="1"/>
              <a:t>основі</a:t>
            </a:r>
            <a:r>
              <a:rPr lang="ru-RU" sz="1400" dirty="0"/>
              <a:t> </a:t>
            </a:r>
            <a:r>
              <a:rPr lang="ru-RU" sz="1400" dirty="0" err="1"/>
              <a:t>вимагає</a:t>
            </a:r>
            <a:r>
              <a:rPr lang="ru-RU" sz="1400" dirty="0"/>
              <a:t> </a:t>
            </a:r>
            <a:r>
              <a:rPr lang="ru-RU" sz="1400" dirty="0" err="1"/>
              <a:t>деталізованого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 за </a:t>
            </a:r>
            <a:r>
              <a:rPr lang="ru-RU" sz="1400" dirty="0" err="1"/>
              <a:t>кожним</a:t>
            </a:r>
            <a:r>
              <a:rPr lang="ru-RU" sz="1400" dirty="0"/>
              <a:t> видом </a:t>
            </a:r>
            <a:r>
              <a:rPr lang="ru-RU" sz="1400" dirty="0" err="1"/>
              <a:t>виробничих</a:t>
            </a:r>
            <a:r>
              <a:rPr lang="ru-RU" sz="1400" dirty="0"/>
              <a:t> </a:t>
            </a:r>
            <a:r>
              <a:rPr lang="ru-RU" sz="1400" dirty="0" err="1"/>
              <a:t>робіт</a:t>
            </a:r>
            <a:r>
              <a:rPr lang="ru-RU" sz="1400" dirty="0"/>
              <a:t>. </a:t>
            </a:r>
            <a:r>
              <a:rPr lang="ru-RU" sz="1400" dirty="0" err="1"/>
              <a:t>Математичний</a:t>
            </a:r>
            <a:r>
              <a:rPr lang="ru-RU" sz="1400" dirty="0"/>
              <a:t> </a:t>
            </a:r>
            <a:r>
              <a:rPr lang="ru-RU" sz="1400" dirty="0" err="1"/>
              <a:t>підхід</a:t>
            </a:r>
            <a:r>
              <a:rPr lang="ru-RU" sz="1400" dirty="0"/>
              <a:t> </a:t>
            </a:r>
            <a:r>
              <a:rPr lang="ru-RU" sz="1400" dirty="0" err="1"/>
              <a:t>полягає</a:t>
            </a:r>
            <a:r>
              <a:rPr lang="ru-RU" sz="1400" dirty="0"/>
              <a:t> у тому,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непрямі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збираються</a:t>
            </a:r>
            <a:r>
              <a:rPr lang="ru-RU" sz="1400" dirty="0"/>
              <a:t> на одному </a:t>
            </a:r>
            <a:r>
              <a:rPr lang="ru-RU" sz="1400" dirty="0" err="1"/>
              <a:t>рахунку</a:t>
            </a:r>
            <a:r>
              <a:rPr lang="ru-RU" sz="1400" dirty="0"/>
              <a:t>, а </a:t>
            </a:r>
            <a:r>
              <a:rPr lang="ru-RU" sz="1400" dirty="0" err="1"/>
              <a:t>потім</a:t>
            </a:r>
            <a:r>
              <a:rPr lang="ru-RU" sz="1400" dirty="0"/>
              <a:t> </a:t>
            </a:r>
            <a:r>
              <a:rPr lang="ru-RU" sz="1400" dirty="0" err="1"/>
              <a:t>перерозподіляються</a:t>
            </a:r>
            <a:r>
              <a:rPr lang="ru-RU" sz="1400" dirty="0"/>
              <a:t> на </a:t>
            </a:r>
            <a:r>
              <a:rPr lang="ru-RU" sz="1400" dirty="0" err="1"/>
              <a:t>об'єкти</a:t>
            </a:r>
            <a:r>
              <a:rPr lang="ru-RU" sz="1400" dirty="0"/>
              <a:t> </a:t>
            </a:r>
            <a:r>
              <a:rPr lang="ru-RU" sz="1400" dirty="0" err="1"/>
              <a:t>калькуляції</a:t>
            </a:r>
            <a:r>
              <a:rPr lang="ru-RU" sz="1400" dirty="0"/>
              <a:t> у </a:t>
            </a:r>
            <a:r>
              <a:rPr lang="ru-RU" sz="1400" dirty="0" err="1"/>
              <a:t>певній</a:t>
            </a:r>
            <a:r>
              <a:rPr lang="ru-RU" sz="1400" dirty="0"/>
              <a:t> </a:t>
            </a:r>
            <a:r>
              <a:rPr lang="ru-RU" sz="1400" dirty="0" err="1"/>
              <a:t>пропорції</a:t>
            </a:r>
            <a:r>
              <a:rPr lang="ru-RU" sz="1400" dirty="0"/>
              <a:t> </a:t>
            </a:r>
            <a:r>
              <a:rPr lang="ru-RU" sz="1400" dirty="0" err="1"/>
              <a:t>згідно</a:t>
            </a:r>
            <a:r>
              <a:rPr lang="ru-RU" sz="1400" dirty="0"/>
              <a:t> з </a:t>
            </a:r>
            <a:r>
              <a:rPr lang="ru-RU" sz="1400" dirty="0" err="1"/>
              <a:t>обраною</a:t>
            </a:r>
            <a:r>
              <a:rPr lang="ru-RU" sz="1400" dirty="0"/>
              <a:t> базою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списання</a:t>
            </a:r>
            <a:r>
              <a:rPr lang="ru-RU" sz="1400" dirty="0"/>
              <a:t>. </a:t>
            </a:r>
            <a:r>
              <a:rPr lang="ru-RU" sz="1400" dirty="0" err="1"/>
              <a:t>Процес</a:t>
            </a:r>
            <a:r>
              <a:rPr lang="ru-RU" sz="1400" dirty="0"/>
              <a:t> </a:t>
            </a:r>
            <a:r>
              <a:rPr lang="ru-RU" sz="1400" dirty="0" err="1"/>
              <a:t>калькуляції</a:t>
            </a:r>
            <a:r>
              <a:rPr lang="ru-RU" sz="1400" dirty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представити</a:t>
            </a:r>
            <a:r>
              <a:rPr lang="ru-RU" sz="1400" dirty="0"/>
              <a:t> у </a:t>
            </a:r>
            <a:r>
              <a:rPr lang="ru-RU" sz="1400" dirty="0" err="1"/>
              <a:t>вигляді</a:t>
            </a:r>
            <a:r>
              <a:rPr lang="ru-RU" sz="1400" dirty="0"/>
              <a:t> </a:t>
            </a:r>
            <a:r>
              <a:rPr lang="ru-RU" sz="1400" dirty="0" err="1"/>
              <a:t>схеми</a:t>
            </a:r>
            <a:r>
              <a:rPr lang="ru-RU" sz="1400" dirty="0"/>
              <a:t> (рис. 11.10).</a:t>
            </a:r>
          </a:p>
        </p:txBody>
      </p:sp>
    </p:spTree>
    <p:extLst>
      <p:ext uri="{BB962C8B-B14F-4D97-AF65-F5344CB8AC3E}">
        <p14:creationId xmlns:p14="http://schemas.microsoft.com/office/powerpoint/2010/main" val="1443143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38742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Система </a:t>
            </a:r>
            <a:r>
              <a:rPr lang="ru-RU" sz="1400" dirty="0" err="1"/>
              <a:t>калькуляції</a:t>
            </a:r>
            <a:r>
              <a:rPr lang="ru-RU" sz="1400" dirty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, </a:t>
            </a:r>
            <a:r>
              <a:rPr lang="ru-RU" sz="1400" dirty="0" err="1"/>
              <a:t>вживана</a:t>
            </a:r>
            <a:r>
              <a:rPr lang="ru-RU" sz="1400" dirty="0"/>
              <a:t> на </a:t>
            </a:r>
            <a:r>
              <a:rPr lang="ru-RU" sz="1400" dirty="0" err="1"/>
              <a:t>підприємстві</a:t>
            </a:r>
            <a:r>
              <a:rPr lang="ru-RU" sz="1400" dirty="0"/>
              <a:t>, повинна </a:t>
            </a:r>
            <a:r>
              <a:rPr lang="ru-RU" sz="1400" dirty="0" err="1"/>
              <a:t>відповідати</a:t>
            </a:r>
            <a:r>
              <a:rPr lang="ru-RU" sz="1400" dirty="0"/>
              <a:t> принципам </a:t>
            </a:r>
            <a:r>
              <a:rPr lang="ru-RU" sz="1400" dirty="0" err="1"/>
              <a:t>організації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на </a:t>
            </a:r>
            <a:r>
              <a:rPr lang="ru-RU" sz="1400" dirty="0" err="1"/>
              <a:t>даному</a:t>
            </a:r>
            <a:r>
              <a:rPr lang="ru-RU" sz="1400" dirty="0"/>
              <a:t> </a:t>
            </a:r>
            <a:r>
              <a:rPr lang="ru-RU" sz="1400" dirty="0" err="1"/>
              <a:t>підприємстві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Залежно</a:t>
            </a:r>
            <a:r>
              <a:rPr lang="ru-RU" sz="1400" dirty="0" smtClean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організації</a:t>
            </a:r>
            <a:r>
              <a:rPr lang="ru-RU" sz="1400" dirty="0"/>
              <a:t> </a:t>
            </a:r>
            <a:r>
              <a:rPr lang="ru-RU" sz="1400" dirty="0" err="1"/>
              <a:t>процесу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</a:t>
            </a:r>
            <a:r>
              <a:rPr lang="ru-RU" sz="1400" dirty="0" err="1"/>
              <a:t>застосовують</a:t>
            </a:r>
            <a:r>
              <a:rPr lang="ru-RU" sz="1400" dirty="0"/>
              <a:t> </a:t>
            </a:r>
            <a:r>
              <a:rPr lang="ru-RU" sz="1400" b="1" i="1" dirty="0" err="1"/>
              <a:t>попроцесний</a:t>
            </a:r>
            <a:r>
              <a:rPr lang="ru-RU" sz="1400" dirty="0"/>
              <a:t> (</a:t>
            </a:r>
            <a:r>
              <a:rPr lang="ru-RU" sz="1400" dirty="0" err="1"/>
              <a:t>попередільний</a:t>
            </a:r>
            <a:r>
              <a:rPr lang="ru-RU" sz="1400" dirty="0"/>
              <a:t>, </a:t>
            </a:r>
            <a:r>
              <a:rPr lang="ru-RU" sz="1400" dirty="0" err="1"/>
              <a:t>післяопераційний</a:t>
            </a:r>
            <a:r>
              <a:rPr lang="ru-RU" sz="1400" dirty="0"/>
              <a:t>), </a:t>
            </a:r>
            <a:r>
              <a:rPr lang="ru-RU" sz="1400" b="1" i="1" dirty="0" err="1"/>
              <a:t>позамовний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b="1" i="1" dirty="0" err="1"/>
              <a:t>змішаний</a:t>
            </a:r>
            <a:r>
              <a:rPr lang="ru-RU" sz="1400" dirty="0"/>
              <a:t> </a:t>
            </a:r>
            <a:r>
              <a:rPr lang="ru-RU" sz="1400" dirty="0" err="1"/>
              <a:t>методи</a:t>
            </a:r>
            <a:r>
              <a:rPr lang="ru-RU" sz="1400" dirty="0"/>
              <a:t> </a:t>
            </a:r>
            <a:r>
              <a:rPr lang="ru-RU" sz="1400" dirty="0" err="1"/>
              <a:t>калькуляції</a:t>
            </a:r>
            <a:r>
              <a:rPr lang="ru-RU" sz="1400" dirty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b="1" i="1" dirty="0" smtClean="0"/>
              <a:t>        </a:t>
            </a:r>
            <a:r>
              <a:rPr lang="ru-RU" sz="1400" b="1" i="1" dirty="0" err="1" smtClean="0"/>
              <a:t>Змішаний</a:t>
            </a:r>
            <a:r>
              <a:rPr lang="ru-RU" sz="1400" b="1" i="1" dirty="0" smtClean="0"/>
              <a:t> </a:t>
            </a:r>
            <a:r>
              <a:rPr lang="ru-RU" sz="1400" b="1" i="1" dirty="0"/>
              <a:t>метод </a:t>
            </a:r>
            <a:r>
              <a:rPr lang="ru-RU" sz="1400" b="1" i="1" dirty="0" err="1"/>
              <a:t>калькуляції</a:t>
            </a:r>
            <a:r>
              <a:rPr lang="ru-RU" sz="1400" b="1" i="1" dirty="0"/>
              <a:t> </a:t>
            </a:r>
            <a:r>
              <a:rPr lang="ru-RU" sz="1400" dirty="0" err="1"/>
              <a:t>застосовується</a:t>
            </a:r>
            <a:r>
              <a:rPr lang="ru-RU" sz="1400" dirty="0"/>
              <a:t> на </a:t>
            </a:r>
            <a:r>
              <a:rPr lang="ru-RU" sz="1400" dirty="0" err="1"/>
              <a:t>підприємствах</a:t>
            </a:r>
            <a:r>
              <a:rPr lang="ru-RU" sz="1400" dirty="0"/>
              <a:t> </a:t>
            </a:r>
            <a:r>
              <a:rPr lang="ru-RU" sz="1400" dirty="0" err="1"/>
              <a:t>зі</a:t>
            </a:r>
            <a:r>
              <a:rPr lang="ru-RU" sz="1400" dirty="0"/>
              <a:t> складною </a:t>
            </a:r>
            <a:r>
              <a:rPr lang="ru-RU" sz="1400" dirty="0" err="1"/>
              <a:t>організаційною</a:t>
            </a:r>
            <a:r>
              <a:rPr lang="ru-RU" sz="1400" dirty="0"/>
              <a:t> структурою,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включає</a:t>
            </a:r>
            <a:r>
              <a:rPr lang="ru-RU" sz="1400" dirty="0"/>
              <a:t> </a:t>
            </a:r>
            <a:r>
              <a:rPr lang="ru-RU" sz="1400" dirty="0" err="1"/>
              <a:t>елементи</a:t>
            </a:r>
            <a:r>
              <a:rPr lang="ru-RU" sz="1400" dirty="0"/>
              <a:t> </a:t>
            </a:r>
            <a:r>
              <a:rPr lang="ru-RU" sz="1400" dirty="0" err="1"/>
              <a:t>індивідуального</a:t>
            </a:r>
            <a:r>
              <a:rPr lang="ru-RU" sz="1400" dirty="0"/>
              <a:t>, </a:t>
            </a:r>
            <a:r>
              <a:rPr lang="ru-RU" sz="1400" dirty="0" err="1"/>
              <a:t>серійного</a:t>
            </a:r>
            <a:r>
              <a:rPr lang="ru-RU" sz="1400" dirty="0"/>
              <a:t> і потокового </a:t>
            </a:r>
            <a:r>
              <a:rPr lang="ru-RU" sz="1400" dirty="0" err="1"/>
              <a:t>типів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 t="27511" r="55172" b="41639"/>
          <a:stretch/>
        </p:blipFill>
        <p:spPr bwMode="auto">
          <a:xfrm>
            <a:off x="2339752" y="836712"/>
            <a:ext cx="4896544" cy="3003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0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9939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11.4.2. </a:t>
            </a:r>
            <a:r>
              <a:rPr lang="ru-RU" sz="2800" dirty="0" err="1" smtClean="0"/>
              <a:t>Позамовний</a:t>
            </a:r>
            <a:r>
              <a:rPr lang="ru-RU" sz="2800" dirty="0" smtClean="0"/>
              <a:t> </a:t>
            </a:r>
            <a:r>
              <a:rPr lang="ru-RU" sz="2800" dirty="0"/>
              <a:t>метод </a:t>
            </a:r>
            <a:r>
              <a:rPr lang="ru-RU" sz="2800" dirty="0" err="1" smtClean="0"/>
              <a:t>формування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err="1" smtClean="0"/>
              <a:t>собівартості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25658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400" dirty="0" smtClean="0"/>
              <a:t>         </a:t>
            </a:r>
            <a:r>
              <a:rPr lang="ru-RU" sz="1400" dirty="0" err="1" smtClean="0"/>
              <a:t>Позамовна</a:t>
            </a:r>
            <a:r>
              <a:rPr lang="ru-RU" sz="1400" dirty="0" smtClean="0"/>
              <a:t> </a:t>
            </a:r>
            <a:r>
              <a:rPr lang="ru-RU" sz="1400" dirty="0" err="1"/>
              <a:t>калькуляція</a:t>
            </a:r>
            <a:r>
              <a:rPr lang="ru-RU" sz="1400" dirty="0"/>
              <a:t>, як правило, </a:t>
            </a:r>
            <a:r>
              <a:rPr lang="ru-RU" sz="1400" dirty="0" err="1"/>
              <a:t>використовується</a:t>
            </a:r>
            <a:r>
              <a:rPr lang="ru-RU" sz="1400" dirty="0"/>
              <a:t> в </a:t>
            </a:r>
            <a:r>
              <a:rPr lang="ru-RU" sz="1400" dirty="0" err="1"/>
              <a:t>одиничному</a:t>
            </a:r>
            <a:r>
              <a:rPr lang="ru-RU" sz="1400" dirty="0"/>
              <a:t>, </a:t>
            </a:r>
            <a:r>
              <a:rPr lang="ru-RU" sz="1400" dirty="0" err="1"/>
              <a:t>дрібносерійному</a:t>
            </a:r>
            <a:r>
              <a:rPr lang="ru-RU" sz="1400" dirty="0"/>
              <a:t> і </a:t>
            </a:r>
            <a:r>
              <a:rPr lang="ru-RU" sz="1400" dirty="0" err="1"/>
              <a:t>серійному</a:t>
            </a:r>
            <a:r>
              <a:rPr lang="ru-RU" sz="1400" dirty="0"/>
              <a:t> </a:t>
            </a:r>
            <a:r>
              <a:rPr lang="ru-RU" sz="1400" dirty="0" err="1"/>
              <a:t>виробництвах</a:t>
            </a:r>
            <a:r>
              <a:rPr lang="ru-RU" sz="1400" dirty="0"/>
              <a:t> та </a:t>
            </a:r>
            <a:r>
              <a:rPr lang="ru-RU" sz="1400" dirty="0" err="1"/>
              <a:t>застосовується</a:t>
            </a:r>
            <a:r>
              <a:rPr lang="ru-RU" sz="1400" dirty="0"/>
              <a:t> у тих </a:t>
            </a:r>
            <a:r>
              <a:rPr lang="ru-RU" sz="1400" dirty="0" err="1"/>
              <a:t>випадках</a:t>
            </a:r>
            <a:r>
              <a:rPr lang="ru-RU" sz="1400" dirty="0"/>
              <a:t>, коли </a:t>
            </a:r>
            <a:r>
              <a:rPr lang="ru-RU" sz="1400" dirty="0" err="1"/>
              <a:t>підприємство</a:t>
            </a:r>
            <a:r>
              <a:rPr lang="ru-RU" sz="1400" dirty="0"/>
              <a:t> </a:t>
            </a:r>
            <a:r>
              <a:rPr lang="ru-RU" sz="1400" dirty="0" err="1"/>
              <a:t>виконує</a:t>
            </a:r>
            <a:r>
              <a:rPr lang="ru-RU" sz="1400" dirty="0"/>
              <a:t> </a:t>
            </a:r>
            <a:r>
              <a:rPr lang="ru-RU" sz="1400" dirty="0" err="1"/>
              <a:t>замовлення</a:t>
            </a:r>
            <a:r>
              <a:rPr lang="ru-RU" sz="1400" dirty="0"/>
              <a:t> на </a:t>
            </a:r>
            <a:r>
              <a:rPr lang="ru-RU" sz="1400" dirty="0" err="1"/>
              <a:t>виробництво</a:t>
            </a:r>
            <a:r>
              <a:rPr lang="ru-RU" sz="1400" dirty="0"/>
              <a:t> </a:t>
            </a:r>
            <a:r>
              <a:rPr lang="ru-RU" sz="1400" dirty="0" err="1"/>
              <a:t>конкретних</a:t>
            </a:r>
            <a:r>
              <a:rPr lang="ru-RU" sz="1400" dirty="0"/>
              <a:t> </a:t>
            </a:r>
            <a:r>
              <a:rPr lang="ru-RU" sz="1400" dirty="0" err="1"/>
              <a:t>одиниць</a:t>
            </a:r>
            <a:r>
              <a:rPr lang="ru-RU" sz="1400" dirty="0"/>
              <a:t> продукту для </a:t>
            </a:r>
            <a:r>
              <a:rPr lang="ru-RU" sz="1400" dirty="0" err="1"/>
              <a:t>певного</a:t>
            </a:r>
            <a:r>
              <a:rPr lang="ru-RU" sz="1400" dirty="0"/>
              <a:t> </a:t>
            </a:r>
            <a:r>
              <a:rPr lang="ru-RU" sz="1400" dirty="0" err="1"/>
              <a:t>покупця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виготовлення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</a:t>
            </a:r>
            <a:r>
              <a:rPr lang="ru-RU" sz="1400" dirty="0" err="1"/>
              <a:t>відбувається</a:t>
            </a:r>
            <a:r>
              <a:rPr lang="ru-RU" sz="1400" dirty="0"/>
              <a:t> </a:t>
            </a:r>
            <a:r>
              <a:rPr lang="ru-RU" sz="1400" dirty="0" err="1"/>
              <a:t>партіями</a:t>
            </a:r>
            <a:r>
              <a:rPr lang="ru-RU" sz="1400" dirty="0"/>
              <a:t> </a:t>
            </a:r>
            <a:r>
              <a:rPr lang="ru-RU" sz="1400" dirty="0" err="1"/>
              <a:t>протягом</a:t>
            </a:r>
            <a:r>
              <a:rPr lang="ru-RU" sz="1400" dirty="0"/>
              <a:t> будь-</a:t>
            </a:r>
            <a:r>
              <a:rPr lang="ru-RU" sz="1400" dirty="0" err="1"/>
              <a:t>якого</a:t>
            </a:r>
            <a:r>
              <a:rPr lang="ru-RU" sz="1400" dirty="0"/>
              <a:t> календарного </a:t>
            </a:r>
            <a:r>
              <a:rPr lang="ru-RU" sz="1400" dirty="0" err="1"/>
              <a:t>періоду</a:t>
            </a:r>
            <a:r>
              <a:rPr lang="ru-RU" sz="1400" dirty="0"/>
              <a:t>. У </a:t>
            </a:r>
            <a:r>
              <a:rPr lang="ru-RU" sz="1400" dirty="0" err="1"/>
              <a:t>випадку</a:t>
            </a:r>
            <a:r>
              <a:rPr lang="ru-RU" sz="1400" dirty="0"/>
              <a:t> </a:t>
            </a:r>
            <a:r>
              <a:rPr lang="ru-RU" sz="1400" dirty="0" err="1"/>
              <a:t>виготовлення</a:t>
            </a:r>
            <a:r>
              <a:rPr lang="ru-RU" sz="1400" dirty="0"/>
              <a:t> великих </a:t>
            </a:r>
            <a:r>
              <a:rPr lang="ru-RU" sz="1400" dirty="0" err="1"/>
              <a:t>виробів</a:t>
            </a:r>
            <a:r>
              <a:rPr lang="ru-RU" sz="1400" dirty="0"/>
              <a:t> з </a:t>
            </a:r>
            <a:r>
              <a:rPr lang="ru-RU" sz="1400" dirty="0" err="1"/>
              <a:t>тривалим</a:t>
            </a:r>
            <a:r>
              <a:rPr lang="ru-RU" sz="1400" dirty="0"/>
              <a:t> циклом </a:t>
            </a:r>
            <a:r>
              <a:rPr lang="ru-RU" sz="1400" dirty="0" err="1"/>
              <a:t>виробництва</a:t>
            </a:r>
            <a:r>
              <a:rPr lang="ru-RU" sz="1400" dirty="0"/>
              <a:t> </a:t>
            </a:r>
            <a:r>
              <a:rPr lang="ru-RU" sz="1400" dirty="0" err="1"/>
              <a:t>замовлення</a:t>
            </a:r>
            <a:r>
              <a:rPr lang="ru-RU" sz="1400" dirty="0"/>
              <a:t> </a:t>
            </a:r>
            <a:r>
              <a:rPr lang="ru-RU" sz="1400" dirty="0" err="1"/>
              <a:t>відкриваються</a:t>
            </a:r>
            <a:r>
              <a:rPr lang="ru-RU" sz="1400" dirty="0"/>
              <a:t> не на </a:t>
            </a:r>
            <a:r>
              <a:rPr lang="ru-RU" sz="1400" dirty="0" err="1"/>
              <a:t>виріб</a:t>
            </a:r>
            <a:r>
              <a:rPr lang="ru-RU" sz="1400" dirty="0"/>
              <a:t> в </a:t>
            </a:r>
            <a:r>
              <a:rPr lang="ru-RU" sz="1400" dirty="0" err="1"/>
              <a:t>цілому</a:t>
            </a:r>
            <a:r>
              <a:rPr lang="ru-RU" sz="1400" dirty="0"/>
              <a:t>, а на </a:t>
            </a:r>
            <a:r>
              <a:rPr lang="ru-RU" sz="1400" dirty="0" err="1"/>
              <a:t>окремі</a:t>
            </a:r>
            <a:r>
              <a:rPr lang="ru-RU" sz="1400" dirty="0"/>
              <a:t> </a:t>
            </a:r>
            <a:r>
              <a:rPr lang="ru-RU" sz="1400" dirty="0" err="1"/>
              <a:t>технологічні</a:t>
            </a:r>
            <a:r>
              <a:rPr lang="ru-RU" sz="1400" dirty="0"/>
              <a:t> і </a:t>
            </a:r>
            <a:r>
              <a:rPr lang="ru-RU" sz="1400" dirty="0" err="1"/>
              <a:t>монтажні</a:t>
            </a:r>
            <a:r>
              <a:rPr lang="ru-RU" sz="1400" dirty="0"/>
              <a:t> </a:t>
            </a:r>
            <a:r>
              <a:rPr lang="ru-RU" sz="1400" dirty="0" err="1"/>
              <a:t>вузли</a:t>
            </a:r>
            <a:r>
              <a:rPr lang="ru-RU" sz="1400" dirty="0"/>
              <a:t> </a:t>
            </a:r>
            <a:r>
              <a:rPr lang="ru-RU" sz="1400" dirty="0" err="1"/>
              <a:t>згідно</a:t>
            </a:r>
            <a:r>
              <a:rPr lang="ru-RU" sz="1400" dirty="0"/>
              <a:t> з </a:t>
            </a:r>
            <a:r>
              <a:rPr lang="ru-RU" sz="1400" dirty="0" err="1"/>
              <a:t>визначеною</a:t>
            </a:r>
            <a:r>
              <a:rPr lang="ru-RU" sz="1400" dirty="0"/>
              <a:t> </a:t>
            </a:r>
            <a:r>
              <a:rPr lang="ru-RU" sz="1400" dirty="0" err="1"/>
              <a:t>комплектацію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При </a:t>
            </a:r>
            <a:r>
              <a:rPr lang="ru-RU" sz="1400" b="1" i="1" dirty="0" err="1"/>
              <a:t>позамовному</a:t>
            </a:r>
            <a:r>
              <a:rPr lang="ru-RU" sz="1400" b="1" i="1" dirty="0"/>
              <a:t> </a:t>
            </a:r>
            <a:r>
              <a:rPr lang="ru-RU" sz="1400" b="1" i="1" dirty="0" err="1"/>
              <a:t>методі</a:t>
            </a:r>
            <a:r>
              <a:rPr lang="ru-RU" sz="1400" b="1" i="1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на </a:t>
            </a:r>
            <a:r>
              <a:rPr lang="ru-RU" sz="1400" dirty="0" err="1"/>
              <a:t>виробництво</a:t>
            </a:r>
            <a:r>
              <a:rPr lang="ru-RU" sz="1400" dirty="0"/>
              <a:t> кожному </a:t>
            </a:r>
            <a:r>
              <a:rPr lang="ru-RU" sz="1400" dirty="0" err="1"/>
              <a:t>замовленню</a:t>
            </a:r>
            <a:r>
              <a:rPr lang="ru-RU" sz="1400" dirty="0"/>
              <a:t> </a:t>
            </a:r>
            <a:r>
              <a:rPr lang="ru-RU" sz="1400" dirty="0" err="1"/>
              <a:t>привласнюється</a:t>
            </a:r>
            <a:r>
              <a:rPr lang="ru-RU" sz="1400" dirty="0"/>
              <a:t> </a:t>
            </a:r>
            <a:r>
              <a:rPr lang="ru-RU" sz="1400" dirty="0" err="1"/>
              <a:t>свій</a:t>
            </a:r>
            <a:r>
              <a:rPr lang="ru-RU" sz="1400" dirty="0"/>
              <a:t> </a:t>
            </a:r>
            <a:r>
              <a:rPr lang="ru-RU" sz="1400" dirty="0" err="1"/>
              <a:t>окремий</a:t>
            </a:r>
            <a:r>
              <a:rPr lang="ru-RU" sz="1400" dirty="0"/>
              <a:t> номер (шифр),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зазначається</a:t>
            </a:r>
            <a:r>
              <a:rPr lang="ru-RU" sz="1400" dirty="0"/>
              <a:t> у </a:t>
            </a:r>
            <a:r>
              <a:rPr lang="ru-RU" sz="1400" dirty="0" err="1"/>
              <a:t>всіх</a:t>
            </a:r>
            <a:r>
              <a:rPr lang="ru-RU" sz="1400" dirty="0"/>
              <a:t> документах по </a:t>
            </a:r>
            <a:r>
              <a:rPr lang="ru-RU" sz="1400" dirty="0" err="1"/>
              <a:t>цьому</a:t>
            </a:r>
            <a:r>
              <a:rPr lang="ru-RU" sz="1400" dirty="0"/>
              <a:t> </a:t>
            </a:r>
            <a:r>
              <a:rPr lang="ru-RU" sz="1400" dirty="0" err="1"/>
              <a:t>замовленню</a:t>
            </a:r>
            <a:r>
              <a:rPr lang="ru-RU" sz="1400" dirty="0"/>
              <a:t>. </a:t>
            </a:r>
            <a:r>
              <a:rPr lang="ru-RU" sz="1400" dirty="0" err="1"/>
              <a:t>Якщо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не </a:t>
            </a:r>
            <a:r>
              <a:rPr lang="ru-RU" sz="1400" dirty="0" err="1"/>
              <a:t>можуть</a:t>
            </a:r>
            <a:r>
              <a:rPr lang="ru-RU" sz="1400" dirty="0"/>
              <a:t> бути </a:t>
            </a:r>
            <a:r>
              <a:rPr lang="ru-RU" sz="1400" dirty="0" err="1"/>
              <a:t>повністю</a:t>
            </a:r>
            <a:r>
              <a:rPr lang="ru-RU" sz="1400" dirty="0"/>
              <a:t> </a:t>
            </a:r>
            <a:r>
              <a:rPr lang="ru-RU" sz="1400" dirty="0" err="1"/>
              <a:t>віднесені</a:t>
            </a:r>
            <a:r>
              <a:rPr lang="ru-RU" sz="1400" dirty="0"/>
              <a:t> до </a:t>
            </a:r>
            <a:r>
              <a:rPr lang="ru-RU" sz="1400" dirty="0" err="1"/>
              <a:t>окремого</a:t>
            </a:r>
            <a:r>
              <a:rPr lang="ru-RU" sz="1400" dirty="0"/>
              <a:t> </a:t>
            </a:r>
            <a:r>
              <a:rPr lang="ru-RU" sz="1400" dirty="0" err="1"/>
              <a:t>замовлення</a:t>
            </a:r>
            <a:r>
              <a:rPr lang="ru-RU" sz="1400" dirty="0"/>
              <a:t> (</a:t>
            </a:r>
            <a:r>
              <a:rPr lang="ru-RU" sz="1400" dirty="0" err="1"/>
              <a:t>партії</a:t>
            </a:r>
            <a:r>
              <a:rPr lang="ru-RU" sz="1400" dirty="0"/>
              <a:t>), </a:t>
            </a:r>
            <a:r>
              <a:rPr lang="ru-RU" sz="1400" dirty="0" err="1"/>
              <a:t>використовується</a:t>
            </a:r>
            <a:r>
              <a:rPr lang="ru-RU" sz="1400" dirty="0"/>
              <a:t> </a:t>
            </a:r>
            <a:r>
              <a:rPr lang="ru-RU" sz="1400" dirty="0" err="1"/>
              <a:t>попроцесний</a:t>
            </a:r>
            <a:r>
              <a:rPr lang="ru-RU" sz="1400" dirty="0"/>
              <a:t> метод </a:t>
            </a:r>
            <a:r>
              <a:rPr lang="ru-RU" sz="1400" dirty="0" err="1"/>
              <a:t>обліку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комбінація</a:t>
            </a:r>
            <a:r>
              <a:rPr lang="ru-RU" sz="1400" dirty="0"/>
              <a:t> </a:t>
            </a:r>
            <a:r>
              <a:rPr lang="ru-RU" sz="1400" dirty="0" err="1"/>
              <a:t>двох</a:t>
            </a:r>
            <a:r>
              <a:rPr lang="ru-RU" sz="1400" dirty="0"/>
              <a:t> </a:t>
            </a:r>
            <a:r>
              <a:rPr lang="ru-RU" sz="1400" dirty="0" err="1"/>
              <a:t>методів</a:t>
            </a:r>
            <a:r>
              <a:rPr lang="ru-RU" sz="1400" dirty="0"/>
              <a:t> – </a:t>
            </a:r>
            <a:r>
              <a:rPr lang="ru-RU" sz="1400" dirty="0" err="1"/>
              <a:t>позамовного</a:t>
            </a:r>
            <a:r>
              <a:rPr lang="ru-RU" sz="1400" dirty="0"/>
              <a:t> і </a:t>
            </a:r>
            <a:r>
              <a:rPr lang="ru-RU" sz="1400" dirty="0" err="1"/>
              <a:t>попроцесного</a:t>
            </a:r>
            <a:r>
              <a:rPr lang="ru-RU" sz="1400" dirty="0"/>
              <a:t>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b="1" i="1" dirty="0" smtClean="0"/>
              <a:t>        </a:t>
            </a:r>
            <a:r>
              <a:rPr lang="ru-RU" sz="1400" b="1" i="1" dirty="0" err="1" smtClean="0"/>
              <a:t>Об'єктом</a:t>
            </a:r>
            <a:r>
              <a:rPr lang="ru-RU" sz="1400" dirty="0" smtClean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 і </a:t>
            </a:r>
            <a:r>
              <a:rPr lang="ru-RU" sz="1400" dirty="0" err="1"/>
              <a:t>калькуляції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при </a:t>
            </a:r>
            <a:r>
              <a:rPr lang="ru-RU" sz="1400" dirty="0" err="1"/>
              <a:t>позамовному</a:t>
            </a:r>
            <a:r>
              <a:rPr lang="ru-RU" sz="1400" dirty="0"/>
              <a:t> </a:t>
            </a:r>
            <a:r>
              <a:rPr lang="ru-RU" sz="1400" dirty="0" err="1"/>
              <a:t>методі</a:t>
            </a:r>
            <a:r>
              <a:rPr lang="ru-RU" sz="1400" dirty="0"/>
              <a:t> є </a:t>
            </a:r>
            <a:r>
              <a:rPr lang="ru-RU" sz="1400" dirty="0" err="1"/>
              <a:t>окреме</a:t>
            </a:r>
            <a:r>
              <a:rPr lang="ru-RU" sz="1400" dirty="0"/>
              <a:t> </a:t>
            </a:r>
            <a:r>
              <a:rPr lang="ru-RU" sz="1400" dirty="0" err="1"/>
              <a:t>індивідуальне</a:t>
            </a:r>
            <a:r>
              <a:rPr lang="ru-RU" sz="1400" dirty="0"/>
              <a:t> </a:t>
            </a:r>
            <a:r>
              <a:rPr lang="ru-RU" sz="1400" dirty="0" err="1"/>
              <a:t>замовлення</a:t>
            </a:r>
            <a:r>
              <a:rPr lang="ru-RU" sz="1400" dirty="0"/>
              <a:t>, </a:t>
            </a:r>
            <a:r>
              <a:rPr lang="ru-RU" sz="1400" dirty="0" err="1"/>
              <a:t>окремий</a:t>
            </a:r>
            <a:r>
              <a:rPr lang="ru-RU" sz="1400" dirty="0"/>
              <a:t> контракт (проект)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партія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складається</a:t>
            </a:r>
            <a:r>
              <a:rPr lang="ru-RU" sz="1400" dirty="0"/>
              <a:t> з </a:t>
            </a:r>
            <a:r>
              <a:rPr lang="ru-RU" sz="1400" dirty="0" err="1"/>
              <a:t>ідентичних</a:t>
            </a:r>
            <a:r>
              <a:rPr lang="ru-RU" sz="1400" dirty="0"/>
              <a:t> </a:t>
            </a:r>
            <a:r>
              <a:rPr lang="ru-RU" sz="1400" dirty="0" err="1"/>
              <a:t>зразків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проходять</a:t>
            </a:r>
            <a:r>
              <a:rPr lang="ru-RU" sz="1400" dirty="0"/>
              <a:t> </a:t>
            </a:r>
            <a:r>
              <a:rPr lang="ru-RU" sz="1400" dirty="0" err="1"/>
              <a:t>однаковий</a:t>
            </a:r>
            <a:r>
              <a:rPr lang="ru-RU" sz="1400" dirty="0"/>
              <a:t> </a:t>
            </a:r>
            <a:r>
              <a:rPr lang="ru-RU" sz="1400" dirty="0" err="1"/>
              <a:t>технологічний</a:t>
            </a:r>
            <a:r>
              <a:rPr lang="ru-RU" sz="1400" dirty="0"/>
              <a:t> </a:t>
            </a:r>
            <a:r>
              <a:rPr lang="ru-RU" sz="1400" dirty="0" err="1"/>
              <a:t>процес</a:t>
            </a:r>
            <a:r>
              <a:rPr lang="ru-RU" sz="1400" dirty="0"/>
              <a:t> </a:t>
            </a:r>
            <a:r>
              <a:rPr lang="ru-RU" sz="1400" dirty="0" err="1"/>
              <a:t>виготовлення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У </a:t>
            </a:r>
            <a:r>
              <a:rPr lang="ru-RU" sz="1400" dirty="0" err="1"/>
              <a:t>даному</a:t>
            </a:r>
            <a:r>
              <a:rPr lang="ru-RU" sz="1400" dirty="0"/>
              <a:t> </a:t>
            </a:r>
            <a:r>
              <a:rPr lang="ru-RU" sz="1400" dirty="0" err="1"/>
              <a:t>випадку</a:t>
            </a:r>
            <a:r>
              <a:rPr lang="ru-RU" sz="1400" dirty="0"/>
              <a:t> </a:t>
            </a:r>
            <a:r>
              <a:rPr lang="ru-RU" sz="1400" dirty="0" err="1"/>
              <a:t>всі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, </a:t>
            </a:r>
            <a:r>
              <a:rPr lang="ru-RU" sz="1400" dirty="0" err="1" smtClean="0"/>
              <a:t>пов'язані</a:t>
            </a:r>
            <a:r>
              <a:rPr lang="ru-RU" sz="1400" dirty="0" smtClean="0"/>
              <a:t> з </a:t>
            </a:r>
            <a:r>
              <a:rPr lang="ru-RU" sz="1400" dirty="0" err="1"/>
              <a:t>виконанням</a:t>
            </a:r>
            <a:r>
              <a:rPr lang="ru-RU" sz="1400" dirty="0"/>
              <a:t> </a:t>
            </a:r>
            <a:r>
              <a:rPr lang="ru-RU" sz="1400" dirty="0" err="1"/>
              <a:t>замовлення</a:t>
            </a:r>
            <a:r>
              <a:rPr lang="ru-RU" sz="1400" dirty="0"/>
              <a:t>, </a:t>
            </a:r>
            <a:r>
              <a:rPr lang="ru-RU" sz="1400" dirty="0" err="1"/>
              <a:t>відносяться</a:t>
            </a:r>
            <a:r>
              <a:rPr lang="ru-RU" sz="1400" dirty="0"/>
              <a:t> </a:t>
            </a:r>
            <a:r>
              <a:rPr lang="ru-RU" sz="1400" dirty="0" err="1"/>
              <a:t>безпосередньо</a:t>
            </a:r>
            <a:r>
              <a:rPr lang="ru-RU" sz="1400" dirty="0"/>
              <a:t> на </a:t>
            </a:r>
            <a:r>
              <a:rPr lang="ru-RU" sz="1400" dirty="0" err="1"/>
              <a:t>кожне</a:t>
            </a:r>
            <a:r>
              <a:rPr lang="ru-RU" sz="1400" dirty="0"/>
              <a:t> </a:t>
            </a:r>
            <a:r>
              <a:rPr lang="ru-RU" sz="1400" dirty="0" err="1"/>
              <a:t>замовлення</a:t>
            </a:r>
            <a:r>
              <a:rPr lang="ru-RU" sz="1400" dirty="0"/>
              <a:t> (контракт)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виробничу</a:t>
            </a:r>
            <a:r>
              <a:rPr lang="ru-RU" sz="1400" dirty="0"/>
              <a:t> </a:t>
            </a:r>
            <a:r>
              <a:rPr lang="ru-RU" sz="1400" dirty="0" err="1"/>
              <a:t>партію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. Для </a:t>
            </a:r>
            <a:r>
              <a:rPr lang="ru-RU" sz="1400" dirty="0" err="1"/>
              <a:t>визначення</a:t>
            </a:r>
            <a:r>
              <a:rPr lang="ru-RU" sz="1400" dirty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</a:t>
            </a:r>
            <a:r>
              <a:rPr lang="ru-RU" sz="1400" dirty="0" err="1"/>
              <a:t>одиниці</a:t>
            </a:r>
            <a:r>
              <a:rPr lang="ru-RU" sz="1400" dirty="0"/>
              <a:t> </a:t>
            </a:r>
            <a:r>
              <a:rPr lang="ru-RU" sz="1400" dirty="0" err="1"/>
              <a:t>зібрані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діляться</a:t>
            </a:r>
            <a:r>
              <a:rPr lang="ru-RU" sz="1400" dirty="0"/>
              <a:t> на </a:t>
            </a:r>
            <a:r>
              <a:rPr lang="ru-RU" sz="1400" dirty="0" err="1"/>
              <a:t>кількість</a:t>
            </a:r>
            <a:r>
              <a:rPr lang="ru-RU" sz="1400" dirty="0"/>
              <a:t> </a:t>
            </a:r>
            <a:r>
              <a:rPr lang="ru-RU" sz="1400" dirty="0" err="1"/>
              <a:t>одиниць</a:t>
            </a:r>
            <a:r>
              <a:rPr lang="ru-RU" sz="1400" dirty="0"/>
              <a:t> в </a:t>
            </a:r>
            <a:r>
              <a:rPr lang="ru-RU" sz="1400" dirty="0" err="1"/>
              <a:t>партії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Різниця</a:t>
            </a:r>
            <a:r>
              <a:rPr lang="ru-RU" sz="1400" dirty="0" smtClean="0"/>
              <a:t> </a:t>
            </a:r>
            <a:r>
              <a:rPr lang="ru-RU" sz="1400" dirty="0" err="1"/>
              <a:t>між</a:t>
            </a:r>
            <a:r>
              <a:rPr lang="ru-RU" sz="1400" dirty="0"/>
              <a:t> контрактом і </a:t>
            </a:r>
            <a:r>
              <a:rPr lang="ru-RU" sz="1400" dirty="0" err="1"/>
              <a:t>замовленням</a:t>
            </a:r>
            <a:r>
              <a:rPr lang="ru-RU" sz="1400" dirty="0"/>
              <a:t> </a:t>
            </a:r>
            <a:r>
              <a:rPr lang="ru-RU" sz="1400" dirty="0" err="1"/>
              <a:t>полягає</a:t>
            </a:r>
            <a:r>
              <a:rPr lang="ru-RU" sz="1400" dirty="0"/>
              <a:t> у </a:t>
            </a:r>
            <a:r>
              <a:rPr lang="ru-RU" sz="1400" dirty="0" err="1"/>
              <a:t>розмірах</a:t>
            </a:r>
            <a:r>
              <a:rPr lang="ru-RU" sz="1400" dirty="0"/>
              <a:t> і </a:t>
            </a:r>
            <a:r>
              <a:rPr lang="ru-RU" sz="1400" dirty="0" err="1"/>
              <a:t>тривалості</a:t>
            </a:r>
            <a:r>
              <a:rPr lang="ru-RU" sz="1400" dirty="0"/>
              <a:t> </a:t>
            </a:r>
            <a:r>
              <a:rPr lang="ru-RU" sz="1400" dirty="0" err="1"/>
              <a:t>виконання</a:t>
            </a:r>
            <a:r>
              <a:rPr lang="ru-RU" sz="1400" dirty="0"/>
              <a:t>. </a:t>
            </a:r>
            <a:r>
              <a:rPr lang="ru-RU" sz="1400" dirty="0" err="1"/>
              <a:t>Калькуляція</a:t>
            </a:r>
            <a:r>
              <a:rPr lang="ru-RU" sz="1400" dirty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за контрактом </a:t>
            </a:r>
            <a:r>
              <a:rPr lang="ru-RU" sz="1400" dirty="0" err="1"/>
              <a:t>застосовується</a:t>
            </a:r>
            <a:r>
              <a:rPr lang="ru-RU" sz="1400" dirty="0"/>
              <a:t> до </a:t>
            </a:r>
            <a:r>
              <a:rPr lang="ru-RU" sz="1400" dirty="0" err="1"/>
              <a:t>порівняно</a:t>
            </a:r>
            <a:r>
              <a:rPr lang="ru-RU" sz="1400" dirty="0"/>
              <a:t> великих </a:t>
            </a:r>
            <a:r>
              <a:rPr lang="ru-RU" sz="1400" dirty="0" err="1"/>
              <a:t>одиниць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, </a:t>
            </a:r>
            <a:r>
              <a:rPr lang="ru-RU" sz="1400" dirty="0" err="1"/>
              <a:t>виробництво</a:t>
            </a:r>
            <a:r>
              <a:rPr lang="ru-RU" sz="1400" dirty="0"/>
              <a:t> 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ru-RU" sz="1400" dirty="0" err="1"/>
              <a:t>вимагає</a:t>
            </a:r>
            <a:r>
              <a:rPr lang="ru-RU" sz="1400" dirty="0"/>
              <a:t> </a:t>
            </a:r>
            <a:r>
              <a:rPr lang="ru-RU" sz="1400" dirty="0" err="1"/>
              <a:t>досить</a:t>
            </a:r>
            <a:r>
              <a:rPr lang="ru-RU" sz="1400" dirty="0"/>
              <a:t> </a:t>
            </a:r>
            <a:r>
              <a:rPr lang="ru-RU" sz="1400" dirty="0" err="1"/>
              <a:t>багато</a:t>
            </a:r>
            <a:r>
              <a:rPr lang="ru-RU" sz="1400" dirty="0"/>
              <a:t> часу.</a:t>
            </a:r>
          </a:p>
        </p:txBody>
      </p:sp>
    </p:spTree>
    <p:extLst>
      <p:ext uri="{BB962C8B-B14F-4D97-AF65-F5344CB8AC3E}">
        <p14:creationId xmlns:p14="http://schemas.microsoft.com/office/powerpoint/2010/main" val="7211745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24341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/>
              <a:t> </a:t>
            </a:r>
          </a:p>
          <a:p>
            <a:pPr marL="0" indent="0" algn="just">
              <a:buNone/>
            </a:pPr>
            <a:r>
              <a:rPr lang="ru-RU" sz="1400" dirty="0" smtClean="0"/>
              <a:t>       </a:t>
            </a:r>
            <a:r>
              <a:rPr lang="ru-RU" sz="1400" dirty="0" err="1" smtClean="0"/>
              <a:t>Калькуляція</a:t>
            </a:r>
            <a:r>
              <a:rPr lang="ru-RU" sz="1400" dirty="0" smtClean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на </a:t>
            </a:r>
            <a:r>
              <a:rPr lang="ru-RU" sz="1400" dirty="0" err="1"/>
              <a:t>партію</a:t>
            </a:r>
            <a:r>
              <a:rPr lang="ru-RU" sz="1400" dirty="0"/>
              <a:t> (</a:t>
            </a:r>
            <a:r>
              <a:rPr lang="ru-RU" sz="1400" dirty="0" err="1"/>
              <a:t>серію</a:t>
            </a:r>
            <a:r>
              <a:rPr lang="ru-RU" sz="1400" dirty="0"/>
              <a:t>) </a:t>
            </a:r>
            <a:r>
              <a:rPr lang="ru-RU" sz="1400" dirty="0" err="1"/>
              <a:t>виробів</a:t>
            </a:r>
            <a:r>
              <a:rPr lang="ru-RU" sz="1400" dirty="0"/>
              <a:t> </a:t>
            </a:r>
            <a:r>
              <a:rPr lang="ru-RU" sz="1400" dirty="0" err="1"/>
              <a:t>застосовується</a:t>
            </a:r>
            <a:r>
              <a:rPr lang="ru-RU" sz="1400" dirty="0"/>
              <a:t>, </a:t>
            </a:r>
            <a:r>
              <a:rPr lang="ru-RU" sz="1400" dirty="0" err="1"/>
              <a:t>якщо</a:t>
            </a:r>
            <a:r>
              <a:rPr lang="ru-RU" sz="1400" dirty="0"/>
              <a:t> </a:t>
            </a:r>
            <a:r>
              <a:rPr lang="ru-RU" sz="1400" dirty="0" err="1"/>
              <a:t>підприємство</a:t>
            </a:r>
            <a:r>
              <a:rPr lang="ru-RU" sz="1400" dirty="0"/>
              <a:t> </a:t>
            </a:r>
            <a:r>
              <a:rPr lang="ru-RU" sz="1400" dirty="0" err="1"/>
              <a:t>виробляє</a:t>
            </a:r>
            <a:r>
              <a:rPr lang="ru-RU" sz="1400" dirty="0"/>
              <a:t> </a:t>
            </a:r>
            <a:r>
              <a:rPr lang="ru-RU" sz="1400" dirty="0" err="1"/>
              <a:t>продукцію</a:t>
            </a:r>
            <a:r>
              <a:rPr lang="ru-RU" sz="1400" dirty="0"/>
              <a:t> </a:t>
            </a:r>
            <a:r>
              <a:rPr lang="ru-RU" sz="1400" dirty="0" err="1"/>
              <a:t>відповідно</a:t>
            </a:r>
            <a:r>
              <a:rPr lang="ru-RU" sz="1400" dirty="0"/>
              <a:t> до </a:t>
            </a:r>
            <a:r>
              <a:rPr lang="ru-RU" sz="1400" dirty="0" err="1"/>
              <a:t>технічних</a:t>
            </a:r>
            <a:r>
              <a:rPr lang="ru-RU" sz="1400" dirty="0"/>
              <a:t> умов </a:t>
            </a:r>
            <a:r>
              <a:rPr lang="ru-RU" sz="1400" dirty="0" err="1"/>
              <a:t>замовника</a:t>
            </a:r>
            <a:r>
              <a:rPr lang="ru-RU" sz="1400" dirty="0"/>
              <a:t> великими </a:t>
            </a:r>
            <a:r>
              <a:rPr lang="ru-RU" sz="1400" dirty="0" err="1"/>
              <a:t>обсягами</a:t>
            </a:r>
            <a:r>
              <a:rPr lang="ru-RU" sz="1400" dirty="0"/>
              <a:t>,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партія</a:t>
            </a:r>
            <a:r>
              <a:rPr lang="ru-RU" sz="1400" dirty="0"/>
              <a:t> </a:t>
            </a:r>
            <a:r>
              <a:rPr lang="ru-RU" sz="1400" dirty="0" err="1"/>
              <a:t>ідентичних</a:t>
            </a:r>
            <a:r>
              <a:rPr lang="ru-RU" sz="1400" dirty="0"/>
              <a:t> </a:t>
            </a:r>
            <a:r>
              <a:rPr lang="ru-RU" sz="1400" dirty="0" err="1"/>
              <a:t>виробів</a:t>
            </a:r>
            <a:r>
              <a:rPr lang="ru-RU" sz="1400" dirty="0"/>
              <a:t> </a:t>
            </a:r>
            <a:r>
              <a:rPr lang="ru-RU" sz="1400" dirty="0" err="1"/>
              <a:t>виготовляється</a:t>
            </a:r>
            <a:r>
              <a:rPr lang="ru-RU" sz="1400" dirty="0"/>
              <a:t> і </a:t>
            </a:r>
            <a:r>
              <a:rPr lang="ru-RU" sz="1400" dirty="0" err="1"/>
              <a:t>зберігається</a:t>
            </a:r>
            <a:r>
              <a:rPr lang="ru-RU" sz="1400" dirty="0"/>
              <a:t> на </a:t>
            </a:r>
            <a:r>
              <a:rPr lang="ru-RU" sz="1400" dirty="0" err="1"/>
              <a:t>складі</a:t>
            </a:r>
            <a:r>
              <a:rPr lang="ru-RU" sz="1400" dirty="0"/>
              <a:t> в </a:t>
            </a:r>
            <a:r>
              <a:rPr lang="ru-RU" sz="1400" dirty="0" err="1"/>
              <a:t>очікуванні</a:t>
            </a:r>
            <a:r>
              <a:rPr lang="ru-RU" sz="1400" dirty="0"/>
              <a:t> </a:t>
            </a:r>
            <a:r>
              <a:rPr lang="ru-RU" sz="1400" dirty="0" err="1"/>
              <a:t>потенційного</a:t>
            </a:r>
            <a:r>
              <a:rPr lang="ru-RU" sz="1400" dirty="0"/>
              <a:t> </a:t>
            </a:r>
            <a:r>
              <a:rPr lang="ru-RU" sz="1400" dirty="0" err="1"/>
              <a:t>покупця</a:t>
            </a:r>
            <a:r>
              <a:rPr lang="ru-RU" sz="1400" dirty="0"/>
              <a:t>,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підприємство</a:t>
            </a:r>
            <a:r>
              <a:rPr lang="ru-RU" sz="1400" dirty="0"/>
              <a:t> </a:t>
            </a:r>
            <a:r>
              <a:rPr lang="ru-RU" sz="1400" dirty="0" err="1"/>
              <a:t>виготовляє</a:t>
            </a:r>
            <a:r>
              <a:rPr lang="ru-RU" sz="1400" dirty="0"/>
              <a:t> </a:t>
            </a:r>
            <a:r>
              <a:rPr lang="ru-RU" sz="1400" dirty="0" err="1"/>
              <a:t>продукти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містять</a:t>
            </a:r>
            <a:r>
              <a:rPr lang="ru-RU" sz="1400" dirty="0"/>
              <a:t> </a:t>
            </a:r>
            <a:r>
              <a:rPr lang="ru-RU" sz="1400" dirty="0" err="1"/>
              <a:t>уніфіковані</a:t>
            </a:r>
            <a:r>
              <a:rPr lang="ru-RU" sz="1400" dirty="0"/>
              <a:t> </a:t>
            </a:r>
            <a:r>
              <a:rPr lang="ru-RU" sz="1400" dirty="0" err="1"/>
              <a:t>окремі</a:t>
            </a:r>
            <a:r>
              <a:rPr lang="ru-RU" sz="1400" dirty="0"/>
              <a:t> </a:t>
            </a:r>
            <a:r>
              <a:rPr lang="ru-RU" sz="1400" dirty="0" err="1"/>
              <a:t>компоненти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виготовляються</a:t>
            </a:r>
            <a:r>
              <a:rPr lang="ru-RU" sz="1400" dirty="0"/>
              <a:t> </a:t>
            </a:r>
            <a:r>
              <a:rPr lang="ru-RU" sz="1400" dirty="0" err="1"/>
              <a:t>партіями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Схематично </a:t>
            </a:r>
            <a:r>
              <a:rPr lang="ru-RU" sz="1400" dirty="0"/>
              <a:t>порядок </a:t>
            </a:r>
            <a:r>
              <a:rPr lang="ru-RU" sz="1400" dirty="0" err="1"/>
              <a:t>калькуляції</a:t>
            </a:r>
            <a:r>
              <a:rPr lang="ru-RU" sz="1400" dirty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</a:t>
            </a:r>
            <a:r>
              <a:rPr lang="ru-RU" sz="1400" dirty="0" err="1"/>
              <a:t>певного</a:t>
            </a:r>
            <a:r>
              <a:rPr lang="ru-RU" sz="1400" dirty="0"/>
              <a:t> </a:t>
            </a:r>
            <a:r>
              <a:rPr lang="ru-RU" sz="1400" dirty="0" err="1"/>
              <a:t>замовлення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представити</a:t>
            </a:r>
            <a:r>
              <a:rPr lang="ru-RU" sz="1400" dirty="0"/>
              <a:t> на рис. 11.11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При </a:t>
            </a:r>
            <a:r>
              <a:rPr lang="ru-RU" sz="1400" dirty="0" err="1"/>
              <a:t>позамовному</a:t>
            </a:r>
            <a:r>
              <a:rPr lang="ru-RU" sz="1400" dirty="0"/>
              <a:t> </a:t>
            </a:r>
            <a:r>
              <a:rPr lang="ru-RU" sz="1400" dirty="0" err="1"/>
              <a:t>методі</a:t>
            </a:r>
            <a:r>
              <a:rPr lang="ru-RU" sz="1400" dirty="0"/>
              <a:t> </a:t>
            </a:r>
            <a:r>
              <a:rPr lang="ru-RU" sz="1400" dirty="0" err="1"/>
              <a:t>калькуляції</a:t>
            </a:r>
            <a:r>
              <a:rPr lang="ru-RU" sz="1400" dirty="0"/>
              <a:t> на </a:t>
            </a:r>
            <a:r>
              <a:rPr lang="ru-RU" sz="1400" dirty="0" err="1"/>
              <a:t>кожне</a:t>
            </a:r>
            <a:r>
              <a:rPr lang="ru-RU" sz="1400" dirty="0"/>
              <a:t> </a:t>
            </a:r>
            <a:r>
              <a:rPr lang="ru-RU" sz="1400" dirty="0" err="1"/>
              <a:t>замовлення</a:t>
            </a:r>
            <a:r>
              <a:rPr lang="ru-RU" sz="1400" dirty="0"/>
              <a:t> </a:t>
            </a:r>
            <a:r>
              <a:rPr lang="ru-RU" sz="1400" dirty="0" err="1"/>
              <a:t>відкривається</a:t>
            </a:r>
            <a:r>
              <a:rPr lang="ru-RU" sz="1400" dirty="0"/>
              <a:t> </a:t>
            </a:r>
            <a:r>
              <a:rPr lang="ru-RU" sz="1400" dirty="0" err="1"/>
              <a:t>окремий</a:t>
            </a:r>
            <a:r>
              <a:rPr lang="ru-RU" sz="1400" dirty="0"/>
              <a:t> </a:t>
            </a:r>
            <a:r>
              <a:rPr lang="ru-RU" sz="1400" dirty="0" err="1"/>
              <a:t>рахунок</a:t>
            </a:r>
            <a:r>
              <a:rPr lang="ru-RU" sz="1400" dirty="0"/>
              <a:t> «</a:t>
            </a:r>
            <a:r>
              <a:rPr lang="ru-RU" sz="1400" dirty="0" err="1"/>
              <a:t>Виробництво</a:t>
            </a:r>
            <a:r>
              <a:rPr lang="ru-RU" sz="1400" dirty="0"/>
              <a:t>», на </a:t>
            </a:r>
            <a:r>
              <a:rPr lang="ru-RU" sz="1400" dirty="0" err="1"/>
              <a:t>якому</a:t>
            </a:r>
            <a:r>
              <a:rPr lang="ru-RU" sz="1400" dirty="0"/>
              <a:t> </a:t>
            </a:r>
            <a:r>
              <a:rPr lang="ru-RU" sz="1400" dirty="0" err="1"/>
              <a:t>збираються</a:t>
            </a:r>
            <a:r>
              <a:rPr lang="ru-RU" sz="1400" dirty="0"/>
              <a:t> документально </a:t>
            </a:r>
            <a:r>
              <a:rPr lang="ru-RU" sz="1400" dirty="0" err="1"/>
              <a:t>підтверджені</a:t>
            </a:r>
            <a:r>
              <a:rPr lang="ru-RU" sz="1400" dirty="0"/>
              <a:t> записи про </a:t>
            </a:r>
            <a:r>
              <a:rPr lang="ru-RU" sz="1400" dirty="0" err="1"/>
              <a:t>понесені</a:t>
            </a:r>
            <a:r>
              <a:rPr lang="ru-RU" sz="1400" dirty="0"/>
              <a:t> </a:t>
            </a:r>
            <a:r>
              <a:rPr lang="ru-RU" sz="1400" dirty="0" err="1"/>
              <a:t>прямі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, </a:t>
            </a:r>
            <a:r>
              <a:rPr lang="ru-RU" sz="1400" dirty="0" err="1"/>
              <a:t>пов'язані</a:t>
            </a:r>
            <a:r>
              <a:rPr lang="ru-RU" sz="1400" dirty="0"/>
              <a:t> з </a:t>
            </a:r>
            <a:r>
              <a:rPr lang="ru-RU" sz="1400" dirty="0" err="1"/>
              <a:t>виконанням</a:t>
            </a:r>
            <a:r>
              <a:rPr lang="ru-RU" sz="1400" dirty="0"/>
              <a:t> </a:t>
            </a:r>
            <a:r>
              <a:rPr lang="ru-RU" sz="1400" dirty="0" err="1"/>
              <a:t>замовлення</a:t>
            </a:r>
            <a:r>
              <a:rPr lang="ru-RU" sz="1400" dirty="0"/>
              <a:t> (у натуральному і грошовому </a:t>
            </a:r>
            <a:r>
              <a:rPr lang="ru-RU" sz="1400" dirty="0" err="1"/>
              <a:t>виразі</a:t>
            </a:r>
            <a:r>
              <a:rPr lang="ru-RU" sz="1400" dirty="0"/>
              <a:t>)  і </a:t>
            </a:r>
            <a:r>
              <a:rPr lang="ru-RU" sz="1400" dirty="0" err="1"/>
              <a:t>розподілені</a:t>
            </a:r>
            <a:r>
              <a:rPr lang="ru-RU" sz="1400" dirty="0"/>
              <a:t> на </a:t>
            </a:r>
            <a:r>
              <a:rPr lang="ru-RU" sz="1400" dirty="0" err="1"/>
              <a:t>замовлення</a:t>
            </a:r>
            <a:r>
              <a:rPr lang="ru-RU" sz="1400" dirty="0"/>
              <a:t> </a:t>
            </a:r>
            <a:r>
              <a:rPr lang="ru-RU" sz="1400" dirty="0" err="1"/>
              <a:t>загальновиробничі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/>
              <a:t>завершення</a:t>
            </a:r>
            <a:r>
              <a:rPr lang="ru-RU" sz="1400" dirty="0"/>
              <a:t> </a:t>
            </a:r>
            <a:r>
              <a:rPr lang="ru-RU" sz="1400" dirty="0" err="1"/>
              <a:t>робіт</a:t>
            </a:r>
            <a:r>
              <a:rPr lang="ru-RU" sz="1400" dirty="0"/>
              <a:t> за </a:t>
            </a:r>
            <a:r>
              <a:rPr lang="ru-RU" sz="1400" dirty="0" err="1"/>
              <a:t>замовленням</a:t>
            </a:r>
            <a:r>
              <a:rPr lang="ru-RU" sz="1400" dirty="0"/>
              <a:t> </a:t>
            </a:r>
            <a:r>
              <a:rPr lang="ru-RU" sz="1400" dirty="0" err="1"/>
              <a:t>відомість</a:t>
            </a:r>
            <a:r>
              <a:rPr lang="ru-RU" sz="1400" dirty="0"/>
              <a:t> </a:t>
            </a:r>
            <a:r>
              <a:rPr lang="ru-RU" sz="1400" dirty="0" err="1"/>
              <a:t>виробничих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закривається</a:t>
            </a:r>
            <a:r>
              <a:rPr lang="ru-RU" sz="1400" dirty="0"/>
              <a:t>, </a:t>
            </a:r>
            <a:r>
              <a:rPr lang="ru-RU" sz="1400" dirty="0" err="1"/>
              <a:t>підсумкова</a:t>
            </a:r>
            <a:r>
              <a:rPr lang="ru-RU" sz="1400" dirty="0"/>
              <a:t> сума </a:t>
            </a:r>
            <a:r>
              <a:rPr lang="ru-RU" sz="1400" dirty="0" err="1"/>
              <a:t>відображає</a:t>
            </a:r>
            <a:r>
              <a:rPr lang="ru-RU" sz="1400" dirty="0"/>
              <a:t> </a:t>
            </a:r>
            <a:r>
              <a:rPr lang="ru-RU" sz="1400" dirty="0" err="1"/>
              <a:t>собівартість</a:t>
            </a:r>
            <a:r>
              <a:rPr lang="ru-RU" sz="1400" dirty="0"/>
              <a:t> </a:t>
            </a:r>
            <a:r>
              <a:rPr lang="ru-RU" sz="1400" dirty="0" err="1"/>
              <a:t>виконання</a:t>
            </a:r>
            <a:r>
              <a:rPr lang="ru-RU" sz="1400" dirty="0"/>
              <a:t> </a:t>
            </a:r>
            <a:r>
              <a:rPr lang="ru-RU" sz="1400" dirty="0" err="1"/>
              <a:t>замовлення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Сума </a:t>
            </a:r>
            <a:r>
              <a:rPr lang="ru-RU" sz="1400" dirty="0" err="1"/>
              <a:t>витрат</a:t>
            </a:r>
            <a:r>
              <a:rPr lang="ru-RU" sz="1400" dirty="0"/>
              <a:t>, </a:t>
            </a:r>
            <a:r>
              <a:rPr lang="ru-RU" sz="1400" dirty="0" err="1"/>
              <a:t>зібрана</a:t>
            </a:r>
            <a:r>
              <a:rPr lang="ru-RU" sz="1400" dirty="0"/>
              <a:t> у </a:t>
            </a:r>
            <a:r>
              <a:rPr lang="ru-RU" sz="1400" dirty="0" err="1"/>
              <a:t>відомості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на </a:t>
            </a:r>
            <a:r>
              <a:rPr lang="ru-RU" sz="1400" dirty="0" err="1"/>
              <a:t>певну</a:t>
            </a:r>
            <a:r>
              <a:rPr lang="ru-RU" sz="1400" dirty="0"/>
              <a:t> дату по </a:t>
            </a:r>
            <a:r>
              <a:rPr lang="ru-RU" sz="1400" dirty="0" err="1"/>
              <a:t>незавершеному</a:t>
            </a:r>
            <a:r>
              <a:rPr lang="ru-RU" sz="1400" dirty="0"/>
              <a:t> </a:t>
            </a:r>
            <a:r>
              <a:rPr lang="ru-RU" sz="1400" dirty="0" err="1"/>
              <a:t>замовленню</a:t>
            </a:r>
            <a:r>
              <a:rPr lang="ru-RU" sz="1400" dirty="0"/>
              <a:t>, </a:t>
            </a:r>
            <a:r>
              <a:rPr lang="ru-RU" sz="1400" dirty="0" err="1"/>
              <a:t>визначає</a:t>
            </a:r>
            <a:r>
              <a:rPr lang="ru-RU" sz="1400" dirty="0"/>
              <a:t> </a:t>
            </a:r>
            <a:r>
              <a:rPr lang="ru-RU" sz="1400" dirty="0" err="1"/>
              <a:t>вартість</a:t>
            </a:r>
            <a:r>
              <a:rPr lang="ru-RU" sz="1400" dirty="0"/>
              <a:t> </a:t>
            </a:r>
            <a:r>
              <a:rPr lang="ru-RU" sz="1400" dirty="0" err="1"/>
              <a:t>незавершеного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по </a:t>
            </a:r>
            <a:r>
              <a:rPr lang="ru-RU" sz="1400" dirty="0" err="1"/>
              <a:t>даному</a:t>
            </a:r>
            <a:r>
              <a:rPr lang="ru-RU" sz="1400" dirty="0"/>
              <a:t> </a:t>
            </a:r>
            <a:r>
              <a:rPr lang="ru-RU" sz="1400" dirty="0" err="1"/>
              <a:t>замовленню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партії</a:t>
            </a:r>
            <a:r>
              <a:rPr lang="ru-RU" sz="1400" dirty="0"/>
              <a:t>. І в тому, і </a:t>
            </a:r>
            <a:r>
              <a:rPr lang="ru-RU" sz="1400" dirty="0" err="1"/>
              <a:t>іншому</a:t>
            </a:r>
            <a:r>
              <a:rPr lang="ru-RU" sz="1400" dirty="0"/>
              <a:t> </a:t>
            </a:r>
            <a:r>
              <a:rPr lang="ru-RU" sz="1400" dirty="0" err="1" smtClean="0"/>
              <a:t>випадку</a:t>
            </a:r>
            <a:r>
              <a:rPr lang="ru-RU" sz="1400" dirty="0" smtClean="0"/>
              <a:t> </a:t>
            </a:r>
            <a:r>
              <a:rPr lang="ru-RU" sz="1400" dirty="0" err="1" smtClean="0"/>
              <a:t>загальновиробничі</a:t>
            </a:r>
            <a:r>
              <a:rPr lang="ru-RU" sz="1400" dirty="0" smtClean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списуються</a:t>
            </a:r>
            <a:r>
              <a:rPr lang="ru-RU" sz="1400" dirty="0"/>
              <a:t> на </a:t>
            </a:r>
            <a:r>
              <a:rPr lang="ru-RU" sz="1400" dirty="0" err="1"/>
              <a:t>замовлення</a:t>
            </a:r>
            <a:r>
              <a:rPr lang="ru-RU" sz="1400" dirty="0"/>
              <a:t> за плановою </a:t>
            </a:r>
            <a:r>
              <a:rPr lang="ru-RU" sz="1400" dirty="0" err="1" smtClean="0"/>
              <a:t>ставкою</a:t>
            </a:r>
            <a:r>
              <a:rPr lang="ru-RU" sz="1400" dirty="0" smtClean="0"/>
              <a:t>  </a:t>
            </a:r>
            <a:r>
              <a:rPr lang="ru-RU" sz="1400" dirty="0" err="1" smtClean="0"/>
              <a:t>відшкодування</a:t>
            </a:r>
            <a:r>
              <a:rPr lang="ru-RU" sz="1400" dirty="0" smtClean="0"/>
              <a:t> </a:t>
            </a:r>
            <a:r>
              <a:rPr lang="ru-RU" sz="1400" dirty="0" err="1"/>
              <a:t>непрямих</a:t>
            </a:r>
            <a:r>
              <a:rPr lang="ru-RU" sz="1400" dirty="0"/>
              <a:t> </a:t>
            </a:r>
            <a:r>
              <a:rPr lang="ru-RU" sz="1400" dirty="0" err="1"/>
              <a:t>виробничих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.</a:t>
            </a:r>
          </a:p>
          <a:p>
            <a:pPr marL="0" indent="0" algn="just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13187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24341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0" t="23007" r="52670" b="38496"/>
          <a:stretch/>
        </p:blipFill>
        <p:spPr bwMode="auto">
          <a:xfrm>
            <a:off x="1187624" y="1186744"/>
            <a:ext cx="6696744" cy="4546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334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/>
              <a:t> </a:t>
            </a:r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Позамовний</a:t>
            </a:r>
            <a:r>
              <a:rPr lang="ru-RU" sz="1400" dirty="0" smtClean="0"/>
              <a:t> </a:t>
            </a:r>
            <a:r>
              <a:rPr lang="ru-RU" sz="1400" dirty="0"/>
              <a:t>метод </a:t>
            </a:r>
            <a:r>
              <a:rPr lang="ru-RU" sz="1400" dirty="0" err="1"/>
              <a:t>калькуляції</a:t>
            </a:r>
            <a:r>
              <a:rPr lang="ru-RU" sz="1400" dirty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</a:t>
            </a:r>
            <a:r>
              <a:rPr lang="ru-RU" sz="1400" dirty="0" err="1"/>
              <a:t>відрізняється</a:t>
            </a:r>
            <a:r>
              <a:rPr lang="ru-RU" sz="1400" dirty="0"/>
              <a:t> </a:t>
            </a:r>
            <a:r>
              <a:rPr lang="ru-RU" sz="1400" dirty="0" err="1"/>
              <a:t>простотою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Проте</a:t>
            </a:r>
            <a:r>
              <a:rPr lang="ru-RU" sz="1400" dirty="0" smtClean="0"/>
              <a:t> </a:t>
            </a:r>
            <a:r>
              <a:rPr lang="ru-RU" sz="1400" dirty="0"/>
              <a:t>з </a:t>
            </a:r>
            <a:r>
              <a:rPr lang="ru-RU" sz="1400" dirty="0" err="1"/>
              <a:t>погляду</a:t>
            </a:r>
            <a:r>
              <a:rPr lang="ru-RU" sz="1400" dirty="0"/>
              <a:t> </a:t>
            </a:r>
            <a:r>
              <a:rPr lang="ru-RU" sz="1400" dirty="0" err="1"/>
              <a:t>фінансового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 </a:t>
            </a:r>
            <a:r>
              <a:rPr lang="ru-RU" sz="1400" dirty="0" err="1"/>
              <a:t>даний</a:t>
            </a:r>
            <a:r>
              <a:rPr lang="ru-RU" sz="1400" dirty="0"/>
              <a:t> метод </a:t>
            </a:r>
            <a:r>
              <a:rPr lang="ru-RU" sz="1400" dirty="0" err="1"/>
              <a:t>має</a:t>
            </a:r>
            <a:r>
              <a:rPr lang="ru-RU" sz="1400" dirty="0"/>
              <a:t> </a:t>
            </a:r>
            <a:r>
              <a:rPr lang="ru-RU" sz="1400" i="1" u="sng" dirty="0" err="1"/>
              <a:t>істотній</a:t>
            </a:r>
            <a:r>
              <a:rPr lang="ru-RU" sz="1400" i="1" u="sng" dirty="0"/>
              <a:t> </a:t>
            </a:r>
            <a:r>
              <a:rPr lang="ru-RU" sz="1400" i="1" u="sng" dirty="0" err="1"/>
              <a:t>недолік</a:t>
            </a:r>
            <a:r>
              <a:rPr lang="ru-RU" sz="1400" i="1" u="sng" dirty="0"/>
              <a:t> </a:t>
            </a:r>
            <a:r>
              <a:rPr lang="ru-RU" sz="1400" dirty="0"/>
              <a:t>– </a:t>
            </a:r>
            <a:r>
              <a:rPr lang="ru-RU" sz="1400" dirty="0" err="1"/>
              <a:t>відбуваються</a:t>
            </a:r>
            <a:r>
              <a:rPr lang="ru-RU" sz="1400" dirty="0"/>
              <a:t> </a:t>
            </a:r>
            <a:r>
              <a:rPr lang="ru-RU" sz="1400" dirty="0" err="1"/>
              <a:t>розбіжності</a:t>
            </a:r>
            <a:r>
              <a:rPr lang="ru-RU" sz="1400" dirty="0"/>
              <a:t> </a:t>
            </a:r>
            <a:r>
              <a:rPr lang="ru-RU" sz="1400" dirty="0" err="1"/>
              <a:t>калькуляційного</a:t>
            </a:r>
            <a:r>
              <a:rPr lang="ru-RU" sz="1400" dirty="0"/>
              <a:t> </a:t>
            </a:r>
            <a:r>
              <a:rPr lang="ru-RU" sz="1400" dirty="0" err="1"/>
              <a:t>періоду</a:t>
            </a:r>
            <a:r>
              <a:rPr lang="ru-RU" sz="1400" dirty="0"/>
              <a:t> за </a:t>
            </a:r>
            <a:r>
              <a:rPr lang="ru-RU" sz="1400" dirty="0" err="1"/>
              <a:t>замовленням</a:t>
            </a:r>
            <a:r>
              <a:rPr lang="ru-RU" sz="1400" dirty="0"/>
              <a:t> з </a:t>
            </a:r>
            <a:r>
              <a:rPr lang="ru-RU" sz="1400" dirty="0" err="1"/>
              <a:t>обліковим</a:t>
            </a:r>
            <a:r>
              <a:rPr lang="ru-RU" sz="1400" dirty="0"/>
              <a:t> </a:t>
            </a:r>
            <a:r>
              <a:rPr lang="ru-RU" sz="1400" dirty="0" err="1"/>
              <a:t>періодом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Тому </a:t>
            </a:r>
            <a:r>
              <a:rPr lang="ru-RU" sz="1400" dirty="0"/>
              <a:t>в </a:t>
            </a:r>
            <a:r>
              <a:rPr lang="ru-RU" sz="1400" dirty="0" err="1"/>
              <a:t>галузях</a:t>
            </a:r>
            <a:r>
              <a:rPr lang="ru-RU" sz="1400" dirty="0"/>
              <a:t> з </a:t>
            </a:r>
            <a:r>
              <a:rPr lang="ru-RU" sz="1400" dirty="0" err="1"/>
              <a:t>тривалим</a:t>
            </a:r>
            <a:r>
              <a:rPr lang="ru-RU" sz="1400" dirty="0"/>
              <a:t> циклом </a:t>
            </a:r>
            <a:r>
              <a:rPr lang="ru-RU" sz="1400" dirty="0" err="1"/>
              <a:t>виробництва</a:t>
            </a:r>
            <a:r>
              <a:rPr lang="ru-RU" sz="1400" dirty="0"/>
              <a:t> </a:t>
            </a:r>
            <a:r>
              <a:rPr lang="ru-RU" sz="1400" dirty="0" err="1"/>
              <a:t>замовлення</a:t>
            </a:r>
            <a:r>
              <a:rPr lang="ru-RU" sz="1400" dirty="0"/>
              <a:t> </a:t>
            </a:r>
            <a:r>
              <a:rPr lang="ru-RU" sz="1400" dirty="0" err="1"/>
              <a:t>підрозділяють</a:t>
            </a:r>
            <a:r>
              <a:rPr lang="ru-RU" sz="1400" dirty="0"/>
              <a:t> на </a:t>
            </a:r>
            <a:r>
              <a:rPr lang="ru-RU" sz="1400" dirty="0" err="1"/>
              <a:t>окремі</a:t>
            </a:r>
            <a:r>
              <a:rPr lang="ru-RU" sz="1400" dirty="0"/>
              <a:t> </a:t>
            </a:r>
            <a:r>
              <a:rPr lang="ru-RU" sz="1400" dirty="0" err="1"/>
              <a:t>етапи</a:t>
            </a:r>
            <a:r>
              <a:rPr lang="ru-RU" sz="1400" dirty="0"/>
              <a:t> </a:t>
            </a:r>
            <a:r>
              <a:rPr lang="ru-RU" sz="1400" dirty="0" err="1"/>
              <a:t>виконання</a:t>
            </a:r>
            <a:r>
              <a:rPr lang="ru-RU" sz="1400" dirty="0"/>
              <a:t> </a:t>
            </a:r>
            <a:r>
              <a:rPr lang="ru-RU" sz="1400" dirty="0" err="1"/>
              <a:t>робіт</a:t>
            </a:r>
            <a:r>
              <a:rPr lang="ru-RU" sz="1400" dirty="0"/>
              <a:t>, </a:t>
            </a:r>
            <a:r>
              <a:rPr lang="ru-RU" sz="1400" dirty="0" err="1"/>
              <a:t>виділяючи</a:t>
            </a:r>
            <a:r>
              <a:rPr lang="ru-RU" sz="1400" dirty="0"/>
              <a:t> </a:t>
            </a:r>
            <a:r>
              <a:rPr lang="ru-RU" sz="1400" dirty="0" err="1"/>
              <a:t>окремі</a:t>
            </a:r>
            <a:r>
              <a:rPr lang="ru-RU" sz="1400" dirty="0"/>
              <a:t> </a:t>
            </a:r>
            <a:r>
              <a:rPr lang="ru-RU" sz="1400" dirty="0" err="1"/>
              <a:t>вузли</a:t>
            </a:r>
            <a:r>
              <a:rPr lang="ru-RU" sz="1400" dirty="0"/>
              <a:t>, </a:t>
            </a:r>
            <a:r>
              <a:rPr lang="ru-RU" sz="1400" dirty="0" err="1"/>
              <a:t>конструкції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можуть</a:t>
            </a:r>
            <a:r>
              <a:rPr lang="ru-RU" sz="1400" dirty="0"/>
              <a:t> бути </a:t>
            </a:r>
            <a:r>
              <a:rPr lang="ru-RU" sz="1400" dirty="0" err="1"/>
              <a:t>виготовлені</a:t>
            </a:r>
            <a:r>
              <a:rPr lang="ru-RU" sz="1400" dirty="0"/>
              <a:t> </a:t>
            </a:r>
            <a:r>
              <a:rPr lang="ru-RU" sz="1400" dirty="0" err="1"/>
              <a:t>протягом</a:t>
            </a:r>
            <a:r>
              <a:rPr lang="ru-RU" sz="1400" dirty="0"/>
              <a:t> </a:t>
            </a:r>
            <a:r>
              <a:rPr lang="ru-RU" sz="1400" dirty="0" err="1"/>
              <a:t>місяця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Облік</a:t>
            </a:r>
            <a:r>
              <a:rPr lang="ru-RU" sz="1400" dirty="0" smtClean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за </a:t>
            </a:r>
            <a:r>
              <a:rPr lang="ru-RU" sz="1400" dirty="0" err="1"/>
              <a:t>етапами</a:t>
            </a:r>
            <a:r>
              <a:rPr lang="ru-RU" sz="1400" dirty="0"/>
              <a:t>  </a:t>
            </a:r>
            <a:r>
              <a:rPr lang="ru-RU" sz="1400" dirty="0" err="1"/>
              <a:t>виконання</a:t>
            </a:r>
            <a:r>
              <a:rPr lang="ru-RU" sz="1400" dirty="0"/>
              <a:t>  </a:t>
            </a:r>
            <a:r>
              <a:rPr lang="ru-RU" sz="1400" dirty="0" err="1"/>
              <a:t>замовлень</a:t>
            </a:r>
            <a:r>
              <a:rPr lang="ru-RU" sz="1400" dirty="0"/>
              <a:t> </a:t>
            </a:r>
            <a:r>
              <a:rPr lang="ru-RU" sz="1400" dirty="0" err="1"/>
              <a:t>забезпечує</a:t>
            </a:r>
            <a:r>
              <a:rPr lang="ru-RU" sz="1400" dirty="0"/>
              <a:t> </a:t>
            </a:r>
            <a:r>
              <a:rPr lang="ru-RU" sz="1400" dirty="0" err="1"/>
              <a:t>можливість</a:t>
            </a:r>
            <a:r>
              <a:rPr lang="ru-RU" sz="1400" dirty="0"/>
              <a:t> </a:t>
            </a:r>
            <a:r>
              <a:rPr lang="ru-RU" sz="1400" dirty="0" err="1"/>
              <a:t>щомісячно</a:t>
            </a:r>
            <a:r>
              <a:rPr lang="ru-RU" sz="1400" dirty="0"/>
              <a:t> </a:t>
            </a:r>
            <a:r>
              <a:rPr lang="ru-RU" sz="1400" dirty="0" err="1"/>
              <a:t>здійснювати</a:t>
            </a:r>
            <a:r>
              <a:rPr lang="ru-RU" sz="1400" dirty="0"/>
              <a:t> контроль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засобів</a:t>
            </a:r>
            <a:r>
              <a:rPr lang="ru-RU" sz="1400" dirty="0"/>
              <a:t> і </a:t>
            </a:r>
            <a:r>
              <a:rPr lang="ru-RU" sz="1400" dirty="0" err="1"/>
              <a:t>виявлення</a:t>
            </a:r>
            <a:r>
              <a:rPr lang="ru-RU" sz="1400" dirty="0"/>
              <a:t> </a:t>
            </a:r>
            <a:r>
              <a:rPr lang="ru-RU" sz="1400" dirty="0" err="1"/>
              <a:t>фінансових</a:t>
            </a:r>
            <a:r>
              <a:rPr lang="ru-RU" sz="1400" dirty="0"/>
              <a:t> </a:t>
            </a:r>
            <a:r>
              <a:rPr lang="ru-RU" sz="1400" dirty="0" err="1"/>
              <a:t>результатів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за </a:t>
            </a:r>
            <a:r>
              <a:rPr lang="ru-RU" sz="1400" dirty="0" err="1"/>
              <a:t>кожен</a:t>
            </a:r>
            <a:r>
              <a:rPr lang="ru-RU" sz="1400" dirty="0"/>
              <a:t> </a:t>
            </a:r>
            <a:r>
              <a:rPr lang="ru-RU" sz="1400" dirty="0" err="1"/>
              <a:t>звітний</a:t>
            </a:r>
            <a:r>
              <a:rPr lang="ru-RU" sz="1400" dirty="0"/>
              <a:t> </a:t>
            </a:r>
            <a:r>
              <a:rPr lang="ru-RU" sz="1400" dirty="0" err="1"/>
              <a:t>період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741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11.4.3. </a:t>
            </a:r>
            <a:r>
              <a:rPr lang="ru-RU" sz="2800" dirty="0" err="1" smtClean="0"/>
              <a:t>Попроцесний</a:t>
            </a:r>
            <a:r>
              <a:rPr lang="ru-RU" sz="2800" dirty="0" smtClean="0"/>
              <a:t> </a:t>
            </a:r>
            <a:r>
              <a:rPr lang="ru-RU" sz="2800" dirty="0"/>
              <a:t>метод </a:t>
            </a:r>
            <a:r>
              <a:rPr lang="ru-RU" sz="2800" dirty="0" err="1"/>
              <a:t>формування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собівартості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7260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i="1" dirty="0" smtClean="0"/>
              <a:t>        </a:t>
            </a:r>
            <a:r>
              <a:rPr lang="ru-RU" sz="1400" b="1" i="1" dirty="0" err="1" smtClean="0"/>
              <a:t>Попроцесний</a:t>
            </a:r>
            <a:r>
              <a:rPr lang="ru-RU" sz="1400" b="1" i="1" dirty="0" smtClean="0"/>
              <a:t> </a:t>
            </a:r>
            <a:r>
              <a:rPr lang="ru-RU" sz="1400" b="1" i="1" dirty="0"/>
              <a:t>метод </a:t>
            </a:r>
            <a:r>
              <a:rPr lang="ru-RU" sz="1400" b="1" i="1" dirty="0" err="1"/>
              <a:t>калькуляції</a:t>
            </a:r>
            <a:r>
              <a:rPr lang="ru-RU" sz="1400" b="1" i="1" dirty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</a:t>
            </a:r>
            <a:r>
              <a:rPr lang="ru-RU" sz="1400" dirty="0" err="1"/>
              <a:t>застосовується</a:t>
            </a:r>
            <a:r>
              <a:rPr lang="ru-RU" sz="1400" dirty="0"/>
              <a:t> при </a:t>
            </a:r>
            <a:r>
              <a:rPr lang="ru-RU" sz="1400" dirty="0" err="1"/>
              <a:t>серійному</a:t>
            </a:r>
            <a:r>
              <a:rPr lang="ru-RU" sz="1400" dirty="0"/>
              <a:t> </a:t>
            </a:r>
            <a:r>
              <a:rPr lang="ru-RU" sz="1400" dirty="0" err="1"/>
              <a:t>виробництві</a:t>
            </a:r>
            <a:r>
              <a:rPr lang="ru-RU" sz="1400" dirty="0"/>
              <a:t> </a:t>
            </a:r>
            <a:r>
              <a:rPr lang="ru-RU" sz="1400" dirty="0" err="1"/>
              <a:t>одноманітної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при </a:t>
            </a:r>
            <a:r>
              <a:rPr lang="ru-RU" sz="1400" dirty="0" err="1"/>
              <a:t>безперервному</a:t>
            </a:r>
            <a:r>
              <a:rPr lang="ru-RU" sz="1400" dirty="0"/>
              <a:t> </a:t>
            </a:r>
            <a:r>
              <a:rPr lang="ru-RU" sz="1400" dirty="0" err="1"/>
              <a:t>виробництві</a:t>
            </a:r>
            <a:r>
              <a:rPr lang="ru-RU" sz="1400" dirty="0"/>
              <a:t>. При </a:t>
            </a:r>
            <a:r>
              <a:rPr lang="ru-RU" sz="1400" dirty="0" err="1"/>
              <a:t>виробництві</a:t>
            </a:r>
            <a:r>
              <a:rPr lang="ru-RU" sz="1400" dirty="0"/>
              <a:t> </a:t>
            </a:r>
            <a:r>
              <a:rPr lang="ru-RU" sz="1400" dirty="0" err="1"/>
              <a:t>стандартизованих</a:t>
            </a:r>
            <a:r>
              <a:rPr lang="ru-RU" sz="1400" dirty="0"/>
              <a:t> </a:t>
            </a:r>
            <a:r>
              <a:rPr lang="ru-RU" sz="1400" dirty="0" err="1"/>
              <a:t>виробів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надання</a:t>
            </a:r>
            <a:r>
              <a:rPr lang="ru-RU" sz="1400" dirty="0"/>
              <a:t> </a:t>
            </a:r>
            <a:r>
              <a:rPr lang="ru-RU" sz="1400" dirty="0" err="1"/>
              <a:t>однотипних</a:t>
            </a:r>
            <a:r>
              <a:rPr lang="ru-RU" sz="1400" dirty="0"/>
              <a:t> </a:t>
            </a:r>
            <a:r>
              <a:rPr lang="ru-RU" sz="1400" dirty="0" err="1"/>
              <a:t>послуг</a:t>
            </a:r>
            <a:r>
              <a:rPr lang="ru-RU" sz="1400" dirty="0"/>
              <a:t> </a:t>
            </a:r>
            <a:r>
              <a:rPr lang="ru-RU" sz="1400" dirty="0" err="1"/>
              <a:t>застосовуються</a:t>
            </a:r>
            <a:r>
              <a:rPr lang="ru-RU" sz="1400" dirty="0"/>
              <a:t> </a:t>
            </a:r>
            <a:r>
              <a:rPr lang="ru-RU" sz="1400" dirty="0" err="1"/>
              <a:t>операції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послідовно</a:t>
            </a:r>
            <a:r>
              <a:rPr lang="ru-RU" sz="1400" dirty="0"/>
              <a:t> </a:t>
            </a:r>
            <a:r>
              <a:rPr lang="ru-RU" sz="1400" dirty="0" err="1"/>
              <a:t>повторюються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безперервні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</a:t>
            </a:r>
            <a:r>
              <a:rPr lang="ru-RU" sz="1400" dirty="0" err="1" smtClean="0"/>
              <a:t>Припущення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всі</a:t>
            </a:r>
            <a:r>
              <a:rPr lang="ru-RU" sz="1400" dirty="0"/>
              <a:t> </a:t>
            </a:r>
            <a:r>
              <a:rPr lang="ru-RU" sz="1400" dirty="0" err="1"/>
              <a:t>минулі</a:t>
            </a:r>
            <a:r>
              <a:rPr lang="ru-RU" sz="1400" dirty="0"/>
              <a:t> через </a:t>
            </a:r>
            <a:r>
              <a:rPr lang="ru-RU" sz="1400" dirty="0" err="1"/>
              <a:t>певну</a:t>
            </a:r>
            <a:r>
              <a:rPr lang="ru-RU" sz="1400" dirty="0"/>
              <a:t> </a:t>
            </a:r>
            <a:r>
              <a:rPr lang="ru-RU" sz="1400" dirty="0" err="1"/>
              <a:t>операцію</a:t>
            </a:r>
            <a:r>
              <a:rPr lang="ru-RU" sz="1400" dirty="0"/>
              <a:t> (</a:t>
            </a:r>
            <a:r>
              <a:rPr lang="ru-RU" sz="1400" dirty="0" err="1"/>
              <a:t>процес</a:t>
            </a:r>
            <a:r>
              <a:rPr lang="ru-RU" sz="1400" dirty="0"/>
              <a:t>, </a:t>
            </a:r>
            <a:r>
              <a:rPr lang="ru-RU" sz="1400" dirty="0" err="1"/>
              <a:t>переділ</a:t>
            </a:r>
            <a:r>
              <a:rPr lang="ru-RU" sz="1400" dirty="0"/>
              <a:t>) </a:t>
            </a:r>
            <a:r>
              <a:rPr lang="ru-RU" sz="1400" dirty="0" err="1"/>
              <a:t>одиниці</a:t>
            </a:r>
            <a:r>
              <a:rPr lang="ru-RU" sz="1400" dirty="0"/>
              <a:t> продукту </a:t>
            </a:r>
            <a:r>
              <a:rPr lang="ru-RU" sz="1400" dirty="0" err="1"/>
              <a:t>поглинули</a:t>
            </a:r>
            <a:r>
              <a:rPr lang="ru-RU" sz="1400" dirty="0"/>
              <a:t> </a:t>
            </a:r>
            <a:r>
              <a:rPr lang="ru-RU" sz="1400" dirty="0" err="1"/>
              <a:t>рівні</a:t>
            </a:r>
            <a:r>
              <a:rPr lang="ru-RU" sz="1400" dirty="0"/>
              <a:t> </a:t>
            </a:r>
            <a:r>
              <a:rPr lang="ru-RU" sz="1400" dirty="0" err="1"/>
              <a:t>кількості</a:t>
            </a:r>
            <a:r>
              <a:rPr lang="ru-RU" sz="1400" dirty="0"/>
              <a:t> </a:t>
            </a:r>
            <a:r>
              <a:rPr lang="ru-RU" sz="1400" dirty="0" err="1"/>
              <a:t>матеріальних</a:t>
            </a:r>
            <a:r>
              <a:rPr lang="ru-RU" sz="1400" dirty="0"/>
              <a:t> і </a:t>
            </a:r>
            <a:r>
              <a:rPr lang="ru-RU" sz="1400" dirty="0" err="1"/>
              <a:t>трудових</a:t>
            </a:r>
            <a:r>
              <a:rPr lang="ru-RU" sz="1400" dirty="0"/>
              <a:t> </a:t>
            </a:r>
            <a:r>
              <a:rPr lang="ru-RU" sz="1400" dirty="0" err="1"/>
              <a:t>ресурсів</a:t>
            </a:r>
            <a:r>
              <a:rPr lang="ru-RU" sz="1400" dirty="0"/>
              <a:t>, </a:t>
            </a:r>
            <a:r>
              <a:rPr lang="ru-RU" sz="1400" dirty="0" err="1"/>
              <a:t>дозволяє</a:t>
            </a:r>
            <a:r>
              <a:rPr lang="ru-RU" sz="1400" dirty="0"/>
              <a:t> </a:t>
            </a:r>
            <a:r>
              <a:rPr lang="ru-RU" sz="1400" dirty="0" err="1"/>
              <a:t>нараховувати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в </a:t>
            </a:r>
            <a:r>
              <a:rPr lang="ru-RU" sz="1400" dirty="0" err="1"/>
              <a:t>цілому</a:t>
            </a:r>
            <a:r>
              <a:rPr lang="ru-RU" sz="1400" dirty="0"/>
              <a:t> на </a:t>
            </a:r>
            <a:r>
              <a:rPr lang="ru-RU" sz="1400" dirty="0" err="1"/>
              <a:t>цей</a:t>
            </a:r>
            <a:r>
              <a:rPr lang="ru-RU" sz="1400" dirty="0"/>
              <a:t> </a:t>
            </a:r>
            <a:r>
              <a:rPr lang="ru-RU" sz="1400" dirty="0" err="1"/>
              <a:t>процес</a:t>
            </a:r>
            <a:r>
              <a:rPr lang="ru-RU" sz="1400" dirty="0"/>
              <a:t> (</a:t>
            </a:r>
            <a:r>
              <a:rPr lang="ru-RU" sz="1400" dirty="0" err="1"/>
              <a:t>операцію</a:t>
            </a:r>
            <a:r>
              <a:rPr lang="ru-RU" sz="1400" dirty="0"/>
              <a:t>) за </a:t>
            </a:r>
            <a:r>
              <a:rPr lang="ru-RU" sz="1400" dirty="0" err="1"/>
              <a:t>деякий</a:t>
            </a:r>
            <a:r>
              <a:rPr lang="ru-RU" sz="1400" dirty="0"/>
              <a:t> </a:t>
            </a:r>
            <a:r>
              <a:rPr lang="ru-RU" sz="1400" dirty="0" err="1"/>
              <a:t>період</a:t>
            </a:r>
            <a:r>
              <a:rPr lang="ru-RU" sz="1400" dirty="0"/>
              <a:t> часу. Схематично порядок </a:t>
            </a:r>
            <a:r>
              <a:rPr lang="ru-RU" sz="1400" dirty="0" err="1"/>
              <a:t>калькуляції</a:t>
            </a:r>
            <a:r>
              <a:rPr lang="ru-RU" sz="1400" dirty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</a:t>
            </a:r>
            <a:r>
              <a:rPr lang="ru-RU" sz="1400" dirty="0" err="1"/>
              <a:t>певного</a:t>
            </a:r>
            <a:r>
              <a:rPr lang="ru-RU" sz="1400" dirty="0"/>
              <a:t> </a:t>
            </a:r>
            <a:r>
              <a:rPr lang="ru-RU" sz="1400" dirty="0" err="1"/>
              <a:t>замовлення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представити</a:t>
            </a:r>
            <a:r>
              <a:rPr lang="ru-RU" sz="1400" dirty="0"/>
              <a:t> на рис. 11.12.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t="33469" r="53233" b="23777"/>
          <a:stretch/>
        </p:blipFill>
        <p:spPr bwMode="auto">
          <a:xfrm>
            <a:off x="2219738" y="2708920"/>
            <a:ext cx="4944550" cy="3681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88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</a:t>
            </a:r>
            <a:r>
              <a:rPr lang="ru-RU" sz="1400" dirty="0" err="1" smtClean="0"/>
              <a:t>Економічну</a:t>
            </a:r>
            <a:r>
              <a:rPr lang="ru-RU" sz="1400" dirty="0" smtClean="0"/>
              <a:t> </a:t>
            </a:r>
            <a:r>
              <a:rPr lang="ru-RU" sz="1400" dirty="0" err="1"/>
              <a:t>інформацію</a:t>
            </a:r>
            <a:r>
              <a:rPr lang="ru-RU" sz="1400" dirty="0"/>
              <a:t> </a:t>
            </a:r>
            <a:r>
              <a:rPr lang="ru-RU" sz="1400" dirty="0" err="1"/>
              <a:t>отримують</a:t>
            </a:r>
            <a:r>
              <a:rPr lang="ru-RU" sz="1400" dirty="0"/>
              <a:t> за  </a:t>
            </a:r>
            <a:r>
              <a:rPr lang="ru-RU" sz="1400" dirty="0" err="1"/>
              <a:t>допомогою</a:t>
            </a:r>
            <a:r>
              <a:rPr lang="ru-RU" sz="1400" dirty="0"/>
              <a:t>  </a:t>
            </a:r>
            <a:r>
              <a:rPr lang="ru-RU" sz="1400" dirty="0" err="1"/>
              <a:t>облікової</a:t>
            </a:r>
            <a:r>
              <a:rPr lang="ru-RU" sz="1400" dirty="0"/>
              <a:t>  </a:t>
            </a:r>
            <a:r>
              <a:rPr lang="ru-RU" sz="1400" dirty="0" err="1"/>
              <a:t>роботи</a:t>
            </a:r>
            <a:r>
              <a:rPr lang="ru-RU" sz="1400" dirty="0"/>
              <a:t>, </a:t>
            </a:r>
            <a:r>
              <a:rPr lang="ru-RU" sz="1400" dirty="0" err="1"/>
              <a:t>принципи</a:t>
            </a:r>
            <a:r>
              <a:rPr lang="ru-RU" sz="1400" dirty="0"/>
              <a:t> </a:t>
            </a:r>
            <a:r>
              <a:rPr lang="ru-RU" sz="1400" dirty="0" err="1"/>
              <a:t>організації</a:t>
            </a:r>
            <a:r>
              <a:rPr lang="ru-RU" sz="1400" dirty="0"/>
              <a:t> і </a:t>
            </a:r>
            <a:r>
              <a:rPr lang="ru-RU" sz="1400" dirty="0" err="1"/>
              <a:t>методи</a:t>
            </a:r>
            <a:r>
              <a:rPr lang="ru-RU" sz="1400" dirty="0"/>
              <a:t> </a:t>
            </a:r>
            <a:r>
              <a:rPr lang="ru-RU" sz="1400" dirty="0" err="1"/>
              <a:t>якої</a:t>
            </a:r>
            <a:r>
              <a:rPr lang="ru-RU" sz="1400" dirty="0"/>
              <a:t> </a:t>
            </a:r>
            <a:r>
              <a:rPr lang="ru-RU" sz="1400" dirty="0" err="1"/>
              <a:t>відіграють</a:t>
            </a:r>
            <a:r>
              <a:rPr lang="ru-RU" sz="1400" dirty="0"/>
              <a:t>, як не парадоксально, </a:t>
            </a:r>
            <a:r>
              <a:rPr lang="ru-RU" sz="1400" dirty="0" err="1"/>
              <a:t>велику</a:t>
            </a:r>
            <a:r>
              <a:rPr lang="ru-RU" sz="1400" dirty="0"/>
              <a:t> роль в </a:t>
            </a:r>
            <a:r>
              <a:rPr lang="ru-RU" sz="1400" dirty="0" err="1"/>
              <a:t>управлінні</a:t>
            </a:r>
            <a:r>
              <a:rPr lang="ru-RU" sz="1400" dirty="0"/>
              <a:t> </a:t>
            </a:r>
            <a:r>
              <a:rPr lang="ru-RU" sz="1400" dirty="0" err="1"/>
              <a:t>підприємством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i="1" u="sng" dirty="0" smtClean="0"/>
              <a:t>Головне </a:t>
            </a:r>
            <a:r>
              <a:rPr lang="ru-RU" sz="1400" i="1" u="sng" dirty="0" err="1" smtClean="0"/>
              <a:t>завдання</a:t>
            </a:r>
            <a:r>
              <a:rPr lang="ru-RU" sz="1400" i="1" u="sng" dirty="0" smtClean="0"/>
              <a:t> </a:t>
            </a:r>
            <a:r>
              <a:rPr lang="ru-RU" sz="1400" i="1" u="sng" dirty="0" err="1" smtClean="0"/>
              <a:t>бухгалтерського</a:t>
            </a:r>
            <a:r>
              <a:rPr lang="ru-RU" sz="1400" i="1" u="sng" dirty="0" smtClean="0"/>
              <a:t> </a:t>
            </a:r>
            <a:r>
              <a:rPr lang="ru-RU" sz="1400" i="1" u="sng" dirty="0" err="1"/>
              <a:t>обліку</a:t>
            </a:r>
            <a:r>
              <a:rPr lang="ru-RU" sz="1400" i="1" u="sng" dirty="0"/>
              <a:t> </a:t>
            </a:r>
            <a:r>
              <a:rPr lang="ru-RU" sz="1400" dirty="0"/>
              <a:t>–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реєстрація</a:t>
            </a:r>
            <a:r>
              <a:rPr lang="ru-RU" sz="1400" dirty="0"/>
              <a:t> </a:t>
            </a:r>
            <a:r>
              <a:rPr lang="ru-RU" sz="1400" dirty="0" err="1"/>
              <a:t>всіх</a:t>
            </a:r>
            <a:r>
              <a:rPr lang="ru-RU" sz="1400" dirty="0"/>
              <a:t> </a:t>
            </a:r>
            <a:r>
              <a:rPr lang="ru-RU" sz="1400" dirty="0" err="1"/>
              <a:t>господарських</a:t>
            </a:r>
            <a:r>
              <a:rPr lang="ru-RU" sz="1400" dirty="0"/>
              <a:t> </a:t>
            </a:r>
            <a:r>
              <a:rPr lang="ru-RU" sz="1400" dirty="0" err="1"/>
              <a:t>операцій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відображають</a:t>
            </a:r>
            <a:r>
              <a:rPr lang="ru-RU" sz="1400" dirty="0"/>
              <a:t> </a:t>
            </a:r>
            <a:r>
              <a:rPr lang="ru-RU" sz="1400" dirty="0" err="1"/>
              <a:t>рух</a:t>
            </a:r>
            <a:r>
              <a:rPr lang="ru-RU" sz="1400" dirty="0"/>
              <a:t> </a:t>
            </a:r>
            <a:r>
              <a:rPr lang="ru-RU" sz="1400" dirty="0" err="1"/>
              <a:t>фінансових</a:t>
            </a:r>
            <a:r>
              <a:rPr lang="ru-RU" sz="1400" dirty="0"/>
              <a:t> і </a:t>
            </a:r>
            <a:r>
              <a:rPr lang="ru-RU" sz="1400" dirty="0" err="1"/>
              <a:t>економічних</a:t>
            </a:r>
            <a:r>
              <a:rPr lang="ru-RU" sz="1400" dirty="0"/>
              <a:t> </a:t>
            </a:r>
            <a:r>
              <a:rPr lang="ru-RU" sz="1400" dirty="0" err="1"/>
              <a:t>коштів</a:t>
            </a:r>
            <a:r>
              <a:rPr lang="ru-RU" sz="1400" dirty="0"/>
              <a:t> на </a:t>
            </a:r>
            <a:r>
              <a:rPr lang="ru-RU" sz="1400" dirty="0" err="1"/>
              <a:t>підприємстві</a:t>
            </a:r>
            <a:r>
              <a:rPr lang="ru-RU" sz="1400" dirty="0"/>
              <a:t>. В </a:t>
            </a:r>
            <a:r>
              <a:rPr lang="ru-RU" sz="1400" dirty="0" err="1"/>
              <a:t>умовах</a:t>
            </a:r>
            <a:r>
              <a:rPr lang="ru-RU" sz="1400" dirty="0"/>
              <a:t> </a:t>
            </a:r>
            <a:r>
              <a:rPr lang="ru-RU" sz="1400" dirty="0" err="1"/>
              <a:t>приватної</a:t>
            </a:r>
            <a:r>
              <a:rPr lang="ru-RU" sz="1400" dirty="0"/>
              <a:t> </a:t>
            </a:r>
            <a:r>
              <a:rPr lang="ru-RU" sz="1400" dirty="0" err="1"/>
              <a:t>власності</a:t>
            </a:r>
            <a:r>
              <a:rPr lang="ru-RU" sz="1400" dirty="0"/>
              <a:t> </a:t>
            </a:r>
            <a:r>
              <a:rPr lang="ru-RU" sz="1400" dirty="0" err="1"/>
              <a:t>дані</a:t>
            </a:r>
            <a:r>
              <a:rPr lang="ru-RU" sz="1400" dirty="0"/>
              <a:t> про </a:t>
            </a:r>
            <a:r>
              <a:rPr lang="ru-RU" sz="1400" dirty="0" err="1"/>
              <a:t>собівартість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</a:t>
            </a:r>
            <a:r>
              <a:rPr lang="ru-RU" sz="1400" dirty="0" err="1"/>
              <a:t>конкретних</a:t>
            </a:r>
            <a:r>
              <a:rPr lang="ru-RU" sz="1400" dirty="0"/>
              <a:t> </a:t>
            </a:r>
            <a:r>
              <a:rPr lang="ru-RU" sz="1400" dirty="0" err="1"/>
              <a:t>видів</a:t>
            </a:r>
            <a:r>
              <a:rPr lang="ru-RU" sz="1400" dirty="0"/>
              <a:t> продукту </a:t>
            </a:r>
            <a:r>
              <a:rPr lang="ru-RU" sz="1400" dirty="0" err="1"/>
              <a:t>підприємства</a:t>
            </a:r>
            <a:r>
              <a:rPr lang="ru-RU" sz="1400" dirty="0"/>
              <a:t> (</a:t>
            </a:r>
            <a:r>
              <a:rPr lang="ru-RU" sz="1400" dirty="0" err="1"/>
              <a:t>продукції</a:t>
            </a:r>
            <a:r>
              <a:rPr lang="ru-RU" sz="1400" dirty="0"/>
              <a:t>, </a:t>
            </a:r>
            <a:r>
              <a:rPr lang="ru-RU" sz="1400" dirty="0" err="1"/>
              <a:t>робіт</a:t>
            </a:r>
            <a:r>
              <a:rPr lang="ru-RU" sz="1400" dirty="0"/>
              <a:t>, </a:t>
            </a:r>
            <a:r>
              <a:rPr lang="ru-RU" sz="1400" dirty="0" err="1"/>
              <a:t>послуг</a:t>
            </a:r>
            <a:r>
              <a:rPr lang="ru-RU" sz="1400" dirty="0"/>
              <a:t>) є </a:t>
            </a:r>
            <a:r>
              <a:rPr lang="ru-RU" sz="1400" dirty="0" err="1"/>
              <a:t>конфіденційною</a:t>
            </a:r>
            <a:r>
              <a:rPr lang="ru-RU" sz="1400" dirty="0"/>
              <a:t> </a:t>
            </a:r>
            <a:r>
              <a:rPr lang="ru-RU" sz="1400" dirty="0" err="1"/>
              <a:t>інформацією</a:t>
            </a:r>
            <a:r>
              <a:rPr lang="ru-RU" sz="1400" dirty="0"/>
              <a:t>. </a:t>
            </a:r>
            <a:r>
              <a:rPr lang="ru-RU" sz="1400" dirty="0" err="1"/>
              <a:t>Внаслідок</a:t>
            </a:r>
            <a:r>
              <a:rPr lang="ru-RU" sz="1400" dirty="0"/>
              <a:t> </a:t>
            </a:r>
            <a:r>
              <a:rPr lang="ru-RU" sz="1400" dirty="0" err="1"/>
              <a:t>цього</a:t>
            </a:r>
            <a:r>
              <a:rPr lang="ru-RU" sz="1400" dirty="0"/>
              <a:t> </a:t>
            </a:r>
            <a:r>
              <a:rPr lang="ru-RU" sz="1400" dirty="0" err="1"/>
              <a:t>бухгалтерський</a:t>
            </a:r>
            <a:r>
              <a:rPr lang="ru-RU" sz="1400" dirty="0"/>
              <a:t> </a:t>
            </a:r>
            <a:r>
              <a:rPr lang="ru-RU" sz="1400" dirty="0" err="1"/>
              <a:t>облік</a:t>
            </a:r>
            <a:r>
              <a:rPr lang="ru-RU" sz="1400" dirty="0"/>
              <a:t> </a:t>
            </a:r>
            <a:r>
              <a:rPr lang="ru-RU" sz="1400" dirty="0" err="1"/>
              <a:t>підрозділений</a:t>
            </a:r>
            <a:r>
              <a:rPr lang="ru-RU" sz="1400" dirty="0"/>
              <a:t> на </a:t>
            </a:r>
            <a:r>
              <a:rPr lang="ru-RU" sz="1400" b="1" dirty="0" err="1"/>
              <a:t>фінансовий</a:t>
            </a:r>
            <a:r>
              <a:rPr lang="ru-RU" sz="1400" dirty="0"/>
              <a:t> (</a:t>
            </a:r>
            <a:r>
              <a:rPr lang="ru-RU" sz="1400" dirty="0" err="1"/>
              <a:t>зовнішній</a:t>
            </a:r>
            <a:r>
              <a:rPr lang="ru-RU" sz="1400" dirty="0"/>
              <a:t>) і </a:t>
            </a:r>
            <a:r>
              <a:rPr lang="ru-RU" sz="1400" b="1" dirty="0" err="1"/>
              <a:t>виробничий</a:t>
            </a:r>
            <a:r>
              <a:rPr lang="ru-RU" sz="1400" dirty="0"/>
              <a:t> (</a:t>
            </a:r>
            <a:r>
              <a:rPr lang="ru-RU" sz="1400" dirty="0" err="1"/>
              <a:t>внутрішній</a:t>
            </a:r>
            <a:r>
              <a:rPr lang="ru-RU" sz="1400" dirty="0"/>
              <a:t>).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Такий</a:t>
            </a:r>
            <a:r>
              <a:rPr lang="ru-RU" sz="1400" dirty="0" smtClean="0"/>
              <a:t> </a:t>
            </a:r>
            <a:r>
              <a:rPr lang="ru-RU" sz="1400" dirty="0" err="1"/>
              <a:t>підхід</a:t>
            </a:r>
            <a:r>
              <a:rPr lang="ru-RU" sz="1400" dirty="0"/>
              <a:t> до </a:t>
            </a:r>
            <a:r>
              <a:rPr lang="ru-RU" sz="1400" dirty="0" err="1"/>
              <a:t>ведення</a:t>
            </a:r>
            <a:r>
              <a:rPr lang="ru-RU" sz="1400" dirty="0"/>
              <a:t> </a:t>
            </a:r>
            <a:r>
              <a:rPr lang="ru-RU" sz="1400" dirty="0" err="1"/>
              <a:t>облікової</a:t>
            </a:r>
            <a:r>
              <a:rPr lang="ru-RU" sz="1400" dirty="0"/>
              <a:t> </a:t>
            </a:r>
            <a:r>
              <a:rPr lang="ru-RU" sz="1400" dirty="0" err="1"/>
              <a:t>роботи</a:t>
            </a:r>
            <a:r>
              <a:rPr lang="ru-RU" sz="1400" dirty="0"/>
              <a:t> </a:t>
            </a:r>
            <a:r>
              <a:rPr lang="ru-RU" sz="1400" dirty="0" err="1"/>
              <a:t>викликаний</a:t>
            </a:r>
            <a:r>
              <a:rPr lang="ru-RU" sz="1400" dirty="0"/>
              <a:t> </a:t>
            </a:r>
            <a:r>
              <a:rPr lang="ru-RU" sz="1400" dirty="0" err="1"/>
              <a:t>прагненням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</a:t>
            </a:r>
            <a:r>
              <a:rPr lang="ru-RU" sz="1400" dirty="0" err="1"/>
              <a:t>зберегти</a:t>
            </a:r>
            <a:r>
              <a:rPr lang="ru-RU" sz="1400" dirty="0"/>
              <a:t> </a:t>
            </a:r>
            <a:r>
              <a:rPr lang="ru-RU" sz="1400" dirty="0" err="1"/>
              <a:t>комерційну</a:t>
            </a:r>
            <a:r>
              <a:rPr lang="ru-RU" sz="1400" dirty="0"/>
              <a:t> </a:t>
            </a:r>
            <a:r>
              <a:rPr lang="ru-RU" sz="1400" dirty="0" err="1"/>
              <a:t>таємницю</a:t>
            </a:r>
            <a:r>
              <a:rPr lang="ru-RU" sz="1400" dirty="0"/>
              <a:t> в </a:t>
            </a:r>
            <a:r>
              <a:rPr lang="ru-RU" sz="1400" dirty="0" err="1"/>
              <a:t>частині</a:t>
            </a:r>
            <a:r>
              <a:rPr lang="ru-RU" sz="1400" dirty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</a:t>
            </a:r>
            <a:r>
              <a:rPr lang="ru-RU" sz="1400" dirty="0" err="1"/>
              <a:t>вироблюваної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(</a:t>
            </a:r>
            <a:r>
              <a:rPr lang="ru-RU" sz="1400" dirty="0" err="1"/>
              <a:t>робіт</a:t>
            </a:r>
            <a:r>
              <a:rPr lang="ru-RU" sz="1400" dirty="0"/>
              <a:t>, </a:t>
            </a:r>
            <a:r>
              <a:rPr lang="ru-RU" sz="1400" dirty="0" err="1"/>
              <a:t>послуг</a:t>
            </a:r>
            <a:r>
              <a:rPr lang="ru-RU" sz="1400" dirty="0"/>
              <a:t>), </a:t>
            </a:r>
            <a:r>
              <a:rPr lang="ru-RU" sz="1400" dirty="0" err="1"/>
              <a:t>оскільки</a:t>
            </a:r>
            <a:r>
              <a:rPr lang="ru-RU" sz="1400" dirty="0"/>
              <a:t> через </a:t>
            </a:r>
            <a:r>
              <a:rPr lang="ru-RU" sz="1400" dirty="0" err="1"/>
              <a:t>дані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 </a:t>
            </a:r>
            <a:r>
              <a:rPr lang="ru-RU" sz="1400" dirty="0" err="1"/>
              <a:t>виробничих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отримати</a:t>
            </a:r>
            <a:r>
              <a:rPr lang="ru-RU" sz="1400" dirty="0"/>
              <a:t> </a:t>
            </a:r>
            <a:r>
              <a:rPr lang="ru-RU" sz="1400" dirty="0" err="1"/>
              <a:t>відомості</a:t>
            </a:r>
            <a:r>
              <a:rPr lang="ru-RU" sz="1400" dirty="0"/>
              <a:t> про </a:t>
            </a:r>
            <a:r>
              <a:rPr lang="ru-RU" sz="1400" dirty="0" err="1"/>
              <a:t>технологічні</a:t>
            </a:r>
            <a:r>
              <a:rPr lang="ru-RU" sz="1400" dirty="0"/>
              <a:t> </a:t>
            </a:r>
            <a:r>
              <a:rPr lang="ru-RU" sz="1400" dirty="0" err="1"/>
              <a:t>особливості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, </a:t>
            </a:r>
            <a:r>
              <a:rPr lang="ru-RU" sz="1400" dirty="0" err="1"/>
              <a:t>обсяги</a:t>
            </a:r>
            <a:r>
              <a:rPr lang="ru-RU" sz="1400" dirty="0"/>
              <a:t> </a:t>
            </a:r>
            <a:r>
              <a:rPr lang="ru-RU" sz="1400" dirty="0" err="1"/>
              <a:t>випуску</a:t>
            </a:r>
            <a:r>
              <a:rPr lang="ru-RU" sz="1400" dirty="0"/>
              <a:t>, величину й структуру </a:t>
            </a:r>
            <a:r>
              <a:rPr lang="ru-RU" sz="1400" dirty="0" err="1"/>
              <a:t>витрат</a:t>
            </a:r>
            <a:r>
              <a:rPr lang="ru-RU" sz="1400" dirty="0"/>
              <a:t> і тому </a:t>
            </a:r>
            <a:r>
              <a:rPr lang="ru-RU" sz="1400" dirty="0" err="1"/>
              <a:t>подібне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Правила </a:t>
            </a:r>
            <a:r>
              <a:rPr lang="ru-RU" sz="1400" dirty="0" err="1"/>
              <a:t>здійснення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і </a:t>
            </a:r>
            <a:r>
              <a:rPr lang="ru-RU" sz="1400" dirty="0" err="1"/>
              <a:t>реалізації</a:t>
            </a:r>
            <a:r>
              <a:rPr lang="ru-RU" sz="1400" dirty="0"/>
              <a:t> </a:t>
            </a:r>
            <a:r>
              <a:rPr lang="ru-RU" sz="1400" dirty="0" err="1"/>
              <a:t>окремих</a:t>
            </a:r>
            <a:r>
              <a:rPr lang="ru-RU" sz="1400" dirty="0"/>
              <a:t> </a:t>
            </a:r>
            <a:r>
              <a:rPr lang="ru-RU" sz="1400" dirty="0" err="1"/>
              <a:t>видів</a:t>
            </a:r>
            <a:r>
              <a:rPr lang="ru-RU" sz="1400" dirty="0"/>
              <a:t> продукту </a:t>
            </a:r>
            <a:r>
              <a:rPr lang="ru-RU" sz="1400" dirty="0" err="1"/>
              <a:t>відносяться</a:t>
            </a:r>
            <a:r>
              <a:rPr lang="ru-RU" sz="1400" dirty="0"/>
              <a:t> до </a:t>
            </a:r>
            <a:r>
              <a:rPr lang="ru-RU" sz="1400" dirty="0" err="1"/>
              <a:t>внутрішнього</a:t>
            </a:r>
            <a:r>
              <a:rPr lang="ru-RU" sz="1400" dirty="0"/>
              <a:t> </a:t>
            </a:r>
            <a:r>
              <a:rPr lang="ru-RU" sz="1400" dirty="0" err="1"/>
              <a:t>бухгалтерського</a:t>
            </a:r>
            <a:r>
              <a:rPr lang="ru-RU" sz="1400" dirty="0"/>
              <a:t> </a:t>
            </a:r>
            <a:r>
              <a:rPr lang="ru-RU" sz="1400" dirty="0" err="1"/>
              <a:t>рахівництва</a:t>
            </a:r>
            <a:r>
              <a:rPr lang="ru-RU" sz="1400" dirty="0"/>
              <a:t> – </a:t>
            </a:r>
            <a:r>
              <a:rPr lang="ru-RU" sz="1400" dirty="0" err="1"/>
              <a:t>виробничого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, </a:t>
            </a:r>
            <a:r>
              <a:rPr lang="ru-RU" sz="1400" dirty="0" err="1"/>
              <a:t>який</a:t>
            </a:r>
            <a:r>
              <a:rPr lang="ru-RU" sz="1400" dirty="0"/>
              <a:t> є </a:t>
            </a:r>
            <a:r>
              <a:rPr lang="ru-RU" sz="1400" dirty="0" err="1"/>
              <a:t>частиною</a:t>
            </a:r>
            <a:r>
              <a:rPr lang="ru-RU" sz="1400" dirty="0"/>
              <a:t> </a:t>
            </a:r>
            <a:r>
              <a:rPr lang="ru-RU" sz="1400" dirty="0" err="1"/>
              <a:t>управлінського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90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97666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Згідно</a:t>
            </a:r>
            <a:r>
              <a:rPr lang="ru-RU" sz="1400" dirty="0" smtClean="0"/>
              <a:t> </a:t>
            </a:r>
            <a:r>
              <a:rPr lang="ru-RU" sz="1400" dirty="0"/>
              <a:t>з </a:t>
            </a:r>
            <a:r>
              <a:rPr lang="ru-RU" sz="1400" dirty="0" err="1"/>
              <a:t>даним</a:t>
            </a:r>
            <a:r>
              <a:rPr lang="ru-RU" sz="1400" dirty="0"/>
              <a:t> методом </a:t>
            </a:r>
            <a:r>
              <a:rPr lang="ru-RU" sz="1400" dirty="0" err="1"/>
              <a:t>обліку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на </a:t>
            </a:r>
            <a:r>
              <a:rPr lang="ru-RU" sz="1400" dirty="0" err="1"/>
              <a:t>рахунку</a:t>
            </a:r>
            <a:r>
              <a:rPr lang="ru-RU" sz="1400" dirty="0"/>
              <a:t> «</a:t>
            </a:r>
            <a:r>
              <a:rPr lang="ru-RU" sz="1400" dirty="0" err="1"/>
              <a:t>Виробництво</a:t>
            </a:r>
            <a:r>
              <a:rPr lang="ru-RU" sz="1400" dirty="0"/>
              <a:t>» </a:t>
            </a:r>
            <a:r>
              <a:rPr lang="ru-RU" sz="1400" dirty="0" err="1"/>
              <a:t>збираються</a:t>
            </a:r>
            <a:r>
              <a:rPr lang="ru-RU" sz="1400" dirty="0"/>
              <a:t> за </a:t>
            </a:r>
            <a:r>
              <a:rPr lang="ru-RU" sz="1400" dirty="0" err="1"/>
              <a:t>кожним</a:t>
            </a:r>
            <a:r>
              <a:rPr lang="ru-RU" sz="1400" dirty="0"/>
              <a:t> </a:t>
            </a:r>
            <a:r>
              <a:rPr lang="ru-RU" sz="1400" dirty="0" err="1"/>
              <a:t>виробничим</a:t>
            </a:r>
            <a:r>
              <a:rPr lang="ru-RU" sz="1400" dirty="0"/>
              <a:t> </a:t>
            </a:r>
            <a:r>
              <a:rPr lang="ru-RU" sz="1400" dirty="0" err="1"/>
              <a:t>підрозділом</a:t>
            </a:r>
            <a:r>
              <a:rPr lang="ru-RU" sz="1400" dirty="0"/>
              <a:t> (цехом, </a:t>
            </a:r>
            <a:r>
              <a:rPr lang="ru-RU" sz="1400" dirty="0" err="1"/>
              <a:t>ділянкою</a:t>
            </a:r>
            <a:r>
              <a:rPr lang="ru-RU" sz="1400" dirty="0"/>
              <a:t>, </a:t>
            </a:r>
            <a:r>
              <a:rPr lang="ru-RU" sz="1400" dirty="0" err="1"/>
              <a:t>переділом</a:t>
            </a:r>
            <a:r>
              <a:rPr lang="ru-RU" sz="1400" dirty="0"/>
              <a:t>) в </a:t>
            </a:r>
            <a:r>
              <a:rPr lang="ru-RU" sz="1400" dirty="0" err="1"/>
              <a:t>цілому</a:t>
            </a:r>
            <a:r>
              <a:rPr lang="ru-RU" sz="1400" dirty="0"/>
              <a:t> за </a:t>
            </a:r>
            <a:r>
              <a:rPr lang="ru-RU" sz="1400" dirty="0" err="1"/>
              <a:t>обліковий</a:t>
            </a:r>
            <a:r>
              <a:rPr lang="ru-RU" sz="1400" dirty="0"/>
              <a:t> </a:t>
            </a:r>
            <a:r>
              <a:rPr lang="ru-RU" sz="1400" dirty="0" err="1"/>
              <a:t>період</a:t>
            </a:r>
            <a:r>
              <a:rPr lang="ru-RU" sz="1400" dirty="0"/>
              <a:t>. </a:t>
            </a:r>
            <a:r>
              <a:rPr lang="ru-RU" sz="1400" dirty="0" err="1"/>
              <a:t>Собівартість</a:t>
            </a:r>
            <a:r>
              <a:rPr lang="ru-RU" sz="1400" dirty="0"/>
              <a:t> </a:t>
            </a:r>
            <a:r>
              <a:rPr lang="ru-RU" sz="1400" dirty="0" err="1"/>
              <a:t>одиниці</a:t>
            </a:r>
            <a:r>
              <a:rPr lang="ru-RU" sz="1400" dirty="0"/>
              <a:t> продукту </a:t>
            </a:r>
            <a:r>
              <a:rPr lang="ru-RU" sz="1400" dirty="0" err="1"/>
              <a:t>визначають</a:t>
            </a:r>
            <a:r>
              <a:rPr lang="ru-RU" sz="1400" dirty="0"/>
              <a:t> </a:t>
            </a:r>
            <a:r>
              <a:rPr lang="ru-RU" sz="1400" dirty="0" err="1"/>
              <a:t>діленням</a:t>
            </a:r>
            <a:r>
              <a:rPr lang="ru-RU" sz="1400" dirty="0"/>
              <a:t> </a:t>
            </a:r>
            <a:r>
              <a:rPr lang="ru-RU" sz="1400" dirty="0" err="1"/>
              <a:t>зібраних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на </a:t>
            </a:r>
            <a:r>
              <a:rPr lang="ru-RU" sz="1400" dirty="0" err="1"/>
              <a:t>кількість</a:t>
            </a:r>
            <a:r>
              <a:rPr lang="ru-RU" sz="1400" dirty="0"/>
              <a:t> </a:t>
            </a:r>
            <a:r>
              <a:rPr lang="ru-RU" sz="1400" dirty="0" err="1"/>
              <a:t>одиниць</a:t>
            </a:r>
            <a:r>
              <a:rPr lang="ru-RU" sz="1400" dirty="0"/>
              <a:t> </a:t>
            </a:r>
            <a:r>
              <a:rPr lang="ru-RU" sz="1400" dirty="0" err="1"/>
              <a:t>випущеної</a:t>
            </a:r>
            <a:r>
              <a:rPr lang="ru-RU" sz="1400" dirty="0"/>
              <a:t> за </a:t>
            </a:r>
            <a:r>
              <a:rPr lang="ru-RU" sz="1400" dirty="0" err="1"/>
              <a:t>період</a:t>
            </a:r>
            <a:r>
              <a:rPr lang="ru-RU" sz="1400" dirty="0"/>
              <a:t> </a:t>
            </a:r>
            <a:r>
              <a:rPr lang="ru-RU" sz="1400" dirty="0" err="1"/>
              <a:t>умовно</a:t>
            </a:r>
            <a:r>
              <a:rPr lang="ru-RU" sz="1400" dirty="0"/>
              <a:t> </a:t>
            </a:r>
            <a:r>
              <a:rPr lang="ru-RU" sz="1400" dirty="0" err="1"/>
              <a:t>готової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/>
              <a:t>завершення</a:t>
            </a:r>
            <a:r>
              <a:rPr lang="ru-RU" sz="1400" dirty="0"/>
              <a:t> </a:t>
            </a:r>
            <a:r>
              <a:rPr lang="ru-RU" sz="1400" dirty="0" err="1"/>
              <a:t>облікового</a:t>
            </a:r>
            <a:r>
              <a:rPr lang="ru-RU" sz="1400" dirty="0"/>
              <a:t> </a:t>
            </a:r>
            <a:r>
              <a:rPr lang="ru-RU" sz="1400" dirty="0" err="1"/>
              <a:t>періоду</a:t>
            </a:r>
            <a:r>
              <a:rPr lang="ru-RU" sz="1400" dirty="0"/>
              <a:t> </a:t>
            </a:r>
            <a:r>
              <a:rPr lang="ru-RU" sz="1400" dirty="0" err="1"/>
              <a:t>відомість</a:t>
            </a:r>
            <a:r>
              <a:rPr lang="ru-RU" sz="1400" dirty="0"/>
              <a:t> </a:t>
            </a:r>
            <a:r>
              <a:rPr lang="ru-RU" sz="1400" dirty="0" err="1"/>
              <a:t>виробничих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(</a:t>
            </a:r>
            <a:r>
              <a:rPr lang="ru-RU" sz="1400" dirty="0" err="1"/>
              <a:t>рахунок</a:t>
            </a:r>
            <a:r>
              <a:rPr lang="ru-RU" sz="1400" dirty="0"/>
              <a:t> «</a:t>
            </a:r>
            <a:r>
              <a:rPr lang="ru-RU" sz="1400" dirty="0" err="1"/>
              <a:t>Виробництво</a:t>
            </a:r>
            <a:r>
              <a:rPr lang="ru-RU" sz="1400" dirty="0"/>
              <a:t>») </a:t>
            </a:r>
            <a:r>
              <a:rPr lang="ru-RU" sz="1400" dirty="0" err="1"/>
              <a:t>закривається</a:t>
            </a:r>
            <a:r>
              <a:rPr lang="ru-RU" sz="1400" dirty="0"/>
              <a:t>, </a:t>
            </a:r>
            <a:r>
              <a:rPr lang="ru-RU" sz="1400" dirty="0" err="1"/>
              <a:t>підсумкова</a:t>
            </a:r>
            <a:r>
              <a:rPr lang="ru-RU" sz="1400" dirty="0"/>
              <a:t> сума по кредиту </a:t>
            </a:r>
            <a:r>
              <a:rPr lang="ru-RU" sz="1400" dirty="0" err="1"/>
              <a:t>рахунку</a:t>
            </a:r>
            <a:r>
              <a:rPr lang="ru-RU" sz="1400" dirty="0"/>
              <a:t> </a:t>
            </a:r>
            <a:r>
              <a:rPr lang="ru-RU" sz="1400" dirty="0" err="1"/>
              <a:t>відображає</a:t>
            </a:r>
            <a:r>
              <a:rPr lang="ru-RU" sz="1400" dirty="0"/>
              <a:t> </a:t>
            </a:r>
            <a:r>
              <a:rPr lang="ru-RU" sz="1400" dirty="0" err="1"/>
              <a:t>собівартість</a:t>
            </a:r>
            <a:r>
              <a:rPr lang="ru-RU" sz="1400" dirty="0"/>
              <a:t>  </a:t>
            </a:r>
            <a:r>
              <a:rPr lang="ru-RU" sz="1400" dirty="0" err="1"/>
              <a:t>виготовлення</a:t>
            </a:r>
            <a:r>
              <a:rPr lang="ru-RU" sz="1400" dirty="0"/>
              <a:t> </a:t>
            </a:r>
            <a:r>
              <a:rPr lang="ru-RU" sz="1400" dirty="0" err="1"/>
              <a:t>готової</a:t>
            </a:r>
            <a:r>
              <a:rPr lang="ru-RU" sz="1400" dirty="0"/>
              <a:t> </a:t>
            </a:r>
            <a:r>
              <a:rPr lang="ru-RU" sz="1400" dirty="0" err="1" smtClean="0"/>
              <a:t>продукції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</a:t>
            </a:r>
            <a:r>
              <a:rPr lang="ru-RU" sz="1400" dirty="0" err="1" smtClean="0"/>
              <a:t>Різниця</a:t>
            </a:r>
            <a:r>
              <a:rPr lang="ru-RU" sz="1400" dirty="0" smtClean="0"/>
              <a:t> </a:t>
            </a:r>
            <a:r>
              <a:rPr lang="ru-RU" sz="1400" dirty="0" err="1"/>
              <a:t>між</a:t>
            </a:r>
            <a:r>
              <a:rPr lang="ru-RU" sz="1400" dirty="0"/>
              <a:t> величинами </a:t>
            </a:r>
            <a:r>
              <a:rPr lang="ru-RU" sz="1400" dirty="0" err="1"/>
              <a:t>витрат</a:t>
            </a:r>
            <a:r>
              <a:rPr lang="ru-RU" sz="1400" dirty="0"/>
              <a:t>, </a:t>
            </a:r>
            <a:r>
              <a:rPr lang="ru-RU" sz="1400" dirty="0" err="1"/>
              <a:t>зібраними</a:t>
            </a:r>
            <a:r>
              <a:rPr lang="ru-RU" sz="1400" dirty="0"/>
              <a:t> за дебетом і кредитом </a:t>
            </a:r>
            <a:r>
              <a:rPr lang="ru-RU" sz="1400" dirty="0" err="1"/>
              <a:t>рахунку</a:t>
            </a:r>
            <a:r>
              <a:rPr lang="ru-RU" sz="1400" dirty="0"/>
              <a:t> на </a:t>
            </a:r>
            <a:r>
              <a:rPr lang="ru-RU" sz="1400" dirty="0" err="1"/>
              <a:t>певну</a:t>
            </a:r>
            <a:r>
              <a:rPr lang="ru-RU" sz="1400" dirty="0"/>
              <a:t> дату (</a:t>
            </a:r>
            <a:r>
              <a:rPr lang="ru-RU" sz="1400" dirty="0" err="1"/>
              <a:t>початкове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кінцеве</a:t>
            </a:r>
            <a:r>
              <a:rPr lang="ru-RU" sz="1400" dirty="0"/>
              <a:t> сальдо </a:t>
            </a:r>
            <a:r>
              <a:rPr lang="ru-RU" sz="1400" dirty="0" err="1"/>
              <a:t>рахунку</a:t>
            </a:r>
            <a:r>
              <a:rPr lang="ru-RU" sz="1400" dirty="0"/>
              <a:t>), </a:t>
            </a:r>
            <a:r>
              <a:rPr lang="ru-RU" sz="1400" dirty="0" err="1"/>
              <a:t>дорівнює</a:t>
            </a:r>
            <a:r>
              <a:rPr lang="ru-RU" sz="1400" dirty="0"/>
              <a:t> </a:t>
            </a:r>
            <a:r>
              <a:rPr lang="ru-RU" sz="1400" dirty="0" err="1"/>
              <a:t>величині</a:t>
            </a:r>
            <a:r>
              <a:rPr lang="ru-RU" sz="1400" dirty="0"/>
              <a:t> </a:t>
            </a:r>
            <a:r>
              <a:rPr lang="ru-RU" sz="1400" dirty="0" err="1"/>
              <a:t>незавершеного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по </a:t>
            </a:r>
            <a:r>
              <a:rPr lang="ru-RU" sz="1400" dirty="0" err="1"/>
              <a:t>даному</a:t>
            </a:r>
            <a:r>
              <a:rPr lang="ru-RU" sz="1400" dirty="0"/>
              <a:t> цеху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переділу</a:t>
            </a:r>
            <a:r>
              <a:rPr lang="ru-RU" sz="1400" dirty="0"/>
              <a:t>. </a:t>
            </a:r>
            <a:r>
              <a:rPr lang="ru-RU" sz="1400" dirty="0" err="1"/>
              <a:t>Загальновиробничі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списуються</a:t>
            </a:r>
            <a:r>
              <a:rPr lang="ru-RU" sz="1400" dirty="0"/>
              <a:t> на </a:t>
            </a:r>
            <a:r>
              <a:rPr lang="ru-RU" sz="1400" dirty="0" err="1"/>
              <a:t>вироблену</a:t>
            </a:r>
            <a:r>
              <a:rPr lang="ru-RU" sz="1400" dirty="0"/>
              <a:t> </a:t>
            </a:r>
            <a:r>
              <a:rPr lang="ru-RU" sz="1400" dirty="0" err="1"/>
              <a:t>продукцію</a:t>
            </a:r>
            <a:r>
              <a:rPr lang="ru-RU" sz="1400" dirty="0"/>
              <a:t> </a:t>
            </a:r>
            <a:r>
              <a:rPr lang="ru-RU" sz="1400" dirty="0" err="1"/>
              <a:t>протягом</a:t>
            </a:r>
            <a:r>
              <a:rPr lang="ru-RU" sz="1400" dirty="0"/>
              <a:t> </a:t>
            </a:r>
            <a:r>
              <a:rPr lang="ru-RU" sz="1400" dirty="0" err="1"/>
              <a:t>облікового</a:t>
            </a:r>
            <a:r>
              <a:rPr lang="ru-RU" sz="1400" dirty="0"/>
              <a:t> </a:t>
            </a:r>
            <a:r>
              <a:rPr lang="ru-RU" sz="1400" dirty="0" err="1"/>
              <a:t>періоду</a:t>
            </a:r>
            <a:r>
              <a:rPr lang="ru-RU" sz="1400" dirty="0"/>
              <a:t> за плановою </a:t>
            </a:r>
            <a:r>
              <a:rPr lang="ru-RU" sz="1400" dirty="0" err="1"/>
              <a:t>ставкою</a:t>
            </a: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При </a:t>
            </a:r>
            <a:r>
              <a:rPr lang="ru-RU" sz="1400" dirty="0" err="1"/>
              <a:t>безперервному</a:t>
            </a:r>
            <a:r>
              <a:rPr lang="ru-RU" sz="1400" dirty="0"/>
              <a:t> (потоковому) </a:t>
            </a:r>
            <a:r>
              <a:rPr lang="ru-RU" sz="1400" dirty="0" err="1"/>
              <a:t>виробництві</a:t>
            </a:r>
            <a:r>
              <a:rPr lang="ru-RU" sz="1400" dirty="0"/>
              <a:t> </a:t>
            </a:r>
            <a:r>
              <a:rPr lang="ru-RU" sz="1400" dirty="0" err="1"/>
              <a:t>незавершена</a:t>
            </a:r>
            <a:r>
              <a:rPr lang="ru-RU" sz="1400" dirty="0"/>
              <a:t> </a:t>
            </a:r>
            <a:r>
              <a:rPr lang="ru-RU" sz="1400" dirty="0" err="1"/>
              <a:t>продукція</a:t>
            </a:r>
            <a:r>
              <a:rPr lang="ru-RU" sz="1400" dirty="0"/>
              <a:t> </a:t>
            </a:r>
            <a:r>
              <a:rPr lang="ru-RU" sz="1400" dirty="0" err="1"/>
              <a:t>завжди</a:t>
            </a:r>
            <a:r>
              <a:rPr lang="ru-RU" sz="1400" dirty="0"/>
              <a:t> </a:t>
            </a:r>
            <a:r>
              <a:rPr lang="ru-RU" sz="1400" dirty="0" err="1"/>
              <a:t>знаходиться</a:t>
            </a:r>
            <a:r>
              <a:rPr lang="ru-RU" sz="1400" dirty="0"/>
              <a:t> </a:t>
            </a:r>
            <a:r>
              <a:rPr lang="ru-RU" sz="1400" dirty="0" err="1"/>
              <a:t>різною</a:t>
            </a:r>
            <a:r>
              <a:rPr lang="ru-RU" sz="1400" dirty="0"/>
              <a:t> </a:t>
            </a:r>
            <a:r>
              <a:rPr lang="ru-RU" sz="1400" dirty="0" err="1"/>
              <a:t>мірою</a:t>
            </a:r>
            <a:r>
              <a:rPr lang="ru-RU" sz="1400" dirty="0"/>
              <a:t> </a:t>
            </a:r>
            <a:r>
              <a:rPr lang="ru-RU" sz="1400" dirty="0" err="1"/>
              <a:t>готовності</a:t>
            </a:r>
            <a:r>
              <a:rPr lang="ru-RU" sz="1400" dirty="0"/>
              <a:t>: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тільки</a:t>
            </a:r>
            <a:r>
              <a:rPr lang="ru-RU" sz="1400" dirty="0"/>
              <a:t>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запущеної</a:t>
            </a:r>
            <a:r>
              <a:rPr lang="ru-RU" sz="1400" dirty="0"/>
              <a:t> у </a:t>
            </a:r>
            <a:r>
              <a:rPr lang="ru-RU" sz="1400" dirty="0" err="1"/>
              <a:t>виробництво</a:t>
            </a:r>
            <a:r>
              <a:rPr lang="ru-RU" sz="1400" dirty="0"/>
              <a:t>; </a:t>
            </a:r>
            <a:r>
              <a:rPr lang="ru-RU" sz="1400" dirty="0" err="1"/>
              <a:t>деталі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знаходиться</a:t>
            </a:r>
            <a:r>
              <a:rPr lang="ru-RU" sz="1400" dirty="0"/>
              <a:t> в </a:t>
            </a:r>
            <a:r>
              <a:rPr lang="ru-RU" sz="1400" dirty="0" err="1"/>
              <a:t>проміжній</a:t>
            </a:r>
            <a:r>
              <a:rPr lang="ru-RU" sz="1400" dirty="0"/>
              <a:t> </a:t>
            </a:r>
            <a:r>
              <a:rPr lang="ru-RU" sz="1400" dirty="0" err="1"/>
              <a:t>стадії</a:t>
            </a:r>
            <a:r>
              <a:rPr lang="ru-RU" sz="1400" dirty="0"/>
              <a:t>; </a:t>
            </a:r>
            <a:r>
              <a:rPr lang="ru-RU" sz="1400" dirty="0" err="1"/>
              <a:t>або</a:t>
            </a:r>
            <a:r>
              <a:rPr lang="ru-RU" sz="1400" dirty="0"/>
              <a:t> на </a:t>
            </a:r>
            <a:r>
              <a:rPr lang="ru-RU" sz="1400" dirty="0" err="1"/>
              <a:t>контролі</a:t>
            </a:r>
            <a:r>
              <a:rPr lang="ru-RU" sz="1400" dirty="0"/>
              <a:t> </a:t>
            </a:r>
            <a:r>
              <a:rPr lang="ru-RU" sz="1400" dirty="0" err="1"/>
              <a:t>якості</a:t>
            </a:r>
            <a:r>
              <a:rPr lang="ru-RU" sz="1400" dirty="0"/>
              <a:t> перед </a:t>
            </a:r>
            <a:r>
              <a:rPr lang="ru-RU" sz="1400" dirty="0" err="1"/>
              <a:t>відправкою</a:t>
            </a:r>
            <a:r>
              <a:rPr lang="ru-RU" sz="1400" dirty="0"/>
              <a:t> на склад </a:t>
            </a:r>
            <a:r>
              <a:rPr lang="ru-RU" sz="1400" dirty="0" err="1"/>
              <a:t>готової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</a:t>
            </a:r>
            <a:r>
              <a:rPr lang="ru-RU" sz="1400" dirty="0" err="1"/>
              <a:t>Зазначені</a:t>
            </a:r>
            <a:r>
              <a:rPr lang="ru-RU" sz="1400" dirty="0"/>
              <a:t> </a:t>
            </a:r>
            <a:r>
              <a:rPr lang="ru-RU" sz="1400" dirty="0" err="1"/>
              <a:t>одиниці</a:t>
            </a:r>
            <a:r>
              <a:rPr lang="ru-RU" sz="1400" dirty="0"/>
              <a:t> продукту є </a:t>
            </a:r>
            <a:r>
              <a:rPr lang="ru-RU" sz="1400" dirty="0" err="1"/>
              <a:t>незавершеним</a:t>
            </a:r>
            <a:r>
              <a:rPr lang="ru-RU" sz="1400" dirty="0"/>
              <a:t> </a:t>
            </a:r>
            <a:r>
              <a:rPr lang="ru-RU" sz="1400" dirty="0" err="1"/>
              <a:t>виробництвом</a:t>
            </a:r>
            <a:r>
              <a:rPr lang="ru-RU" sz="1400" dirty="0"/>
              <a:t> на </a:t>
            </a:r>
            <a:r>
              <a:rPr lang="ru-RU" sz="1400" dirty="0" err="1"/>
              <a:t>кінець</a:t>
            </a:r>
            <a:r>
              <a:rPr lang="ru-RU" sz="1400" dirty="0"/>
              <a:t> </a:t>
            </a:r>
            <a:r>
              <a:rPr lang="ru-RU" sz="1400" dirty="0" err="1"/>
              <a:t>облікового</a:t>
            </a:r>
            <a:r>
              <a:rPr lang="ru-RU" sz="1400" dirty="0"/>
              <a:t> </a:t>
            </a:r>
            <a:r>
              <a:rPr lang="ru-RU" sz="1400" dirty="0" err="1"/>
              <a:t>періоду</a:t>
            </a:r>
            <a:r>
              <a:rPr lang="ru-RU" sz="1400" dirty="0"/>
              <a:t> і </a:t>
            </a:r>
            <a:r>
              <a:rPr lang="ru-RU" sz="1400" dirty="0" err="1"/>
              <a:t>перехідним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залишком</a:t>
            </a:r>
            <a:r>
              <a:rPr lang="ru-RU" sz="1400" dirty="0"/>
              <a:t> на початок </a:t>
            </a:r>
            <a:r>
              <a:rPr lang="ru-RU" sz="1400" dirty="0" err="1"/>
              <a:t>наступного</a:t>
            </a:r>
            <a:r>
              <a:rPr lang="ru-RU" sz="1400" dirty="0"/>
              <a:t> </a:t>
            </a:r>
            <a:r>
              <a:rPr lang="ru-RU" sz="1400" dirty="0" err="1"/>
              <a:t>облікового</a:t>
            </a:r>
            <a:r>
              <a:rPr lang="ru-RU" sz="1400" dirty="0"/>
              <a:t> </a:t>
            </a:r>
            <a:r>
              <a:rPr lang="ru-RU" sz="1400" dirty="0" err="1"/>
              <a:t>періоду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</a:t>
            </a:r>
            <a:r>
              <a:rPr lang="ru-RU" sz="1400" dirty="0"/>
              <a:t>Таким чином, </a:t>
            </a:r>
            <a:r>
              <a:rPr lang="ru-RU" sz="1400" dirty="0" err="1"/>
              <a:t>обсяг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у будь-</a:t>
            </a:r>
            <a:r>
              <a:rPr lang="ru-RU" sz="1400" dirty="0" err="1"/>
              <a:t>який</a:t>
            </a:r>
            <a:r>
              <a:rPr lang="ru-RU" sz="1400" dirty="0"/>
              <a:t> момент часу </a:t>
            </a:r>
            <a:r>
              <a:rPr lang="ru-RU" sz="1400" i="1" dirty="0" err="1"/>
              <a:t>складається</a:t>
            </a:r>
            <a:r>
              <a:rPr lang="ru-RU" sz="1400" i="1" dirty="0"/>
              <a:t>:</a:t>
            </a:r>
          </a:p>
          <a:p>
            <a:pPr marL="0" indent="0" algn="just">
              <a:buNone/>
            </a:pPr>
            <a:r>
              <a:rPr lang="ru-RU" sz="1400" dirty="0" smtClean="0"/>
              <a:t>                </a:t>
            </a:r>
            <a:r>
              <a:rPr lang="ru-RU" sz="1400" dirty="0"/>
              <a:t>	з </a:t>
            </a:r>
            <a:r>
              <a:rPr lang="ru-RU" sz="1400" dirty="0" err="1"/>
              <a:t>одиниць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, </a:t>
            </a:r>
            <a:r>
              <a:rPr lang="ru-RU" sz="1400" dirty="0" err="1"/>
              <a:t>виробництво</a:t>
            </a:r>
            <a:r>
              <a:rPr lang="ru-RU" sz="1400" dirty="0"/>
              <a:t> 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розпочате</a:t>
            </a:r>
            <a:r>
              <a:rPr lang="ru-RU" sz="1400" dirty="0"/>
              <a:t> у </a:t>
            </a:r>
            <a:r>
              <a:rPr lang="ru-RU" sz="1400" dirty="0" err="1"/>
              <a:t>попередньому</a:t>
            </a:r>
            <a:r>
              <a:rPr lang="ru-RU" sz="1400" dirty="0"/>
              <a:t> </a:t>
            </a:r>
            <a:r>
              <a:rPr lang="ru-RU" sz="1400" dirty="0" err="1"/>
              <a:t>періоді</a:t>
            </a:r>
            <a:r>
              <a:rPr lang="ru-RU" sz="1400" dirty="0"/>
              <a:t> (НЗВ на початок) і </a:t>
            </a:r>
            <a:r>
              <a:rPr lang="ru-RU" sz="1400" dirty="0" err="1"/>
              <a:t>завершене</a:t>
            </a:r>
            <a:r>
              <a:rPr lang="ru-RU" sz="1400" dirty="0"/>
              <a:t> в </a:t>
            </a:r>
            <a:r>
              <a:rPr lang="ru-RU" sz="1400" dirty="0" err="1"/>
              <a:t>звітному</a:t>
            </a:r>
            <a:r>
              <a:rPr lang="ru-RU" sz="1400" dirty="0"/>
              <a:t> </a:t>
            </a:r>
            <a:r>
              <a:rPr lang="ru-RU" sz="1400" dirty="0" err="1"/>
              <a:t>періоді</a:t>
            </a:r>
            <a:r>
              <a:rPr lang="ru-RU" sz="1400" dirty="0"/>
              <a:t>;</a:t>
            </a:r>
          </a:p>
          <a:p>
            <a:pPr marL="0" indent="0" algn="just">
              <a:buNone/>
            </a:pPr>
            <a:r>
              <a:rPr lang="ru-RU" sz="1400" dirty="0" smtClean="0"/>
              <a:t>                </a:t>
            </a:r>
            <a:r>
              <a:rPr lang="ru-RU" sz="1400" dirty="0"/>
              <a:t>	з </a:t>
            </a:r>
            <a:r>
              <a:rPr lang="ru-RU" sz="1400" dirty="0" err="1"/>
              <a:t>одиниць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, </a:t>
            </a:r>
            <a:r>
              <a:rPr lang="ru-RU" sz="1400" dirty="0" err="1"/>
              <a:t>виробництво</a:t>
            </a:r>
            <a:r>
              <a:rPr lang="ru-RU" sz="1400" dirty="0"/>
              <a:t> 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розпочате</a:t>
            </a:r>
            <a:r>
              <a:rPr lang="ru-RU" sz="1400" dirty="0"/>
              <a:t> і </a:t>
            </a:r>
            <a:r>
              <a:rPr lang="ru-RU" sz="1400" dirty="0" err="1"/>
              <a:t>завершене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dirty="0"/>
              <a:t>в </a:t>
            </a:r>
            <a:r>
              <a:rPr lang="ru-RU" sz="1400" dirty="0" err="1"/>
              <a:t>звітному</a:t>
            </a:r>
            <a:r>
              <a:rPr lang="ru-RU" sz="1400" dirty="0"/>
              <a:t> </a:t>
            </a:r>
            <a:r>
              <a:rPr lang="ru-RU" sz="1400" dirty="0" err="1"/>
              <a:t>періоді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       </a:t>
            </a:r>
            <a:r>
              <a:rPr lang="ru-RU" sz="1400" dirty="0"/>
              <a:t>	з </a:t>
            </a:r>
            <a:r>
              <a:rPr lang="ru-RU" sz="1400" dirty="0" err="1"/>
              <a:t>одиниць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, </a:t>
            </a:r>
            <a:r>
              <a:rPr lang="ru-RU" sz="1400" dirty="0" err="1"/>
              <a:t>виробництво</a:t>
            </a:r>
            <a:r>
              <a:rPr lang="ru-RU" sz="1400" dirty="0"/>
              <a:t> 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розпочате</a:t>
            </a:r>
            <a:r>
              <a:rPr lang="ru-RU" sz="1400" dirty="0"/>
              <a:t>, але не завершено в </a:t>
            </a:r>
            <a:r>
              <a:rPr lang="ru-RU" sz="1400" dirty="0" err="1"/>
              <a:t>звітному</a:t>
            </a:r>
            <a:r>
              <a:rPr lang="ru-RU" sz="1400" dirty="0"/>
              <a:t> </a:t>
            </a:r>
            <a:r>
              <a:rPr lang="ru-RU" sz="1400" dirty="0" err="1"/>
              <a:t>періоді</a:t>
            </a:r>
            <a:r>
              <a:rPr lang="ru-RU" sz="1400" dirty="0"/>
              <a:t> (НЗВ на </a:t>
            </a:r>
            <a:r>
              <a:rPr lang="ru-RU" sz="1400" dirty="0" err="1"/>
              <a:t>кінець</a:t>
            </a:r>
            <a:r>
              <a:rPr lang="ru-RU" sz="1400" dirty="0"/>
              <a:t> </a:t>
            </a:r>
            <a:r>
              <a:rPr lang="ru-RU" sz="1400" dirty="0" err="1"/>
              <a:t>періоду</a:t>
            </a:r>
            <a:r>
              <a:rPr lang="ru-RU" sz="1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85460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Залежно</a:t>
            </a:r>
            <a:r>
              <a:rPr lang="ru-RU" sz="1400" dirty="0" smtClean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ступеня</a:t>
            </a:r>
            <a:r>
              <a:rPr lang="ru-RU" sz="1400" dirty="0"/>
              <a:t> </a:t>
            </a:r>
            <a:r>
              <a:rPr lang="ru-RU" sz="1400" dirty="0" err="1"/>
              <a:t>готовності</a:t>
            </a:r>
            <a:r>
              <a:rPr lang="ru-RU" sz="1400" dirty="0"/>
              <a:t> (</a:t>
            </a:r>
            <a:r>
              <a:rPr lang="ru-RU" sz="1400" dirty="0" err="1"/>
              <a:t>завершеності</a:t>
            </a:r>
            <a:r>
              <a:rPr lang="ru-RU" sz="1400" dirty="0"/>
              <a:t>) </a:t>
            </a:r>
            <a:r>
              <a:rPr lang="ru-RU" sz="1400" dirty="0" err="1"/>
              <a:t>продукція</a:t>
            </a:r>
            <a:r>
              <a:rPr lang="ru-RU" sz="1400" dirty="0"/>
              <a:t> </a:t>
            </a:r>
            <a:r>
              <a:rPr lang="ru-RU" sz="1400" dirty="0" err="1"/>
              <a:t>може</a:t>
            </a:r>
            <a:r>
              <a:rPr lang="ru-RU" sz="1400" dirty="0"/>
              <a:t> бути </a:t>
            </a:r>
            <a:r>
              <a:rPr lang="ru-RU" sz="1400" dirty="0" err="1"/>
              <a:t>виражена</a:t>
            </a:r>
            <a:r>
              <a:rPr lang="ru-RU" sz="1400" dirty="0"/>
              <a:t> через </a:t>
            </a:r>
            <a:r>
              <a:rPr lang="ru-RU" sz="1400" dirty="0" err="1"/>
              <a:t>частку</a:t>
            </a:r>
            <a:r>
              <a:rPr lang="ru-RU" sz="1400" dirty="0"/>
              <a:t> </a:t>
            </a:r>
            <a:r>
              <a:rPr lang="ru-RU" sz="1400" dirty="0" err="1"/>
              <a:t>готової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, так </a:t>
            </a:r>
            <a:r>
              <a:rPr lang="ru-RU" sz="1400" dirty="0" err="1"/>
              <a:t>звану</a:t>
            </a:r>
            <a:r>
              <a:rPr lang="ru-RU" sz="1400" dirty="0"/>
              <a:t> </a:t>
            </a:r>
            <a:r>
              <a:rPr lang="ru-RU" sz="1400" dirty="0" err="1"/>
              <a:t>умовну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еквівалентну</a:t>
            </a:r>
            <a:r>
              <a:rPr lang="ru-RU" sz="1400" dirty="0"/>
              <a:t> </a:t>
            </a:r>
            <a:r>
              <a:rPr lang="ru-RU" sz="1400" dirty="0" err="1"/>
              <a:t>одиницю</a:t>
            </a:r>
            <a:r>
              <a:rPr lang="ru-RU" sz="1400" dirty="0"/>
              <a:t> </a:t>
            </a:r>
            <a:r>
              <a:rPr lang="ru-RU" sz="1400" dirty="0" err="1"/>
              <a:t>готової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Дана </a:t>
            </a:r>
            <a:r>
              <a:rPr lang="ru-RU" sz="1400" dirty="0" err="1"/>
              <a:t>штучна</a:t>
            </a:r>
            <a:r>
              <a:rPr lang="ru-RU" sz="1400" dirty="0"/>
              <a:t> </a:t>
            </a:r>
            <a:r>
              <a:rPr lang="ru-RU" sz="1400" dirty="0" err="1"/>
              <a:t>кількісна</a:t>
            </a:r>
            <a:r>
              <a:rPr lang="ru-RU" sz="1400" dirty="0"/>
              <a:t> </a:t>
            </a:r>
            <a:r>
              <a:rPr lang="ru-RU" sz="1400" dirty="0" err="1"/>
              <a:t>міра</a:t>
            </a:r>
            <a:r>
              <a:rPr lang="ru-RU" sz="1400" dirty="0"/>
              <a:t> </a:t>
            </a:r>
            <a:r>
              <a:rPr lang="ru-RU" sz="1400" dirty="0" err="1"/>
              <a:t>вимірювання</a:t>
            </a:r>
            <a:r>
              <a:rPr lang="ru-RU" sz="1400" dirty="0"/>
              <a:t> </a:t>
            </a:r>
            <a:r>
              <a:rPr lang="ru-RU" sz="1400" dirty="0" err="1"/>
              <a:t>дозволяє</a:t>
            </a:r>
            <a:r>
              <a:rPr lang="ru-RU" sz="1400" dirty="0"/>
              <a:t> </a:t>
            </a:r>
            <a:r>
              <a:rPr lang="ru-RU" sz="1400" dirty="0" err="1"/>
              <a:t>своєчасно</a:t>
            </a:r>
            <a:r>
              <a:rPr lang="ru-RU" sz="1400" dirty="0"/>
              <a:t> </a:t>
            </a:r>
            <a:r>
              <a:rPr lang="ru-RU" sz="1400" dirty="0" err="1"/>
              <a:t>оцінити</a:t>
            </a:r>
            <a:r>
              <a:rPr lang="ru-RU" sz="1400" dirty="0"/>
              <a:t> (</a:t>
            </a:r>
            <a:r>
              <a:rPr lang="ru-RU" sz="1400" dirty="0" err="1"/>
              <a:t>протягом</a:t>
            </a:r>
            <a:r>
              <a:rPr lang="ru-RU" sz="1400" dirty="0"/>
              <a:t> </a:t>
            </a:r>
            <a:r>
              <a:rPr lang="ru-RU" sz="1400" dirty="0" err="1"/>
              <a:t>облікового</a:t>
            </a:r>
            <a:r>
              <a:rPr lang="ru-RU" sz="1400" dirty="0"/>
              <a:t> </a:t>
            </a:r>
            <a:r>
              <a:rPr lang="ru-RU" sz="1400" dirty="0" err="1"/>
              <a:t>періоду</a:t>
            </a:r>
            <a:r>
              <a:rPr lang="ru-RU" sz="1400" dirty="0"/>
              <a:t>) </a:t>
            </a:r>
            <a:r>
              <a:rPr lang="ru-RU" sz="1400" dirty="0" err="1"/>
              <a:t>вартість</a:t>
            </a:r>
            <a:r>
              <a:rPr lang="ru-RU" sz="1400" dirty="0"/>
              <a:t> </a:t>
            </a:r>
            <a:r>
              <a:rPr lang="ru-RU" sz="1400" dirty="0" err="1"/>
              <a:t>запасів</a:t>
            </a:r>
            <a:r>
              <a:rPr lang="ru-RU" sz="1400" dirty="0"/>
              <a:t> </a:t>
            </a:r>
            <a:r>
              <a:rPr lang="ru-RU" sz="1400" dirty="0" err="1"/>
              <a:t>незавершеного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і </a:t>
            </a:r>
            <a:r>
              <a:rPr lang="ru-RU" sz="1400" dirty="0" err="1"/>
              <a:t>готової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при потоковому </a:t>
            </a:r>
            <a:r>
              <a:rPr lang="ru-RU" sz="1400" dirty="0" err="1"/>
              <a:t>методі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</a:t>
            </a:r>
            <a:r>
              <a:rPr lang="ru-RU" sz="1400" dirty="0" err="1" smtClean="0"/>
              <a:t>Незавершене</a:t>
            </a:r>
            <a:r>
              <a:rPr lang="ru-RU" sz="1400" dirty="0" smtClean="0"/>
              <a:t> </a:t>
            </a:r>
            <a:r>
              <a:rPr lang="ru-RU" sz="1400" dirty="0" err="1"/>
              <a:t>виробництво</a:t>
            </a:r>
            <a:r>
              <a:rPr lang="ru-RU" sz="1400" dirty="0"/>
              <a:t> </a:t>
            </a:r>
            <a:r>
              <a:rPr lang="ru-RU" sz="1400" dirty="0" err="1"/>
              <a:t>відносно</a:t>
            </a:r>
            <a:r>
              <a:rPr lang="ru-RU" sz="1400" dirty="0"/>
              <a:t> кожного з </a:t>
            </a:r>
            <a:r>
              <a:rPr lang="ru-RU" sz="1400" dirty="0" err="1"/>
              <a:t>компонентів</a:t>
            </a:r>
            <a:r>
              <a:rPr lang="ru-RU" sz="1400" dirty="0"/>
              <a:t> </a:t>
            </a:r>
            <a:r>
              <a:rPr lang="ru-RU" sz="1400" dirty="0" err="1"/>
              <a:t>економічних</a:t>
            </a:r>
            <a:r>
              <a:rPr lang="ru-RU" sz="1400" dirty="0"/>
              <a:t> </a:t>
            </a:r>
            <a:r>
              <a:rPr lang="ru-RU" sz="1400" dirty="0" err="1"/>
              <a:t>ресурсів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вводяться</a:t>
            </a:r>
            <a:r>
              <a:rPr lang="ru-RU" sz="1400" dirty="0"/>
              <a:t> у </a:t>
            </a:r>
            <a:r>
              <a:rPr lang="ru-RU" sz="1400" dirty="0" err="1"/>
              <a:t>виробництво</a:t>
            </a:r>
            <a:r>
              <a:rPr lang="ru-RU" sz="1400" dirty="0"/>
              <a:t>,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, 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мати</a:t>
            </a:r>
            <a:r>
              <a:rPr lang="ru-RU" sz="1400" dirty="0"/>
              <a:t> </a:t>
            </a:r>
            <a:r>
              <a:rPr lang="ru-RU" sz="1400" dirty="0" err="1"/>
              <a:t>різний</a:t>
            </a:r>
            <a:r>
              <a:rPr lang="ru-RU" sz="1400" dirty="0"/>
              <a:t> </a:t>
            </a:r>
            <a:r>
              <a:rPr lang="ru-RU" sz="1400" dirty="0" err="1"/>
              <a:t>ступінь</a:t>
            </a:r>
            <a:r>
              <a:rPr lang="ru-RU" sz="1400" dirty="0"/>
              <a:t> </a:t>
            </a:r>
            <a:r>
              <a:rPr lang="ru-RU" sz="1400" dirty="0" err="1"/>
              <a:t>готовності</a:t>
            </a:r>
            <a:r>
              <a:rPr lang="ru-RU" sz="1400" dirty="0"/>
              <a:t>, </a:t>
            </a:r>
            <a:r>
              <a:rPr lang="ru-RU" sz="1400" dirty="0" err="1"/>
              <a:t>виражений</a:t>
            </a:r>
            <a:r>
              <a:rPr lang="ru-RU" sz="1400" dirty="0"/>
              <a:t> </a:t>
            </a:r>
            <a:r>
              <a:rPr lang="ru-RU" sz="1400" dirty="0" err="1"/>
              <a:t>відносним</a:t>
            </a:r>
            <a:r>
              <a:rPr lang="ru-RU" sz="1400" dirty="0"/>
              <a:t> числом </a:t>
            </a:r>
            <a:r>
              <a:rPr lang="ru-RU" sz="1400" dirty="0" err="1"/>
              <a:t>або</a:t>
            </a:r>
            <a:r>
              <a:rPr lang="ru-RU" sz="1400" dirty="0"/>
              <a:t> у </a:t>
            </a:r>
            <a:r>
              <a:rPr lang="ru-RU" sz="1400" dirty="0" err="1"/>
              <a:t>відсотках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Тому </a:t>
            </a:r>
            <a:r>
              <a:rPr lang="ru-RU" sz="1400" dirty="0" err="1"/>
              <a:t>умовні</a:t>
            </a:r>
            <a:r>
              <a:rPr lang="ru-RU" sz="1400" dirty="0"/>
              <a:t> </a:t>
            </a:r>
            <a:r>
              <a:rPr lang="ru-RU" sz="1400" dirty="0" err="1"/>
              <a:t>одиниці</a:t>
            </a:r>
            <a:r>
              <a:rPr lang="ru-RU" sz="1400" dirty="0"/>
              <a:t> </a:t>
            </a:r>
            <a:r>
              <a:rPr lang="ru-RU" sz="1400" dirty="0" err="1"/>
              <a:t>повинні</a:t>
            </a:r>
            <a:r>
              <a:rPr lang="ru-RU" sz="1400" dirty="0"/>
              <a:t> </a:t>
            </a:r>
            <a:r>
              <a:rPr lang="ru-RU" sz="1400" dirty="0" err="1"/>
              <a:t>розраховуватися</a:t>
            </a:r>
            <a:r>
              <a:rPr lang="ru-RU" sz="1400" dirty="0"/>
              <a:t> </a:t>
            </a:r>
            <a:r>
              <a:rPr lang="ru-RU" sz="1400" dirty="0" err="1"/>
              <a:t>окремо</a:t>
            </a:r>
            <a:r>
              <a:rPr lang="ru-RU" sz="1400" dirty="0"/>
              <a:t> для </a:t>
            </a:r>
            <a:r>
              <a:rPr lang="ru-RU" sz="1400" dirty="0" err="1"/>
              <a:t>кожної</a:t>
            </a:r>
            <a:r>
              <a:rPr lang="ru-RU" sz="1400" dirty="0"/>
              <a:t> </a:t>
            </a:r>
            <a:r>
              <a:rPr lang="ru-RU" sz="1400" dirty="0" err="1"/>
              <a:t>категорії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і </a:t>
            </a:r>
            <a:r>
              <a:rPr lang="ru-RU" sz="1400" dirty="0" err="1"/>
              <a:t>ресурсів</a:t>
            </a:r>
            <a:r>
              <a:rPr lang="ru-RU" sz="1400" dirty="0"/>
              <a:t> (</a:t>
            </a:r>
            <a:r>
              <a:rPr lang="ru-RU" sz="1400" dirty="0" err="1"/>
              <a:t>матеріали</a:t>
            </a:r>
            <a:r>
              <a:rPr lang="ru-RU" sz="1400" dirty="0"/>
              <a:t>, зарплата, </a:t>
            </a:r>
            <a:r>
              <a:rPr lang="ru-RU" sz="1400" dirty="0" err="1"/>
              <a:t>накладні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) на </a:t>
            </a:r>
            <a:r>
              <a:rPr lang="ru-RU" sz="1400" dirty="0" err="1"/>
              <a:t>основі</a:t>
            </a:r>
            <a:r>
              <a:rPr lang="ru-RU" sz="1400" dirty="0"/>
              <a:t> </a:t>
            </a:r>
            <a:r>
              <a:rPr lang="ru-RU" sz="1400" dirty="0" err="1"/>
              <a:t>ступеня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залучення</a:t>
            </a:r>
            <a:r>
              <a:rPr lang="ru-RU" sz="1400" dirty="0"/>
              <a:t> до </a:t>
            </a:r>
            <a:r>
              <a:rPr lang="ru-RU" sz="1400" dirty="0" err="1"/>
              <a:t>виготовлення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</a:t>
            </a:r>
            <a:r>
              <a:rPr lang="ru-RU" sz="1400" dirty="0" err="1" smtClean="0"/>
              <a:t>Кількість</a:t>
            </a:r>
            <a:r>
              <a:rPr lang="ru-RU" sz="1400" dirty="0" smtClean="0"/>
              <a:t> </a:t>
            </a:r>
            <a:r>
              <a:rPr lang="ru-RU" sz="1400" dirty="0" err="1"/>
              <a:t>умовних</a:t>
            </a:r>
            <a:r>
              <a:rPr lang="ru-RU" sz="1400" dirty="0"/>
              <a:t> </a:t>
            </a:r>
            <a:r>
              <a:rPr lang="ru-RU" sz="1400" dirty="0" err="1"/>
              <a:t>одиниць</a:t>
            </a:r>
            <a:r>
              <a:rPr lang="ru-RU" sz="1400" dirty="0"/>
              <a:t> </a:t>
            </a:r>
            <a:r>
              <a:rPr lang="ru-RU" sz="1400" dirty="0" err="1"/>
              <a:t>визначається</a:t>
            </a:r>
            <a:r>
              <a:rPr lang="ru-RU" sz="1400" dirty="0"/>
              <a:t> сумою </a:t>
            </a:r>
            <a:r>
              <a:rPr lang="ru-RU" sz="1400" dirty="0" err="1"/>
              <a:t>кількості</a:t>
            </a:r>
            <a:r>
              <a:rPr lang="ru-RU" sz="1400" dirty="0"/>
              <a:t> </a:t>
            </a:r>
            <a:r>
              <a:rPr lang="ru-RU" sz="1400" dirty="0" err="1"/>
              <a:t>виробів</a:t>
            </a:r>
            <a:r>
              <a:rPr lang="ru-RU" sz="1400" dirty="0"/>
              <a:t>, </a:t>
            </a:r>
            <a:r>
              <a:rPr lang="ru-RU" sz="1400" dirty="0" err="1"/>
              <a:t>переданих</a:t>
            </a:r>
            <a:r>
              <a:rPr lang="ru-RU" sz="1400" dirty="0"/>
              <a:t> на </a:t>
            </a:r>
            <a:r>
              <a:rPr lang="ru-RU" sz="1400" dirty="0" err="1"/>
              <a:t>наступний</a:t>
            </a:r>
            <a:r>
              <a:rPr lang="ru-RU" sz="1400" dirty="0"/>
              <a:t> </a:t>
            </a:r>
            <a:r>
              <a:rPr lang="ru-RU" sz="1400" dirty="0" err="1"/>
              <a:t>процес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склад </a:t>
            </a:r>
            <a:r>
              <a:rPr lang="ru-RU" sz="1400" dirty="0" err="1"/>
              <a:t>готової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(100% </a:t>
            </a:r>
            <a:r>
              <a:rPr lang="ru-RU" sz="1400" dirty="0" err="1"/>
              <a:t>готовності</a:t>
            </a:r>
            <a:r>
              <a:rPr lang="ru-RU" sz="1400" dirty="0"/>
              <a:t>) і </a:t>
            </a:r>
            <a:r>
              <a:rPr lang="ru-RU" sz="1400" dirty="0" err="1"/>
              <a:t>кількості</a:t>
            </a:r>
            <a:r>
              <a:rPr lang="ru-RU" sz="1400" dirty="0"/>
              <a:t> </a:t>
            </a:r>
            <a:r>
              <a:rPr lang="ru-RU" sz="1400" dirty="0" err="1"/>
              <a:t>виробів</a:t>
            </a:r>
            <a:r>
              <a:rPr lang="ru-RU" sz="1400" dirty="0"/>
              <a:t>, </a:t>
            </a:r>
            <a:r>
              <a:rPr lang="ru-RU" sz="1400" dirty="0" err="1"/>
              <a:t>розрахованих</a:t>
            </a:r>
            <a:r>
              <a:rPr lang="ru-RU" sz="1400" dirty="0"/>
              <a:t> </a:t>
            </a:r>
            <a:r>
              <a:rPr lang="ru-RU" sz="1400" dirty="0" err="1"/>
              <a:t>відповідно</a:t>
            </a:r>
            <a:r>
              <a:rPr lang="ru-RU" sz="1400" dirty="0"/>
              <a:t> до «</a:t>
            </a:r>
            <a:r>
              <a:rPr lang="ru-RU" sz="1400" dirty="0" err="1"/>
              <a:t>відсотка</a:t>
            </a:r>
            <a:r>
              <a:rPr lang="ru-RU" sz="1400" dirty="0"/>
              <a:t> </a:t>
            </a:r>
            <a:r>
              <a:rPr lang="ru-RU" sz="1400" dirty="0" err="1"/>
              <a:t>завершеності</a:t>
            </a:r>
            <a:r>
              <a:rPr lang="ru-RU" sz="1400" dirty="0"/>
              <a:t>».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 Величина </a:t>
            </a:r>
            <a:r>
              <a:rPr lang="ru-RU" sz="1400" dirty="0" err="1"/>
              <a:t>умовної</a:t>
            </a:r>
            <a:r>
              <a:rPr lang="ru-RU" sz="1400" dirty="0"/>
              <a:t> </a:t>
            </a:r>
            <a:r>
              <a:rPr lang="ru-RU" sz="1400" dirty="0" err="1"/>
              <a:t>одиниці</a:t>
            </a:r>
            <a:r>
              <a:rPr lang="ru-RU" sz="1400" dirty="0"/>
              <a:t> </a:t>
            </a:r>
            <a:r>
              <a:rPr lang="ru-RU" sz="1400" dirty="0" err="1"/>
              <a:t>може</a:t>
            </a:r>
            <a:r>
              <a:rPr lang="ru-RU" sz="1400" dirty="0"/>
              <a:t> бути </a:t>
            </a:r>
            <a:r>
              <a:rPr lang="ru-RU" sz="1400" dirty="0" err="1"/>
              <a:t>визначена</a:t>
            </a:r>
            <a:r>
              <a:rPr lang="ru-RU" sz="1400" dirty="0"/>
              <a:t> таким чином:</a:t>
            </a:r>
          </a:p>
          <a:p>
            <a:pPr marL="0" indent="0" algn="just">
              <a:buNone/>
            </a:pPr>
            <a:r>
              <a:rPr lang="ru-RU" sz="1400" dirty="0"/>
              <a:t> </a:t>
            </a:r>
          </a:p>
          <a:p>
            <a:pPr marL="0" indent="0" algn="ctr">
              <a:buNone/>
            </a:pPr>
            <a:r>
              <a:rPr lang="ru-RU" sz="1400" dirty="0" smtClean="0"/>
              <a:t>       </a:t>
            </a:r>
            <a:r>
              <a:rPr lang="ru-RU" sz="1600" b="1" dirty="0" err="1" smtClean="0"/>
              <a:t>Умовні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одиниці</a:t>
            </a:r>
            <a:r>
              <a:rPr lang="ru-RU" sz="1600" b="1" dirty="0" smtClean="0"/>
              <a:t> = </a:t>
            </a:r>
            <a:r>
              <a:rPr lang="ru-RU" sz="1600" b="1" dirty="0" err="1" smtClean="0"/>
              <a:t>Облікові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Одиниці</a:t>
            </a:r>
            <a:r>
              <a:rPr lang="ru-RU" sz="1600" b="1" dirty="0" smtClean="0"/>
              <a:t> *  </a:t>
            </a:r>
            <a:r>
              <a:rPr lang="ru-RU" sz="1600" b="1" dirty="0" err="1" smtClean="0"/>
              <a:t>Частка</a:t>
            </a:r>
            <a:r>
              <a:rPr lang="ru-RU" sz="1600" b="1" dirty="0" smtClean="0"/>
              <a:t> </a:t>
            </a:r>
            <a:r>
              <a:rPr lang="ru-RU" sz="1600" b="1" dirty="0"/>
              <a:t>(</a:t>
            </a:r>
            <a:r>
              <a:rPr lang="ru-RU" sz="1600" b="1" dirty="0" err="1"/>
              <a:t>ступінь</a:t>
            </a:r>
            <a:r>
              <a:rPr lang="ru-RU" sz="1600" b="1" dirty="0"/>
              <a:t>) </a:t>
            </a:r>
            <a:r>
              <a:rPr lang="ru-RU" sz="1600" b="1" dirty="0" err="1"/>
              <a:t>завершеності</a:t>
            </a:r>
            <a:endParaRPr lang="ru-RU" sz="1600" b="1" dirty="0"/>
          </a:p>
          <a:p>
            <a:pPr marL="0" indent="0" algn="just">
              <a:buNone/>
            </a:pPr>
            <a:r>
              <a:rPr lang="ru-RU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66134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dirty="0" smtClean="0"/>
              <a:t>       Приклад</a:t>
            </a:r>
            <a:r>
              <a:rPr lang="ru-RU" sz="1400" b="1" dirty="0"/>
              <a:t>. </a:t>
            </a:r>
            <a:r>
              <a:rPr lang="ru-RU" sz="1400" dirty="0" err="1"/>
              <a:t>Виріб</a:t>
            </a:r>
            <a:r>
              <a:rPr lang="ru-RU" sz="1400" dirty="0"/>
              <a:t> </a:t>
            </a:r>
            <a:r>
              <a:rPr lang="ru-RU" sz="1400" dirty="0" err="1"/>
              <a:t>виготовлений</a:t>
            </a:r>
            <a:r>
              <a:rPr lang="ru-RU" sz="1400" dirty="0"/>
              <a:t> на 30%, то </a:t>
            </a:r>
            <a:r>
              <a:rPr lang="ru-RU" sz="1400" dirty="0" err="1"/>
              <a:t>умовна</a:t>
            </a:r>
            <a:r>
              <a:rPr lang="ru-RU" sz="1400" dirty="0"/>
              <a:t> (</a:t>
            </a:r>
            <a:r>
              <a:rPr lang="ru-RU" sz="1400" dirty="0" err="1"/>
              <a:t>еквівалентна</a:t>
            </a:r>
            <a:r>
              <a:rPr lang="ru-RU" sz="1400" dirty="0"/>
              <a:t>) </a:t>
            </a:r>
            <a:r>
              <a:rPr lang="ru-RU" sz="1400" dirty="0" err="1"/>
              <a:t>одиниця</a:t>
            </a:r>
            <a:r>
              <a:rPr lang="ru-RU" sz="1400" dirty="0"/>
              <a:t> </a:t>
            </a:r>
            <a:r>
              <a:rPr lang="ru-RU" sz="1400" dirty="0" err="1"/>
              <a:t>дорівнює</a:t>
            </a:r>
            <a:r>
              <a:rPr lang="ru-RU" sz="1400" dirty="0"/>
              <a:t> 0,3 </a:t>
            </a:r>
            <a:r>
              <a:rPr lang="ru-RU" sz="1400" dirty="0" err="1"/>
              <a:t>готової</a:t>
            </a:r>
            <a:r>
              <a:rPr lang="ru-RU" sz="1400" dirty="0"/>
              <a:t> </a:t>
            </a:r>
            <a:r>
              <a:rPr lang="ru-RU" sz="1400" dirty="0" err="1"/>
              <a:t>одиниці</a:t>
            </a:r>
            <a:r>
              <a:rPr lang="ru-RU" sz="1400" dirty="0"/>
              <a:t>. Для </a:t>
            </a:r>
            <a:r>
              <a:rPr lang="ru-RU" sz="1400" dirty="0" err="1"/>
              <a:t>партії</a:t>
            </a:r>
            <a:r>
              <a:rPr lang="ru-RU" sz="1400" dirty="0"/>
              <a:t> з 300 од. </a:t>
            </a:r>
            <a:r>
              <a:rPr lang="ru-RU" sz="1400" dirty="0" err="1"/>
              <a:t>виробів</a:t>
            </a:r>
            <a:r>
              <a:rPr lang="ru-RU" sz="1400" dirty="0"/>
              <a:t> </a:t>
            </a:r>
            <a:r>
              <a:rPr lang="ru-RU" sz="1400" dirty="0" err="1"/>
              <a:t>ступінь</a:t>
            </a:r>
            <a:r>
              <a:rPr lang="ru-RU" sz="1400" dirty="0"/>
              <a:t> </a:t>
            </a:r>
            <a:r>
              <a:rPr lang="ru-RU" sz="1400" dirty="0" err="1"/>
              <a:t>завершеності</a:t>
            </a:r>
            <a:r>
              <a:rPr lang="ru-RU" sz="1400" dirty="0"/>
              <a:t> у 30%, </a:t>
            </a:r>
            <a:r>
              <a:rPr lang="ru-RU" sz="1400" dirty="0" err="1"/>
              <a:t>означає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за </a:t>
            </a:r>
            <a:r>
              <a:rPr lang="ru-RU" sz="1400" dirty="0" err="1"/>
              <a:t>період</a:t>
            </a:r>
            <a:r>
              <a:rPr lang="ru-RU" sz="1400" dirty="0"/>
              <a:t> (</a:t>
            </a:r>
            <a:r>
              <a:rPr lang="ru-RU" sz="1400" dirty="0" err="1"/>
              <a:t>зміну</a:t>
            </a:r>
            <a:r>
              <a:rPr lang="ru-RU" sz="1400" dirty="0"/>
              <a:t>, декаду, </a:t>
            </a:r>
            <a:r>
              <a:rPr lang="ru-RU" sz="1400" dirty="0" err="1"/>
              <a:t>місяць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)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зроблено</a:t>
            </a:r>
            <a:r>
              <a:rPr lang="ru-RU" sz="1400" dirty="0"/>
              <a:t> 90 </a:t>
            </a:r>
            <a:r>
              <a:rPr lang="ru-RU" sz="1400" dirty="0" err="1"/>
              <a:t>одиниць</a:t>
            </a:r>
            <a:r>
              <a:rPr lang="ru-RU" sz="1400" dirty="0"/>
              <a:t> </a:t>
            </a:r>
            <a:r>
              <a:rPr lang="ru-RU" sz="1400" dirty="0" err="1"/>
              <a:t>умовно</a:t>
            </a:r>
            <a:r>
              <a:rPr lang="ru-RU" sz="1400" dirty="0"/>
              <a:t> </a:t>
            </a:r>
            <a:r>
              <a:rPr lang="ru-RU" sz="1400" dirty="0" err="1"/>
              <a:t>готової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(300 </a:t>
            </a:r>
            <a:r>
              <a:rPr lang="ru-RU" sz="1400" dirty="0" smtClean="0"/>
              <a:t>* </a:t>
            </a:r>
            <a:r>
              <a:rPr lang="ru-RU" sz="1400" dirty="0"/>
              <a:t>0,3 = 90).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Баланс </a:t>
            </a:r>
            <a:r>
              <a:rPr lang="ru-RU" sz="1400" dirty="0" err="1"/>
              <a:t>облікових</a:t>
            </a:r>
            <a:r>
              <a:rPr lang="ru-RU" sz="1400" dirty="0"/>
              <a:t> і </a:t>
            </a:r>
            <a:r>
              <a:rPr lang="ru-RU" sz="1400" dirty="0" err="1"/>
              <a:t>еквівалентних</a:t>
            </a:r>
            <a:r>
              <a:rPr lang="ru-RU" sz="1400" dirty="0"/>
              <a:t> </a:t>
            </a:r>
            <a:r>
              <a:rPr lang="ru-RU" sz="1400" dirty="0" err="1"/>
              <a:t>одиниць</a:t>
            </a:r>
            <a:r>
              <a:rPr lang="ru-RU" sz="1400" dirty="0"/>
              <a:t> </a:t>
            </a:r>
            <a:r>
              <a:rPr lang="ru-RU" sz="1400" dirty="0" err="1"/>
              <a:t>може</a:t>
            </a:r>
            <a:r>
              <a:rPr lang="ru-RU" sz="1400" dirty="0"/>
              <a:t> бути описаний у </a:t>
            </a:r>
            <a:r>
              <a:rPr lang="ru-RU" sz="1400" dirty="0" err="1"/>
              <a:t>вигляді</a:t>
            </a:r>
            <a:r>
              <a:rPr lang="ru-RU" sz="1400" dirty="0"/>
              <a:t> </a:t>
            </a:r>
            <a:r>
              <a:rPr lang="ru-RU" sz="1400" dirty="0" err="1"/>
              <a:t>наступної</a:t>
            </a:r>
            <a:r>
              <a:rPr lang="ru-RU" sz="1400" dirty="0"/>
              <a:t> </a:t>
            </a:r>
            <a:r>
              <a:rPr lang="ru-RU" sz="1400" dirty="0" err="1"/>
              <a:t>рівності</a:t>
            </a:r>
            <a:r>
              <a:rPr lang="ru-RU" sz="1400" dirty="0"/>
              <a:t>: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НЗВ </a:t>
            </a:r>
            <a:r>
              <a:rPr lang="ru-RU" sz="1400" dirty="0"/>
              <a:t>на початок </a:t>
            </a:r>
            <a:r>
              <a:rPr lang="ru-RU" sz="1400" dirty="0" err="1" smtClean="0"/>
              <a:t>періоду</a:t>
            </a:r>
            <a:r>
              <a:rPr lang="ru-RU" sz="1400" dirty="0" smtClean="0"/>
              <a:t> + Запуск </a:t>
            </a:r>
            <a:r>
              <a:rPr lang="ru-RU" sz="1400" dirty="0" err="1"/>
              <a:t>продукції</a:t>
            </a:r>
            <a:r>
              <a:rPr lang="ru-RU" sz="1400" dirty="0"/>
              <a:t> </a:t>
            </a:r>
            <a:r>
              <a:rPr lang="ru-RU" sz="1400" dirty="0" smtClean="0"/>
              <a:t>у </a:t>
            </a:r>
            <a:r>
              <a:rPr lang="ru-RU" sz="1400" dirty="0" err="1" smtClean="0"/>
              <a:t>виробництво</a:t>
            </a:r>
            <a:r>
              <a:rPr lang="ru-RU" sz="1400" dirty="0" smtClean="0"/>
              <a:t> </a:t>
            </a:r>
            <a:r>
              <a:rPr lang="ru-RU" sz="1400" dirty="0"/>
              <a:t>у </a:t>
            </a:r>
            <a:r>
              <a:rPr lang="ru-RU" sz="1400" dirty="0" err="1"/>
              <a:t>звітному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dirty="0" err="1" smtClean="0"/>
              <a:t>Періоді</a:t>
            </a:r>
            <a:r>
              <a:rPr lang="ru-RU" sz="1400" dirty="0" smtClean="0"/>
              <a:t> =</a:t>
            </a:r>
            <a:r>
              <a:rPr lang="ru-RU" sz="1400" dirty="0"/>
              <a:t>	</a:t>
            </a:r>
            <a:r>
              <a:rPr lang="ru-RU" sz="1400" dirty="0" err="1"/>
              <a:t>Випуск</a:t>
            </a:r>
            <a:r>
              <a:rPr lang="ru-RU" sz="1400" dirty="0"/>
              <a:t> готово 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продукції</a:t>
            </a:r>
            <a:r>
              <a:rPr lang="ru-RU" sz="1400" dirty="0" smtClean="0"/>
              <a:t> + НЗВ </a:t>
            </a:r>
            <a:r>
              <a:rPr lang="ru-RU" sz="1400" dirty="0"/>
              <a:t>на </a:t>
            </a:r>
            <a:r>
              <a:rPr lang="ru-RU" sz="1400" dirty="0" err="1"/>
              <a:t>кінець</a:t>
            </a:r>
            <a:r>
              <a:rPr lang="ru-RU" sz="1400" dirty="0"/>
              <a:t> </a:t>
            </a:r>
            <a:r>
              <a:rPr lang="ru-RU" sz="1400" dirty="0" err="1"/>
              <a:t>періоду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dirty="0"/>
              <a:t> </a:t>
            </a:r>
          </a:p>
          <a:p>
            <a:pPr marL="0" indent="0" algn="just">
              <a:buNone/>
            </a:pPr>
            <a:r>
              <a:rPr lang="ru-RU" sz="1400" dirty="0" smtClean="0"/>
              <a:t>       При </a:t>
            </a:r>
            <a:r>
              <a:rPr lang="ru-RU" sz="1400" dirty="0" err="1"/>
              <a:t>розрахунках</a:t>
            </a:r>
            <a:r>
              <a:rPr lang="ru-RU" sz="1400" dirty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</a:t>
            </a:r>
            <a:r>
              <a:rPr lang="ru-RU" sz="1400" dirty="0" err="1"/>
              <a:t>запасів</a:t>
            </a:r>
            <a:r>
              <a:rPr lang="ru-RU" sz="1400" dirty="0"/>
              <a:t> </a:t>
            </a:r>
            <a:r>
              <a:rPr lang="ru-RU" sz="1400" dirty="0" err="1"/>
              <a:t>незавершеного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і </a:t>
            </a:r>
            <a:r>
              <a:rPr lang="ru-RU" sz="1400" dirty="0" err="1"/>
              <a:t>випущеної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</a:t>
            </a:r>
            <a:r>
              <a:rPr lang="ru-RU" sz="1400" dirty="0" err="1"/>
              <a:t>можуть</a:t>
            </a:r>
            <a:r>
              <a:rPr lang="ru-RU" sz="1400" dirty="0"/>
              <a:t> </a:t>
            </a:r>
            <a:r>
              <a:rPr lang="ru-RU" sz="1400" dirty="0" err="1"/>
              <a:t>застосовуватися</a:t>
            </a:r>
            <a:r>
              <a:rPr lang="ru-RU" sz="1400" dirty="0"/>
              <a:t> </a:t>
            </a:r>
            <a:r>
              <a:rPr lang="ru-RU" sz="1400" dirty="0" err="1"/>
              <a:t>методи</a:t>
            </a:r>
            <a:r>
              <a:rPr lang="ru-RU" sz="1400" dirty="0"/>
              <a:t> </a:t>
            </a:r>
            <a:r>
              <a:rPr lang="ru-RU" sz="1400" dirty="0" err="1"/>
              <a:t>оцінки</a:t>
            </a:r>
            <a:r>
              <a:rPr lang="ru-RU" sz="1400" dirty="0"/>
              <a:t> </a:t>
            </a:r>
            <a:r>
              <a:rPr lang="ru-RU" sz="1400" dirty="0" err="1"/>
              <a:t>середньозваженої</a:t>
            </a:r>
            <a:r>
              <a:rPr lang="ru-RU" sz="1400" dirty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і </a:t>
            </a:r>
            <a:r>
              <a:rPr lang="ru-RU" sz="1400" dirty="0" err="1"/>
              <a:t>собівартості</a:t>
            </a:r>
            <a:r>
              <a:rPr lang="ru-RU" sz="1400" dirty="0"/>
              <a:t> перших за часом </a:t>
            </a:r>
            <a:r>
              <a:rPr lang="ru-RU" sz="1400" dirty="0" err="1"/>
              <a:t>виготовлених</a:t>
            </a:r>
            <a:r>
              <a:rPr lang="ru-RU" sz="1400" dirty="0"/>
              <a:t> </a:t>
            </a:r>
            <a:r>
              <a:rPr lang="ru-RU" sz="1400" dirty="0" err="1"/>
              <a:t>виробів</a:t>
            </a:r>
            <a:r>
              <a:rPr lang="ru-RU" sz="1400" dirty="0"/>
              <a:t> (</a:t>
            </a:r>
            <a:r>
              <a:rPr lang="en-US" sz="1400" dirty="0"/>
              <a:t>FIFO</a:t>
            </a:r>
            <a:r>
              <a:rPr lang="en-US" sz="1400" dirty="0" smtClean="0"/>
              <a:t>).</a:t>
            </a:r>
            <a:endParaRPr lang="ru-RU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ru-RU" sz="1400" dirty="0" smtClean="0"/>
              <a:t>       </a:t>
            </a:r>
            <a:r>
              <a:rPr lang="ru-RU" sz="1400" dirty="0" err="1" smtClean="0"/>
              <a:t>Порівняльна</a:t>
            </a:r>
            <a:r>
              <a:rPr lang="ru-RU" sz="1400" dirty="0" smtClean="0"/>
              <a:t> </a:t>
            </a:r>
            <a:r>
              <a:rPr lang="ru-RU" sz="1400" dirty="0"/>
              <a:t>характеристика </a:t>
            </a:r>
            <a:r>
              <a:rPr lang="ru-RU" sz="1400" dirty="0" err="1"/>
              <a:t>двох</a:t>
            </a:r>
            <a:r>
              <a:rPr lang="ru-RU" sz="1400" dirty="0"/>
              <a:t> </a:t>
            </a:r>
            <a:r>
              <a:rPr lang="ru-RU" sz="1400" dirty="0" err="1"/>
              <a:t>вищенаведених</a:t>
            </a:r>
            <a:r>
              <a:rPr lang="ru-RU" sz="1400" dirty="0"/>
              <a:t> </a:t>
            </a:r>
            <a:r>
              <a:rPr lang="ru-RU" sz="1400" dirty="0" err="1"/>
              <a:t>методів</a:t>
            </a:r>
            <a:r>
              <a:rPr lang="ru-RU" sz="1400" dirty="0"/>
              <a:t> </a:t>
            </a:r>
            <a:r>
              <a:rPr lang="ru-RU" sz="1400" dirty="0" err="1"/>
              <a:t>калькуляції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наведена у табл. 11.3.</a:t>
            </a:r>
          </a:p>
        </p:txBody>
      </p:sp>
    </p:spTree>
    <p:extLst>
      <p:ext uri="{BB962C8B-B14F-4D97-AF65-F5344CB8AC3E}">
        <p14:creationId xmlns:p14="http://schemas.microsoft.com/office/powerpoint/2010/main" val="275515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68863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t="20169" r="52130" b="28069"/>
          <a:stretch/>
        </p:blipFill>
        <p:spPr bwMode="auto">
          <a:xfrm>
            <a:off x="1609584" y="980728"/>
            <a:ext cx="6130768" cy="501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8237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11.5.	</a:t>
            </a:r>
            <a:r>
              <a:rPr lang="ru-RU" sz="2800" dirty="0" err="1"/>
              <a:t>Організація</a:t>
            </a:r>
            <a:r>
              <a:rPr lang="ru-RU" sz="2800" dirty="0"/>
              <a:t> </a:t>
            </a:r>
            <a:r>
              <a:rPr lang="ru-RU" sz="2800" dirty="0" err="1"/>
              <a:t>обліку</a:t>
            </a:r>
            <a:r>
              <a:rPr lang="ru-RU" sz="2800" dirty="0"/>
              <a:t> і контролю за центрами </a:t>
            </a:r>
            <a:r>
              <a:rPr lang="ru-RU" sz="2800" dirty="0" err="1"/>
              <a:t>відповідальності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i="1" dirty="0" smtClean="0"/>
              <a:t>      </a:t>
            </a:r>
            <a:r>
              <a:rPr lang="ru-RU" sz="1400" i="1" u="sng" dirty="0" smtClean="0"/>
              <a:t> </a:t>
            </a:r>
            <a:r>
              <a:rPr lang="ru-RU" sz="1400" i="1" u="sng" dirty="0" err="1" smtClean="0"/>
              <a:t>Кінцева</a:t>
            </a:r>
            <a:r>
              <a:rPr lang="ru-RU" sz="1400" i="1" u="sng" dirty="0" smtClean="0"/>
              <a:t> </a:t>
            </a:r>
            <a:r>
              <a:rPr lang="ru-RU" sz="1400" b="1" i="1" u="sng" dirty="0"/>
              <a:t>мета</a:t>
            </a:r>
            <a:r>
              <a:rPr lang="ru-RU" sz="1400" i="1" u="sng" dirty="0"/>
              <a:t> </a:t>
            </a:r>
            <a:r>
              <a:rPr lang="ru-RU" sz="1400" i="1" u="sng" dirty="0" err="1"/>
              <a:t>ведення</a:t>
            </a:r>
            <a:r>
              <a:rPr lang="ru-RU" sz="1400" i="1" u="sng" dirty="0"/>
              <a:t> </a:t>
            </a:r>
            <a:r>
              <a:rPr lang="ru-RU" sz="1400" i="1" u="sng" dirty="0" err="1"/>
              <a:t>управлінського</a:t>
            </a:r>
            <a:r>
              <a:rPr lang="ru-RU" sz="1400" i="1" u="sng" dirty="0"/>
              <a:t> </a:t>
            </a:r>
            <a:r>
              <a:rPr lang="ru-RU" sz="1400" i="1" u="sng" dirty="0" err="1"/>
              <a:t>обліку</a:t>
            </a:r>
            <a:r>
              <a:rPr lang="ru-RU" sz="1400" i="1" u="sng" dirty="0"/>
              <a:t> </a:t>
            </a:r>
            <a:r>
              <a:rPr lang="ru-RU" sz="1400" dirty="0"/>
              <a:t>– </a:t>
            </a:r>
            <a:r>
              <a:rPr lang="ru-RU" sz="1400" dirty="0" err="1"/>
              <a:t>забезпечення</a:t>
            </a:r>
            <a:r>
              <a:rPr lang="ru-RU" sz="1400" dirty="0"/>
              <a:t> </a:t>
            </a:r>
            <a:r>
              <a:rPr lang="ru-RU" sz="1400" dirty="0" err="1"/>
              <a:t>необхідного</a:t>
            </a:r>
            <a:r>
              <a:rPr lang="ru-RU" sz="1400" dirty="0"/>
              <a:t> </a:t>
            </a:r>
            <a:r>
              <a:rPr lang="ru-RU" sz="1400" dirty="0" err="1"/>
              <a:t>рівня</a:t>
            </a:r>
            <a:r>
              <a:rPr lang="ru-RU" sz="1400" dirty="0"/>
              <a:t> </a:t>
            </a:r>
            <a:r>
              <a:rPr lang="ru-RU" sz="1400" dirty="0" err="1"/>
              <a:t>результативності</a:t>
            </a:r>
            <a:r>
              <a:rPr lang="ru-RU" sz="1400" dirty="0"/>
              <a:t> і </a:t>
            </a:r>
            <a:r>
              <a:rPr lang="ru-RU" sz="1400" dirty="0" err="1"/>
              <a:t>ефективності</a:t>
            </a:r>
            <a:r>
              <a:rPr lang="ru-RU" sz="1400" dirty="0"/>
              <a:t> </a:t>
            </a:r>
            <a:r>
              <a:rPr lang="ru-RU" sz="1400" dirty="0" err="1"/>
              <a:t>господарської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.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зумовило</a:t>
            </a:r>
            <a:r>
              <a:rPr lang="ru-RU" sz="1400" dirty="0"/>
              <a:t> </a:t>
            </a:r>
            <a:r>
              <a:rPr lang="ru-RU" sz="1400" dirty="0" err="1"/>
              <a:t>організацію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за центрами </a:t>
            </a:r>
            <a:r>
              <a:rPr lang="ru-RU" sz="1400" dirty="0" err="1"/>
              <a:t>відповідальності</a:t>
            </a:r>
            <a:r>
              <a:rPr lang="ru-RU" sz="1400" dirty="0"/>
              <a:t> за </a:t>
            </a:r>
            <a:r>
              <a:rPr lang="ru-RU" sz="1400" dirty="0" err="1"/>
              <a:t>витрати</a:t>
            </a:r>
            <a:r>
              <a:rPr lang="ru-RU" sz="1400" dirty="0"/>
              <a:t> (доходи) і за центрами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виникнення</a:t>
            </a:r>
            <a:r>
              <a:rPr lang="ru-RU" sz="1400" dirty="0"/>
              <a:t>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Під</a:t>
            </a:r>
            <a:r>
              <a:rPr lang="ru-RU" sz="1400" dirty="0" smtClean="0"/>
              <a:t> </a:t>
            </a:r>
            <a:r>
              <a:rPr lang="ru-RU" sz="1400" dirty="0"/>
              <a:t>центром </a:t>
            </a:r>
            <a:r>
              <a:rPr lang="ru-RU" sz="1400" dirty="0" err="1"/>
              <a:t>відповідальності</a:t>
            </a:r>
            <a:r>
              <a:rPr lang="ru-RU" sz="1400" dirty="0"/>
              <a:t> за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розуміють</a:t>
            </a:r>
            <a:r>
              <a:rPr lang="ru-RU" sz="1400" dirty="0"/>
              <a:t> </a:t>
            </a:r>
            <a:r>
              <a:rPr lang="ru-RU" sz="1400" dirty="0" err="1"/>
              <a:t>первинну</a:t>
            </a:r>
            <a:r>
              <a:rPr lang="ru-RU" sz="1400" dirty="0"/>
              <a:t> </a:t>
            </a:r>
            <a:r>
              <a:rPr lang="ru-RU" sz="1400" dirty="0" err="1"/>
              <a:t>організаційну</a:t>
            </a:r>
            <a:r>
              <a:rPr lang="ru-RU" sz="1400" dirty="0"/>
              <a:t> </a:t>
            </a:r>
            <a:r>
              <a:rPr lang="ru-RU" sz="1400" dirty="0" err="1"/>
              <a:t>одиницю</a:t>
            </a:r>
            <a:r>
              <a:rPr lang="ru-RU" sz="1400" dirty="0"/>
              <a:t>, яка </a:t>
            </a:r>
            <a:r>
              <a:rPr lang="ru-RU" sz="1400" dirty="0" err="1"/>
              <a:t>отримує</a:t>
            </a:r>
            <a:r>
              <a:rPr lang="ru-RU" sz="1400" dirty="0"/>
              <a:t> </a:t>
            </a:r>
            <a:r>
              <a:rPr lang="ru-RU" sz="1400" dirty="0" err="1"/>
              <a:t>матеріали</a:t>
            </a:r>
            <a:r>
              <a:rPr lang="ru-RU" sz="1400" dirty="0"/>
              <a:t> і </a:t>
            </a:r>
            <a:r>
              <a:rPr lang="ru-RU" sz="1400" dirty="0" err="1"/>
              <a:t>послуги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центрів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, </a:t>
            </a:r>
            <a:r>
              <a:rPr lang="ru-RU" sz="1400" dirty="0" err="1"/>
              <a:t>здійснює</a:t>
            </a:r>
            <a:r>
              <a:rPr lang="ru-RU" sz="1400" dirty="0"/>
              <a:t> </a:t>
            </a:r>
            <a:r>
              <a:rPr lang="ru-RU" sz="1400" dirty="0" err="1"/>
              <a:t>власні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 і 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передавати</a:t>
            </a:r>
            <a:r>
              <a:rPr lang="ru-RU" sz="1400" dirty="0"/>
              <a:t> </a:t>
            </a:r>
            <a:r>
              <a:rPr lang="ru-RU" sz="1400" dirty="0" err="1"/>
              <a:t>матеріали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виробляються</a:t>
            </a:r>
            <a:r>
              <a:rPr lang="ru-RU" sz="1400" dirty="0"/>
              <a:t>, і </a:t>
            </a:r>
            <a:r>
              <a:rPr lang="ru-RU" sz="1400" dirty="0" err="1"/>
              <a:t>послуги</a:t>
            </a:r>
            <a:r>
              <a:rPr lang="ru-RU" sz="1400" dirty="0"/>
              <a:t> </a:t>
            </a:r>
            <a:r>
              <a:rPr lang="ru-RU" sz="1400" dirty="0" err="1"/>
              <a:t>іншим</a:t>
            </a:r>
            <a:r>
              <a:rPr lang="ru-RU" sz="1400" dirty="0"/>
              <a:t> центрам </a:t>
            </a:r>
            <a:r>
              <a:rPr lang="ru-RU" sz="1400" dirty="0" err="1"/>
              <a:t>витрат</a:t>
            </a:r>
            <a:r>
              <a:rPr lang="ru-RU" sz="1400" dirty="0"/>
              <a:t>. </a:t>
            </a:r>
            <a:r>
              <a:rPr lang="ru-RU" sz="1400" dirty="0" err="1"/>
              <a:t>Центри</a:t>
            </a:r>
            <a:r>
              <a:rPr lang="ru-RU" sz="1400" dirty="0"/>
              <a:t> </a:t>
            </a:r>
            <a:r>
              <a:rPr lang="ru-RU" sz="1400" dirty="0" err="1"/>
              <a:t>відповідальності</a:t>
            </a:r>
            <a:r>
              <a:rPr lang="ru-RU" sz="1400" dirty="0"/>
              <a:t> за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визначаються</a:t>
            </a:r>
            <a:r>
              <a:rPr lang="ru-RU" sz="1400" dirty="0"/>
              <a:t> </a:t>
            </a:r>
            <a:r>
              <a:rPr lang="ru-RU" sz="1400" dirty="0" err="1"/>
              <a:t>ієрархічною</a:t>
            </a:r>
            <a:r>
              <a:rPr lang="ru-RU" sz="1400" dirty="0"/>
              <a:t> структурою </a:t>
            </a:r>
            <a:r>
              <a:rPr lang="ru-RU" sz="1400" dirty="0" err="1"/>
              <a:t>управління</a:t>
            </a:r>
            <a:r>
              <a:rPr lang="ru-RU" sz="1400" dirty="0"/>
              <a:t> </a:t>
            </a:r>
            <a:r>
              <a:rPr lang="ru-RU" sz="1400" dirty="0" err="1"/>
              <a:t>підприємством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</a:t>
            </a:r>
            <a:r>
              <a:rPr lang="ru-RU" sz="1400" dirty="0" err="1" smtClean="0"/>
              <a:t>Відповідальність</a:t>
            </a:r>
            <a:r>
              <a:rPr lang="ru-RU" sz="1400" dirty="0" smtClean="0"/>
              <a:t> </a:t>
            </a:r>
            <a:r>
              <a:rPr lang="ru-RU" sz="1400" dirty="0"/>
              <a:t>за </a:t>
            </a:r>
            <a:r>
              <a:rPr lang="ru-RU" sz="1400" dirty="0" err="1"/>
              <a:t>виконання</a:t>
            </a:r>
            <a:r>
              <a:rPr lang="ru-RU" sz="1400" dirty="0"/>
              <a:t> </a:t>
            </a:r>
            <a:r>
              <a:rPr lang="ru-RU" sz="1400" dirty="0" err="1"/>
              <a:t>планів</a:t>
            </a:r>
            <a:r>
              <a:rPr lang="ru-RU" sz="1400" dirty="0"/>
              <a:t> за </a:t>
            </a:r>
            <a:r>
              <a:rPr lang="ru-RU" sz="1400" dirty="0" err="1"/>
              <a:t>витратами</a:t>
            </a:r>
            <a:r>
              <a:rPr lang="ru-RU" sz="1400" dirty="0"/>
              <a:t> </a:t>
            </a:r>
            <a:r>
              <a:rPr lang="ru-RU" sz="1400" dirty="0" err="1"/>
              <a:t>покладається</a:t>
            </a:r>
            <a:r>
              <a:rPr lang="ru-RU" sz="1400" dirty="0"/>
              <a:t> на начальника (менеджера) </a:t>
            </a:r>
            <a:r>
              <a:rPr lang="ru-RU" sz="1400" dirty="0" err="1"/>
              <a:t>конкретної</a:t>
            </a:r>
            <a:r>
              <a:rPr lang="ru-RU" sz="1400" dirty="0"/>
              <a:t> </a:t>
            </a:r>
            <a:r>
              <a:rPr lang="ru-RU" sz="1400" dirty="0" err="1"/>
              <a:t>організаційної</a:t>
            </a:r>
            <a:r>
              <a:rPr lang="ru-RU" sz="1400" dirty="0"/>
              <a:t> </a:t>
            </a:r>
            <a:r>
              <a:rPr lang="ru-RU" sz="1400" dirty="0" err="1"/>
              <a:t>ділянки</a:t>
            </a:r>
            <a:r>
              <a:rPr lang="ru-RU" sz="1400" dirty="0"/>
              <a:t> (директор </a:t>
            </a:r>
            <a:r>
              <a:rPr lang="ru-RU" sz="1400" dirty="0" err="1"/>
              <a:t>підприємства</a:t>
            </a:r>
            <a:r>
              <a:rPr lang="ru-RU" sz="1400" dirty="0"/>
              <a:t>, начальник цеху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відділу</a:t>
            </a:r>
            <a:r>
              <a:rPr lang="ru-RU" sz="1400" dirty="0"/>
              <a:t>, </a:t>
            </a:r>
            <a:r>
              <a:rPr lang="ru-RU" sz="1400" dirty="0" err="1"/>
              <a:t>майстер</a:t>
            </a:r>
            <a:r>
              <a:rPr lang="ru-RU" sz="1400" dirty="0"/>
              <a:t> </a:t>
            </a:r>
            <a:r>
              <a:rPr lang="ru-RU" sz="1400" dirty="0" err="1"/>
              <a:t>ділянки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).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</a:t>
            </a:r>
            <a:r>
              <a:rPr lang="ru-RU" sz="1400" dirty="0" err="1" smtClean="0"/>
              <a:t>Виділення</a:t>
            </a:r>
            <a:r>
              <a:rPr lang="ru-RU" sz="1400" dirty="0" smtClean="0"/>
              <a:t> </a:t>
            </a:r>
            <a:r>
              <a:rPr lang="ru-RU" sz="1400" dirty="0" err="1"/>
              <a:t>центрів</a:t>
            </a:r>
            <a:r>
              <a:rPr lang="ru-RU" sz="1400" dirty="0"/>
              <a:t> </a:t>
            </a:r>
            <a:r>
              <a:rPr lang="ru-RU" sz="1400" dirty="0" err="1"/>
              <a:t>виникнення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дозволяє</a:t>
            </a:r>
            <a:r>
              <a:rPr lang="ru-RU" sz="1400" dirty="0"/>
              <a:t> </a:t>
            </a:r>
            <a:r>
              <a:rPr lang="ru-RU" sz="1400" dirty="0" err="1"/>
              <a:t>розраховувати</a:t>
            </a:r>
            <a:r>
              <a:rPr lang="ru-RU" sz="1400" dirty="0"/>
              <a:t> </a:t>
            </a:r>
            <a:r>
              <a:rPr lang="ru-RU" sz="1400" dirty="0" err="1"/>
              <a:t>собівартість</a:t>
            </a:r>
            <a:r>
              <a:rPr lang="ru-RU" sz="1400" dirty="0"/>
              <a:t> продукту за </a:t>
            </a:r>
            <a:r>
              <a:rPr lang="ru-RU" sz="1400" dirty="0" err="1"/>
              <a:t>їх</a:t>
            </a:r>
            <a:r>
              <a:rPr lang="ru-RU" sz="1400" dirty="0"/>
              <a:t> видами і </a:t>
            </a:r>
            <a:r>
              <a:rPr lang="ru-RU" sz="1400" dirty="0" err="1"/>
              <a:t>технологічними</a:t>
            </a:r>
            <a:r>
              <a:rPr lang="ru-RU" sz="1400" dirty="0"/>
              <a:t> </a:t>
            </a:r>
            <a:r>
              <a:rPr lang="ru-RU" sz="1400" dirty="0" err="1"/>
              <a:t>операціями</a:t>
            </a:r>
            <a:r>
              <a:rPr lang="ru-RU" sz="1400" dirty="0"/>
              <a:t>, </a:t>
            </a:r>
            <a:r>
              <a:rPr lang="ru-RU" sz="1400" dirty="0" err="1"/>
              <a:t>планувати</a:t>
            </a:r>
            <a:r>
              <a:rPr lang="ru-RU" sz="1400" dirty="0"/>
              <a:t> </a:t>
            </a:r>
            <a:r>
              <a:rPr lang="ru-RU" sz="1400" dirty="0" err="1"/>
              <a:t>майбутні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, </a:t>
            </a:r>
            <a:r>
              <a:rPr lang="ru-RU" sz="1400" dirty="0" err="1"/>
              <a:t>контролювати</a:t>
            </a:r>
            <a:r>
              <a:rPr lang="ru-RU" sz="1400" dirty="0"/>
              <a:t> </a:t>
            </a:r>
            <a:r>
              <a:rPr lang="ru-RU" sz="1400" dirty="0" err="1"/>
              <a:t>заплановані</a:t>
            </a:r>
            <a:r>
              <a:rPr lang="ru-RU" sz="1400" dirty="0"/>
              <a:t> </a:t>
            </a:r>
            <a:r>
              <a:rPr lang="ru-RU" sz="1400" dirty="0" err="1"/>
              <a:t>витрати</a:t>
            </a:r>
            <a:r>
              <a:rPr lang="ru-RU" sz="1400" dirty="0"/>
              <a:t>. Центр </a:t>
            </a:r>
            <a:r>
              <a:rPr lang="ru-RU" sz="1400" dirty="0" err="1"/>
              <a:t>виникнення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співпадати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структурною </a:t>
            </a:r>
            <a:r>
              <a:rPr lang="ru-RU" sz="1400" dirty="0" err="1"/>
              <a:t>організаційною</a:t>
            </a:r>
            <a:r>
              <a:rPr lang="ru-RU" sz="1400" dirty="0"/>
              <a:t> </a:t>
            </a:r>
            <a:r>
              <a:rPr lang="ru-RU" sz="1400" dirty="0" err="1"/>
              <a:t>одиницею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(цех, </a:t>
            </a:r>
            <a:r>
              <a:rPr lang="ru-RU" sz="1400" dirty="0" err="1"/>
              <a:t>ділянка</a:t>
            </a:r>
            <a:r>
              <a:rPr lang="ru-RU" sz="1400" dirty="0"/>
              <a:t>, </a:t>
            </a:r>
            <a:r>
              <a:rPr lang="ru-RU" sz="1400" dirty="0" err="1"/>
              <a:t>відділ</a:t>
            </a:r>
            <a:r>
              <a:rPr lang="ru-RU" sz="1400" dirty="0"/>
              <a:t>), а </a:t>
            </a:r>
            <a:r>
              <a:rPr lang="ru-RU" sz="1400" dirty="0" err="1"/>
              <a:t>може</a:t>
            </a:r>
            <a:r>
              <a:rPr lang="ru-RU" sz="1400" dirty="0"/>
              <a:t> і не </a:t>
            </a:r>
            <a:r>
              <a:rPr lang="ru-RU" sz="1400" dirty="0" err="1"/>
              <a:t>співпадати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Вибір</a:t>
            </a:r>
            <a:r>
              <a:rPr lang="ru-RU" sz="1400" dirty="0" smtClean="0"/>
              <a:t> </a:t>
            </a:r>
            <a:r>
              <a:rPr lang="ru-RU" sz="1400" dirty="0" err="1"/>
              <a:t>центрів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і </a:t>
            </a:r>
            <a:r>
              <a:rPr lang="ru-RU" sz="1400" dirty="0" err="1"/>
              <a:t>ступінь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деталізації</a:t>
            </a:r>
            <a:r>
              <a:rPr lang="ru-RU" sz="1400" dirty="0"/>
              <a:t> </a:t>
            </a:r>
            <a:r>
              <a:rPr lang="ru-RU" sz="1400" dirty="0" err="1"/>
              <a:t>залежить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рішень</a:t>
            </a:r>
            <a:r>
              <a:rPr lang="ru-RU" sz="1400" dirty="0"/>
              <a:t> </a:t>
            </a:r>
            <a:r>
              <a:rPr lang="ru-RU" sz="1400" dirty="0" err="1"/>
              <a:t>управлінського</a:t>
            </a:r>
            <a:r>
              <a:rPr lang="ru-RU" sz="1400" dirty="0"/>
              <a:t> персоналу, але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наявність</a:t>
            </a:r>
            <a:r>
              <a:rPr lang="ru-RU" sz="1400" dirty="0"/>
              <a:t> </a:t>
            </a:r>
            <a:r>
              <a:rPr lang="ru-RU" sz="1400" dirty="0" err="1"/>
              <a:t>дозволяє</a:t>
            </a:r>
            <a:r>
              <a:rPr lang="ru-RU" sz="1400" dirty="0"/>
              <a:t> </a:t>
            </a:r>
            <a:r>
              <a:rPr lang="ru-RU" sz="1400" dirty="0" err="1"/>
              <a:t>ефективніше</a:t>
            </a:r>
            <a:r>
              <a:rPr lang="ru-RU" sz="1400" dirty="0"/>
              <a:t> </a:t>
            </a:r>
            <a:r>
              <a:rPr lang="ru-RU" sz="1400" dirty="0" err="1"/>
              <a:t>управляти</a:t>
            </a:r>
            <a:r>
              <a:rPr lang="ru-RU" sz="1400" dirty="0"/>
              <a:t> </a:t>
            </a:r>
            <a:r>
              <a:rPr lang="ru-RU" sz="1400" dirty="0" err="1"/>
              <a:t>витратами</a:t>
            </a:r>
            <a:r>
              <a:rPr lang="ru-RU" sz="1400" dirty="0"/>
              <a:t> (а </a:t>
            </a:r>
            <a:r>
              <a:rPr lang="ru-RU" sz="1400" dirty="0" err="1"/>
              <a:t>кінець</a:t>
            </a:r>
            <a:r>
              <a:rPr lang="ru-RU" sz="1400" dirty="0"/>
              <a:t> </a:t>
            </a:r>
            <a:r>
              <a:rPr lang="ru-RU" sz="1400" dirty="0" err="1"/>
              <a:t>кінцем</a:t>
            </a:r>
            <a:r>
              <a:rPr lang="ru-RU" sz="1400" dirty="0"/>
              <a:t> і </a:t>
            </a:r>
            <a:r>
              <a:rPr lang="ru-RU" sz="1400" dirty="0" err="1"/>
              <a:t>прибутком</a:t>
            </a:r>
            <a:r>
              <a:rPr lang="ru-RU" sz="1400" dirty="0"/>
              <a:t>) </a:t>
            </a:r>
            <a:r>
              <a:rPr lang="ru-RU" sz="1400" dirty="0" err="1"/>
              <a:t>підприємства</a:t>
            </a:r>
            <a:r>
              <a:rPr lang="ru-RU" sz="1400" dirty="0"/>
              <a:t>. Базою для </a:t>
            </a:r>
            <a:r>
              <a:rPr lang="ru-RU" sz="1400" dirty="0" err="1"/>
              <a:t>виділення</a:t>
            </a:r>
            <a:r>
              <a:rPr lang="ru-RU" sz="1400" dirty="0"/>
              <a:t> </a:t>
            </a:r>
            <a:r>
              <a:rPr lang="ru-RU" sz="1400" dirty="0" err="1"/>
              <a:t>центрів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виступає</a:t>
            </a:r>
            <a:r>
              <a:rPr lang="ru-RU" sz="1400" dirty="0"/>
              <a:t> </a:t>
            </a:r>
            <a:r>
              <a:rPr lang="ru-RU" sz="1400" dirty="0" err="1"/>
              <a:t>єдність</a:t>
            </a:r>
            <a:r>
              <a:rPr lang="ru-RU" sz="1400" dirty="0"/>
              <a:t> </a:t>
            </a:r>
            <a:r>
              <a:rPr lang="ru-RU" sz="1400" dirty="0" err="1"/>
              <a:t>використовуваного</a:t>
            </a:r>
            <a:r>
              <a:rPr lang="ru-RU" sz="1400" dirty="0"/>
              <a:t> </a:t>
            </a:r>
            <a:r>
              <a:rPr lang="ru-RU" sz="1400" dirty="0" err="1"/>
              <a:t>устаткування</a:t>
            </a:r>
            <a:r>
              <a:rPr lang="ru-RU" sz="1400" dirty="0"/>
              <a:t>, </a:t>
            </a:r>
            <a:r>
              <a:rPr lang="ru-RU" sz="1400" dirty="0" err="1"/>
              <a:t>виконання</a:t>
            </a:r>
            <a:r>
              <a:rPr lang="ru-RU" sz="1400" dirty="0"/>
              <a:t> </a:t>
            </a:r>
            <a:r>
              <a:rPr lang="ru-RU" sz="1400" dirty="0" err="1"/>
              <a:t>операцій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функцій</a:t>
            </a:r>
            <a:r>
              <a:rPr lang="ru-RU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39342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        У </a:t>
            </a:r>
            <a:r>
              <a:rPr lang="ru-RU" sz="1400" dirty="0" err="1"/>
              <a:t>зв'язку</a:t>
            </a:r>
            <a:r>
              <a:rPr lang="ru-RU" sz="1400" dirty="0"/>
              <a:t> з </a:t>
            </a:r>
            <a:r>
              <a:rPr lang="ru-RU" sz="1400" dirty="0" err="1"/>
              <a:t>цим</a:t>
            </a:r>
            <a:r>
              <a:rPr lang="ru-RU" sz="1400" dirty="0"/>
              <a:t> </a:t>
            </a:r>
            <a:r>
              <a:rPr lang="ru-RU" sz="1400" dirty="0" err="1"/>
              <a:t>виділяють</a:t>
            </a:r>
            <a:r>
              <a:rPr lang="ru-RU" sz="1400" dirty="0"/>
              <a:t> </a:t>
            </a:r>
            <a:r>
              <a:rPr lang="ru-RU" sz="1400" dirty="0" err="1"/>
              <a:t>виробничі</a:t>
            </a:r>
            <a:r>
              <a:rPr lang="ru-RU" sz="1400" dirty="0"/>
              <a:t>, </a:t>
            </a:r>
            <a:r>
              <a:rPr lang="ru-RU" sz="1400" dirty="0" err="1"/>
              <a:t>обслуговуючі</a:t>
            </a:r>
            <a:r>
              <a:rPr lang="ru-RU" sz="1400" dirty="0"/>
              <a:t> і </a:t>
            </a:r>
            <a:r>
              <a:rPr lang="ru-RU" sz="1400" dirty="0" err="1"/>
              <a:t>номінальні</a:t>
            </a:r>
            <a:r>
              <a:rPr lang="ru-RU" sz="1400" dirty="0"/>
              <a:t> </a:t>
            </a:r>
            <a:r>
              <a:rPr lang="ru-RU" sz="1400" dirty="0" err="1"/>
              <a:t>центри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. </a:t>
            </a:r>
            <a:r>
              <a:rPr lang="ru-RU" sz="1400" dirty="0" err="1"/>
              <a:t>Виробничі</a:t>
            </a:r>
            <a:r>
              <a:rPr lang="ru-RU" sz="1400" dirty="0"/>
              <a:t> </a:t>
            </a:r>
            <a:r>
              <a:rPr lang="ru-RU" sz="1400" dirty="0" err="1"/>
              <a:t>центри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</a:t>
            </a:r>
            <a:r>
              <a:rPr lang="ru-RU" sz="1400" dirty="0" err="1"/>
              <a:t>виділяються</a:t>
            </a:r>
            <a:r>
              <a:rPr lang="ru-RU" sz="1400" dirty="0"/>
              <a:t> в цехах основного </a:t>
            </a:r>
            <a:r>
              <a:rPr lang="ru-RU" sz="1400" dirty="0" err="1"/>
              <a:t>виробництва</a:t>
            </a:r>
            <a:r>
              <a:rPr lang="ru-RU" sz="1400" dirty="0"/>
              <a:t>, </a:t>
            </a:r>
            <a:r>
              <a:rPr lang="ru-RU" sz="1400" dirty="0" err="1"/>
              <a:t>зайнятих</a:t>
            </a:r>
            <a:r>
              <a:rPr lang="ru-RU" sz="1400" dirty="0"/>
              <a:t> </a:t>
            </a:r>
            <a:r>
              <a:rPr lang="ru-RU" sz="1400" dirty="0" err="1"/>
              <a:t>виготовленням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</a:t>
            </a:r>
            <a:r>
              <a:rPr lang="ru-RU" sz="1400" dirty="0" err="1" smtClean="0"/>
              <a:t>Обслуговуючими</a:t>
            </a:r>
            <a:r>
              <a:rPr lang="ru-RU" sz="1400" dirty="0" smtClean="0"/>
              <a:t> </a:t>
            </a:r>
            <a:r>
              <a:rPr lang="ru-RU" sz="1400" dirty="0"/>
              <a:t>центрами </a:t>
            </a:r>
            <a:r>
              <a:rPr lang="ru-RU" sz="1400" dirty="0" err="1"/>
              <a:t>витрат</a:t>
            </a:r>
            <a:r>
              <a:rPr lang="ru-RU" sz="1400" dirty="0"/>
              <a:t> є </a:t>
            </a:r>
            <a:r>
              <a:rPr lang="ru-RU" sz="1400" dirty="0" err="1"/>
              <a:t>окремі</a:t>
            </a:r>
            <a:r>
              <a:rPr lang="ru-RU" sz="1400" dirty="0"/>
              <a:t> </a:t>
            </a:r>
            <a:r>
              <a:rPr lang="ru-RU" sz="1400" dirty="0" err="1"/>
              <a:t>види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з </a:t>
            </a:r>
            <a:r>
              <a:rPr lang="ru-RU" sz="1400" dirty="0" err="1"/>
              <a:t>обслуговування</a:t>
            </a:r>
            <a:r>
              <a:rPr lang="ru-RU" sz="1400" dirty="0"/>
              <a:t> основного </a:t>
            </a:r>
            <a:r>
              <a:rPr lang="ru-RU" sz="1400" dirty="0" err="1"/>
              <a:t>виробництва</a:t>
            </a:r>
            <a:r>
              <a:rPr lang="ru-RU" sz="1400" dirty="0"/>
              <a:t> (ремонт і </a:t>
            </a:r>
            <a:r>
              <a:rPr lang="ru-RU" sz="1400" dirty="0" err="1"/>
              <a:t>утримання</a:t>
            </a:r>
            <a:r>
              <a:rPr lang="ru-RU" sz="1400" dirty="0"/>
              <a:t> </a:t>
            </a:r>
            <a:r>
              <a:rPr lang="ru-RU" sz="1400" dirty="0" err="1"/>
              <a:t>устаткування</a:t>
            </a:r>
            <a:r>
              <a:rPr lang="ru-RU" sz="1400" dirty="0"/>
              <a:t>, </a:t>
            </a:r>
            <a:r>
              <a:rPr lang="ru-RU" sz="1400" dirty="0" err="1"/>
              <a:t>енергосистеми</a:t>
            </a:r>
            <a:r>
              <a:rPr lang="ru-RU" sz="1400" dirty="0"/>
              <a:t>, </a:t>
            </a:r>
            <a:r>
              <a:rPr lang="ru-RU" sz="1400" dirty="0" err="1"/>
              <a:t>склади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). </a:t>
            </a:r>
            <a:r>
              <a:rPr lang="ru-RU" sz="1400" dirty="0" err="1"/>
              <a:t>Витрати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обліковуються</a:t>
            </a:r>
            <a:r>
              <a:rPr lang="ru-RU" sz="1400" dirty="0"/>
              <a:t> за </a:t>
            </a:r>
            <a:r>
              <a:rPr lang="ru-RU" sz="1400" dirty="0" err="1"/>
              <a:t>цими</a:t>
            </a:r>
            <a:r>
              <a:rPr lang="ru-RU" sz="1400" dirty="0"/>
              <a:t> центрами, є </a:t>
            </a:r>
            <a:r>
              <a:rPr lang="ru-RU" sz="1400" dirty="0" err="1"/>
              <a:t>непрямими</a:t>
            </a:r>
            <a:r>
              <a:rPr lang="ru-RU" sz="1400" dirty="0"/>
              <a:t> </a:t>
            </a:r>
            <a:r>
              <a:rPr lang="ru-RU" sz="1400" dirty="0" err="1"/>
              <a:t>витратами</a:t>
            </a:r>
            <a:r>
              <a:rPr lang="ru-RU" sz="1400" dirty="0"/>
              <a:t> по </a:t>
            </a:r>
            <a:r>
              <a:rPr lang="ru-RU" sz="1400" dirty="0" err="1"/>
              <a:t>відношенню</a:t>
            </a:r>
            <a:r>
              <a:rPr lang="ru-RU" sz="1400" dirty="0"/>
              <a:t> до основного </a:t>
            </a:r>
            <a:r>
              <a:rPr lang="ru-RU" sz="1400" dirty="0" err="1"/>
              <a:t>виробництва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Номінальні</a:t>
            </a:r>
            <a:r>
              <a:rPr lang="ru-RU" sz="1400" dirty="0" smtClean="0"/>
              <a:t> </a:t>
            </a:r>
            <a:r>
              <a:rPr lang="ru-RU" sz="1400" dirty="0" err="1"/>
              <a:t>центри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не </a:t>
            </a:r>
            <a:r>
              <a:rPr lang="ru-RU" sz="1400" dirty="0" err="1"/>
              <a:t>пов'язані</a:t>
            </a:r>
            <a:r>
              <a:rPr lang="ru-RU" sz="1400" dirty="0"/>
              <a:t> з будь-</a:t>
            </a:r>
            <a:r>
              <a:rPr lang="ru-RU" sz="1400" dirty="0" err="1"/>
              <a:t>яким</a:t>
            </a:r>
            <a:r>
              <a:rPr lang="ru-RU" sz="1400" dirty="0"/>
              <a:t> </a:t>
            </a:r>
            <a:r>
              <a:rPr lang="ru-RU" sz="1400" dirty="0" err="1"/>
              <a:t>конкретним</a:t>
            </a:r>
            <a:r>
              <a:rPr lang="ru-RU" sz="1400" dirty="0"/>
              <a:t> </a:t>
            </a:r>
            <a:r>
              <a:rPr lang="ru-RU" sz="1400" dirty="0" err="1"/>
              <a:t>організаційним</a:t>
            </a:r>
            <a:r>
              <a:rPr lang="ru-RU" sz="1400" dirty="0"/>
              <a:t> </a:t>
            </a:r>
            <a:r>
              <a:rPr lang="ru-RU" sz="1400" dirty="0" err="1"/>
              <a:t>осередком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сферою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, але величина </a:t>
            </a:r>
            <a:r>
              <a:rPr lang="ru-RU" sz="1400" dirty="0" err="1"/>
              <a:t>витрат</a:t>
            </a:r>
            <a:r>
              <a:rPr lang="ru-RU" sz="1400" dirty="0"/>
              <a:t> по </a:t>
            </a:r>
            <a:r>
              <a:rPr lang="ru-RU" sz="1400" dirty="0" err="1"/>
              <a:t>цьому</a:t>
            </a:r>
            <a:r>
              <a:rPr lang="ru-RU" sz="1400" dirty="0"/>
              <a:t> центру </a:t>
            </a:r>
            <a:r>
              <a:rPr lang="ru-RU" sz="1400" dirty="0" err="1"/>
              <a:t>відображається</a:t>
            </a:r>
            <a:r>
              <a:rPr lang="ru-RU" sz="1400" dirty="0"/>
              <a:t> у </a:t>
            </a:r>
            <a:r>
              <a:rPr lang="ru-RU" sz="1400" dirty="0" err="1"/>
              <a:t>Звіті</a:t>
            </a:r>
            <a:r>
              <a:rPr lang="ru-RU" sz="1400" dirty="0"/>
              <a:t> про </a:t>
            </a:r>
            <a:r>
              <a:rPr lang="ru-RU" sz="1400" dirty="0" err="1"/>
              <a:t>фінансові</a:t>
            </a:r>
            <a:r>
              <a:rPr lang="ru-RU" sz="1400" dirty="0"/>
              <a:t> </a:t>
            </a:r>
            <a:r>
              <a:rPr lang="ru-RU" sz="1400" dirty="0" err="1"/>
              <a:t>результати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у </a:t>
            </a:r>
            <a:r>
              <a:rPr lang="ru-RU" sz="1400" dirty="0" err="1"/>
              <a:t>вигляді</a:t>
            </a:r>
            <a:r>
              <a:rPr lang="ru-RU" sz="1400" dirty="0"/>
              <a:t> </a:t>
            </a:r>
            <a:r>
              <a:rPr lang="ru-RU" sz="1400" dirty="0" err="1"/>
              <a:t>амортизаційних</a:t>
            </a:r>
            <a:r>
              <a:rPr lang="ru-RU" sz="1400" dirty="0"/>
              <a:t> </a:t>
            </a:r>
            <a:r>
              <a:rPr lang="ru-RU" sz="1400" dirty="0" err="1"/>
              <a:t>відрахувань</a:t>
            </a:r>
            <a:r>
              <a:rPr lang="ru-RU" sz="1400" dirty="0"/>
              <a:t>, </a:t>
            </a:r>
            <a:r>
              <a:rPr lang="ru-RU" sz="1400" dirty="0" err="1"/>
              <a:t>податків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00308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</a:t>
            </a:r>
            <a:r>
              <a:rPr lang="ru-RU" sz="1400" dirty="0" err="1" smtClean="0"/>
              <a:t>Управлінські</a:t>
            </a:r>
            <a:r>
              <a:rPr lang="ru-RU" sz="1400" dirty="0" smtClean="0"/>
              <a:t> </a:t>
            </a:r>
            <a:r>
              <a:rPr lang="ru-RU" sz="1400" dirty="0" err="1"/>
              <a:t>звіти</a:t>
            </a:r>
            <a:r>
              <a:rPr lang="ru-RU" sz="1400" dirty="0"/>
              <a:t> за центрами </a:t>
            </a:r>
            <a:r>
              <a:rPr lang="ru-RU" sz="1400" dirty="0" err="1"/>
              <a:t>відповідальності</a:t>
            </a:r>
            <a:r>
              <a:rPr lang="ru-RU" sz="1400" dirty="0"/>
              <a:t> за </a:t>
            </a:r>
            <a:r>
              <a:rPr lang="ru-RU" sz="1400" dirty="0" err="1"/>
              <a:t>витрати</a:t>
            </a:r>
            <a:r>
              <a:rPr lang="ru-RU" sz="1400" dirty="0"/>
              <a:t> </a:t>
            </a:r>
            <a:r>
              <a:rPr lang="ru-RU" sz="1400" dirty="0" err="1"/>
              <a:t>мають</a:t>
            </a:r>
            <a:r>
              <a:rPr lang="ru-RU" sz="1400" dirty="0"/>
              <a:t> </a:t>
            </a:r>
            <a:r>
              <a:rPr lang="ru-RU" sz="1400" dirty="0" err="1"/>
              <a:t>багаторівневу</a:t>
            </a:r>
            <a:r>
              <a:rPr lang="ru-RU" sz="1400" dirty="0"/>
              <a:t> структуру, </a:t>
            </a:r>
            <a:r>
              <a:rPr lang="ru-RU" sz="1400" dirty="0" err="1"/>
              <a:t>згідно</a:t>
            </a:r>
            <a:r>
              <a:rPr lang="ru-RU" sz="1400" dirty="0"/>
              <a:t> з </a:t>
            </a:r>
            <a:r>
              <a:rPr lang="ru-RU" sz="1400" dirty="0" err="1"/>
              <a:t>якою</a:t>
            </a:r>
            <a:r>
              <a:rPr lang="ru-RU" sz="1400" dirty="0"/>
              <a:t> </a:t>
            </a:r>
            <a:r>
              <a:rPr lang="ru-RU" sz="1400" dirty="0" err="1"/>
              <a:t>інформацію</a:t>
            </a:r>
            <a:r>
              <a:rPr lang="ru-RU" sz="1400" dirty="0"/>
              <a:t> </a:t>
            </a:r>
            <a:r>
              <a:rPr lang="ru-RU" sz="1400" dirty="0" err="1"/>
              <a:t>групують</a:t>
            </a:r>
            <a:r>
              <a:rPr lang="ru-RU" sz="1400" dirty="0"/>
              <a:t> </a:t>
            </a:r>
            <a:r>
              <a:rPr lang="ru-RU" sz="1400" dirty="0" err="1"/>
              <a:t>залежно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рівня</a:t>
            </a:r>
            <a:r>
              <a:rPr lang="ru-RU" sz="1400" dirty="0"/>
              <a:t> </a:t>
            </a:r>
            <a:r>
              <a:rPr lang="ru-RU" sz="1400" dirty="0" err="1"/>
              <a:t>компетенції</a:t>
            </a:r>
            <a:r>
              <a:rPr lang="ru-RU" sz="1400" dirty="0"/>
              <a:t> </a:t>
            </a:r>
            <a:r>
              <a:rPr lang="ru-RU" sz="1400" dirty="0" err="1"/>
              <a:t>керівника</a:t>
            </a:r>
            <a:r>
              <a:rPr lang="ru-RU" sz="1400" dirty="0"/>
              <a:t> і </a:t>
            </a:r>
            <a:r>
              <a:rPr lang="ru-RU" sz="1400" dirty="0" err="1"/>
              <a:t>терміновості</a:t>
            </a:r>
            <a:r>
              <a:rPr lang="ru-RU" sz="1400" dirty="0"/>
              <a:t> </a:t>
            </a:r>
            <a:r>
              <a:rPr lang="ru-RU" sz="1400" dirty="0" err="1"/>
              <a:t>надання</a:t>
            </a:r>
            <a:r>
              <a:rPr lang="ru-RU" sz="1400" dirty="0"/>
              <a:t> </a:t>
            </a:r>
            <a:r>
              <a:rPr lang="ru-RU" sz="1400" dirty="0" err="1"/>
              <a:t>звітної</a:t>
            </a:r>
            <a:r>
              <a:rPr lang="ru-RU" sz="1400" dirty="0"/>
              <a:t> </a:t>
            </a:r>
            <a:r>
              <a:rPr lang="ru-RU" sz="1400" dirty="0" err="1"/>
              <a:t>інформації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</a:t>
            </a:r>
            <a:r>
              <a:rPr lang="ru-RU" sz="1400" b="1" i="1" dirty="0" err="1" smtClean="0"/>
              <a:t>Наприклад</a:t>
            </a:r>
            <a:r>
              <a:rPr lang="ru-RU" sz="1400" dirty="0"/>
              <a:t>, </a:t>
            </a:r>
            <a:r>
              <a:rPr lang="ru-RU" sz="1400" dirty="0" err="1"/>
              <a:t>звітність</a:t>
            </a:r>
            <a:r>
              <a:rPr lang="ru-RU" sz="1400" dirty="0"/>
              <a:t> 1-го </a:t>
            </a:r>
            <a:r>
              <a:rPr lang="ru-RU" sz="1400" dirty="0" err="1"/>
              <a:t>рівня</a:t>
            </a:r>
            <a:r>
              <a:rPr lang="ru-RU" sz="1400" dirty="0"/>
              <a:t> </a:t>
            </a:r>
            <a:r>
              <a:rPr lang="ru-RU" sz="1400" dirty="0" err="1"/>
              <a:t>складається</a:t>
            </a:r>
            <a:r>
              <a:rPr lang="ru-RU" sz="1400" dirty="0"/>
              <a:t> в </a:t>
            </a:r>
            <a:r>
              <a:rPr lang="ru-RU" sz="1400" dirty="0" err="1"/>
              <a:t>цілому</a:t>
            </a:r>
            <a:r>
              <a:rPr lang="ru-RU" sz="1400" dirty="0"/>
              <a:t> по </a:t>
            </a:r>
            <a:r>
              <a:rPr lang="ru-RU" sz="1400" dirty="0" err="1"/>
              <a:t>підприємству</a:t>
            </a:r>
            <a:r>
              <a:rPr lang="ru-RU" sz="1400" dirty="0"/>
              <a:t>, </a:t>
            </a:r>
            <a:r>
              <a:rPr lang="ru-RU" sz="1400" dirty="0" err="1"/>
              <a:t>відображає</a:t>
            </a:r>
            <a:r>
              <a:rPr lang="ru-RU" sz="1400" dirty="0"/>
              <a:t> стан </a:t>
            </a:r>
            <a:r>
              <a:rPr lang="ru-RU" sz="1400" dirty="0" err="1"/>
              <a:t>загальних</a:t>
            </a:r>
            <a:r>
              <a:rPr lang="ru-RU" sz="1400" dirty="0"/>
              <a:t> проблем, </a:t>
            </a:r>
            <a:r>
              <a:rPr lang="ru-RU" sz="1400" dirty="0" err="1"/>
              <a:t>що</a:t>
            </a:r>
            <a:r>
              <a:rPr lang="ru-RU" sz="1400" dirty="0"/>
              <a:t> стоять перед ним. </a:t>
            </a:r>
            <a:r>
              <a:rPr lang="ru-RU" sz="1400" dirty="0" err="1"/>
              <a:t>Дані</a:t>
            </a:r>
            <a:r>
              <a:rPr lang="ru-RU" sz="1400" dirty="0"/>
              <a:t> </a:t>
            </a:r>
            <a:r>
              <a:rPr lang="ru-RU" sz="1400" dirty="0" err="1"/>
              <a:t>звіти</a:t>
            </a:r>
            <a:r>
              <a:rPr lang="ru-RU" sz="1400" dirty="0"/>
              <a:t> </a:t>
            </a:r>
            <a:r>
              <a:rPr lang="ru-RU" sz="1400" dirty="0" err="1"/>
              <a:t>повинні</a:t>
            </a:r>
            <a:r>
              <a:rPr lang="ru-RU" sz="1400" dirty="0"/>
              <a:t> </a:t>
            </a:r>
            <a:r>
              <a:rPr lang="ru-RU" sz="1400" dirty="0" err="1"/>
              <a:t>містити</a:t>
            </a:r>
            <a:r>
              <a:rPr lang="ru-RU" sz="1400" dirty="0"/>
              <a:t> </a:t>
            </a:r>
            <a:r>
              <a:rPr lang="ru-RU" sz="1400" dirty="0" err="1"/>
              <a:t>інформацію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характеризує</a:t>
            </a:r>
            <a:r>
              <a:rPr lang="ru-RU" sz="1400" dirty="0"/>
              <a:t> </a:t>
            </a:r>
            <a:r>
              <a:rPr lang="ru-RU" sz="1400" dirty="0" err="1" smtClean="0"/>
              <a:t>ефективність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господарських</a:t>
            </a:r>
            <a:r>
              <a:rPr lang="ru-RU" sz="1400" dirty="0" smtClean="0"/>
              <a:t> </a:t>
            </a:r>
            <a:r>
              <a:rPr lang="ru-RU" sz="1400" dirty="0" err="1"/>
              <a:t>операцій</a:t>
            </a:r>
            <a:r>
              <a:rPr lang="ru-RU" sz="1400" dirty="0"/>
              <a:t> і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основних</a:t>
            </a:r>
            <a:r>
              <a:rPr lang="ru-RU" sz="1400" dirty="0"/>
              <a:t> </a:t>
            </a:r>
            <a:r>
              <a:rPr lang="ru-RU" sz="1400" dirty="0" err="1"/>
              <a:t>підрозділів</a:t>
            </a:r>
            <a:r>
              <a:rPr lang="ru-RU" sz="1400" dirty="0"/>
              <a:t>. </a:t>
            </a:r>
            <a:r>
              <a:rPr lang="ru-RU" sz="1400" dirty="0" err="1"/>
              <a:t>Керівництву</a:t>
            </a:r>
            <a:r>
              <a:rPr lang="ru-RU" sz="1400" dirty="0"/>
              <a:t> </a:t>
            </a:r>
            <a:r>
              <a:rPr lang="ru-RU" sz="1400" dirty="0" err="1"/>
              <a:t>середнього</a:t>
            </a:r>
            <a:r>
              <a:rPr lang="ru-RU" sz="1400" dirty="0"/>
              <a:t> рангу (</a:t>
            </a:r>
            <a:r>
              <a:rPr lang="ru-RU" sz="1400" dirty="0" err="1"/>
              <a:t>звітність</a:t>
            </a:r>
            <a:r>
              <a:rPr lang="ru-RU" sz="1400" dirty="0"/>
              <a:t> 2-го </a:t>
            </a:r>
            <a:r>
              <a:rPr lang="ru-RU" sz="1400" dirty="0" err="1"/>
              <a:t>рівня</a:t>
            </a:r>
            <a:r>
              <a:rPr lang="ru-RU" sz="1400" dirty="0"/>
              <a:t>) </a:t>
            </a:r>
            <a:r>
              <a:rPr lang="ru-RU" sz="1400" dirty="0" err="1"/>
              <a:t>представляються</a:t>
            </a:r>
            <a:r>
              <a:rPr lang="ru-RU" sz="1400" dirty="0"/>
              <a:t> </a:t>
            </a:r>
            <a:r>
              <a:rPr lang="ru-RU" sz="1400" dirty="0" err="1"/>
              <a:t>звіти</a:t>
            </a:r>
            <a:r>
              <a:rPr lang="ru-RU" sz="1400" dirty="0"/>
              <a:t>, в 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ru-RU" sz="1400" dirty="0" err="1"/>
              <a:t>достатньо</a:t>
            </a:r>
            <a:r>
              <a:rPr lang="ru-RU" sz="1400" dirty="0"/>
              <a:t> </a:t>
            </a:r>
            <a:r>
              <a:rPr lang="ru-RU" sz="1400" dirty="0" err="1"/>
              <a:t>чітко</a:t>
            </a:r>
            <a:r>
              <a:rPr lang="ru-RU" sz="1400" dirty="0"/>
              <a:t> </a:t>
            </a:r>
            <a:r>
              <a:rPr lang="ru-RU" sz="1400" dirty="0" err="1"/>
              <a:t>характеризується</a:t>
            </a:r>
            <a:r>
              <a:rPr lang="ru-RU" sz="1400" dirty="0"/>
              <a:t> </a:t>
            </a:r>
            <a:r>
              <a:rPr lang="ru-RU" sz="1400" dirty="0" err="1"/>
              <a:t>діяльність</a:t>
            </a:r>
            <a:r>
              <a:rPr lang="ru-RU" sz="1400" dirty="0"/>
              <a:t> </a:t>
            </a:r>
            <a:r>
              <a:rPr lang="ru-RU" sz="1400" dirty="0" err="1"/>
              <a:t>підзвітного</a:t>
            </a:r>
            <a:r>
              <a:rPr lang="ru-RU" sz="1400" dirty="0"/>
              <a:t> </a:t>
            </a:r>
            <a:r>
              <a:rPr lang="ru-RU" sz="1400" dirty="0" err="1"/>
              <a:t>підрозділу</a:t>
            </a:r>
            <a:r>
              <a:rPr lang="ru-RU" sz="1400" dirty="0"/>
              <a:t>, але </a:t>
            </a:r>
            <a:r>
              <a:rPr lang="ru-RU" sz="1400" dirty="0" err="1"/>
              <a:t>загальна</a:t>
            </a:r>
            <a:r>
              <a:rPr lang="ru-RU" sz="1400" dirty="0"/>
              <a:t> форма і стиль </a:t>
            </a:r>
            <a:r>
              <a:rPr lang="ru-RU" sz="1400" dirty="0" err="1"/>
              <a:t>звіту</a:t>
            </a:r>
            <a:r>
              <a:rPr lang="ru-RU" sz="1400" dirty="0"/>
              <a:t> не </a:t>
            </a:r>
            <a:r>
              <a:rPr lang="ru-RU" sz="1400" dirty="0" err="1"/>
              <a:t>повинні</a:t>
            </a:r>
            <a:r>
              <a:rPr lang="ru-RU" sz="1400" dirty="0"/>
              <a:t> </a:t>
            </a:r>
            <a:r>
              <a:rPr lang="ru-RU" sz="1400" dirty="0" err="1"/>
              <a:t>відрізнятися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форми</a:t>
            </a:r>
            <a:r>
              <a:rPr lang="ru-RU" sz="1400" dirty="0"/>
              <a:t> </a:t>
            </a:r>
            <a:r>
              <a:rPr lang="ru-RU" sz="1400" dirty="0" err="1"/>
              <a:t>звітності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складається</a:t>
            </a:r>
            <a:r>
              <a:rPr lang="ru-RU" sz="1400" dirty="0"/>
              <a:t> для перших </a:t>
            </a:r>
            <a:r>
              <a:rPr lang="ru-RU" sz="1400" dirty="0" err="1"/>
              <a:t>осіб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Застосування</a:t>
            </a:r>
            <a:r>
              <a:rPr lang="ru-RU" sz="1400" dirty="0" smtClean="0"/>
              <a:t> </a:t>
            </a:r>
            <a:r>
              <a:rPr lang="ru-RU" sz="1400" dirty="0" err="1"/>
              <a:t>стандартних</a:t>
            </a:r>
            <a:r>
              <a:rPr lang="ru-RU" sz="1400" dirty="0"/>
              <a:t> форм </a:t>
            </a:r>
            <a:r>
              <a:rPr lang="ru-RU" sz="1400" dirty="0" err="1"/>
              <a:t>звітів</a:t>
            </a:r>
            <a:r>
              <a:rPr lang="ru-RU" sz="1400" dirty="0"/>
              <a:t> </a:t>
            </a:r>
            <a:r>
              <a:rPr lang="ru-RU" sz="1400" dirty="0" err="1"/>
              <a:t>полегшує</a:t>
            </a:r>
            <a:r>
              <a:rPr lang="ru-RU" sz="1400" dirty="0"/>
              <a:t> </a:t>
            </a:r>
            <a:r>
              <a:rPr lang="ru-RU" sz="1400" dirty="0" err="1"/>
              <a:t>порівняння</a:t>
            </a:r>
            <a:r>
              <a:rPr lang="ru-RU" sz="1400" dirty="0"/>
              <a:t> </a:t>
            </a:r>
            <a:r>
              <a:rPr lang="ru-RU" sz="1400" dirty="0" err="1"/>
              <a:t>даних</a:t>
            </a:r>
            <a:r>
              <a:rPr lang="ru-RU" sz="1400" dirty="0"/>
              <a:t> і </a:t>
            </a:r>
            <a:r>
              <a:rPr lang="ru-RU" sz="1400" dirty="0" err="1"/>
              <a:t>спрощує</a:t>
            </a:r>
            <a:r>
              <a:rPr lang="ru-RU" sz="1400" dirty="0"/>
              <a:t> роботу </a:t>
            </a:r>
            <a:r>
              <a:rPr lang="ru-RU" sz="1400" dirty="0" err="1"/>
              <a:t>щодо</a:t>
            </a:r>
            <a:r>
              <a:rPr lang="ru-RU" sz="1400" dirty="0"/>
              <a:t> </a:t>
            </a:r>
            <a:r>
              <a:rPr lang="ru-RU" sz="1400" dirty="0" err="1"/>
              <a:t>складання</a:t>
            </a:r>
            <a:r>
              <a:rPr lang="ru-RU" sz="1400" dirty="0"/>
              <a:t> </a:t>
            </a:r>
            <a:r>
              <a:rPr lang="ru-RU" sz="1400" dirty="0" err="1"/>
              <a:t>звітів</a:t>
            </a:r>
            <a:r>
              <a:rPr lang="ru-RU" sz="1400" dirty="0"/>
              <a:t>. </a:t>
            </a:r>
            <a:r>
              <a:rPr lang="ru-RU" sz="1400" dirty="0" err="1"/>
              <a:t>Звітність</a:t>
            </a:r>
            <a:r>
              <a:rPr lang="ru-RU" sz="1400" dirty="0"/>
              <a:t> 2-го </a:t>
            </a:r>
            <a:r>
              <a:rPr lang="ru-RU" sz="1400" dirty="0" err="1"/>
              <a:t>рівня</a:t>
            </a:r>
            <a:r>
              <a:rPr lang="ru-RU" sz="1400" dirty="0"/>
              <a:t> 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групуватися</a:t>
            </a:r>
            <a:r>
              <a:rPr lang="ru-RU" sz="1400" dirty="0"/>
              <a:t> за </a:t>
            </a:r>
            <a:r>
              <a:rPr lang="ru-RU" sz="1400" dirty="0" err="1"/>
              <a:t>наступними</a:t>
            </a:r>
            <a:r>
              <a:rPr lang="ru-RU" sz="1400" dirty="0"/>
              <a:t> </a:t>
            </a:r>
            <a:r>
              <a:rPr lang="ru-RU" sz="1400" dirty="0" err="1"/>
              <a:t>напрямами</a:t>
            </a:r>
            <a:r>
              <a:rPr lang="ru-RU" sz="1400" dirty="0"/>
              <a:t>: за видами та </a:t>
            </a:r>
            <a:r>
              <a:rPr lang="ru-RU" sz="1400" dirty="0" err="1"/>
              <a:t>асортиментними</a:t>
            </a:r>
            <a:r>
              <a:rPr lang="ru-RU" sz="1400" dirty="0"/>
              <a:t> </a:t>
            </a:r>
            <a:r>
              <a:rPr lang="ru-RU" sz="1400" dirty="0" err="1"/>
              <a:t>групами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, за центрами (сферами) </a:t>
            </a:r>
            <a:r>
              <a:rPr lang="ru-RU" sz="1400" dirty="0" err="1"/>
              <a:t>відповідальності</a:t>
            </a:r>
            <a:r>
              <a:rPr lang="ru-RU" sz="1400" dirty="0"/>
              <a:t>, за </a:t>
            </a:r>
            <a:r>
              <a:rPr lang="ru-RU" sz="1400" dirty="0" err="1"/>
              <a:t>покупцями</a:t>
            </a:r>
            <a:r>
              <a:rPr lang="ru-RU" sz="1400" dirty="0"/>
              <a:t> (</a:t>
            </a:r>
            <a:r>
              <a:rPr lang="ru-RU" sz="1400" dirty="0" err="1"/>
              <a:t>клієнтами</a:t>
            </a:r>
            <a:r>
              <a:rPr lang="ru-RU" sz="1400" dirty="0"/>
              <a:t>, ринками </a:t>
            </a:r>
            <a:r>
              <a:rPr lang="ru-RU" sz="1400" dirty="0" err="1"/>
              <a:t>тощо</a:t>
            </a:r>
            <a:r>
              <a:rPr lang="ru-RU" sz="1400" dirty="0"/>
              <a:t>).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Звітність</a:t>
            </a:r>
            <a:r>
              <a:rPr lang="ru-RU" sz="1400" dirty="0" smtClean="0"/>
              <a:t> </a:t>
            </a:r>
            <a:r>
              <a:rPr lang="ru-RU" sz="1400" dirty="0"/>
              <a:t>3-го </a:t>
            </a:r>
            <a:r>
              <a:rPr lang="ru-RU" sz="1400" dirty="0" err="1"/>
              <a:t>рівня</a:t>
            </a:r>
            <a:r>
              <a:rPr lang="ru-RU" sz="1400" dirty="0"/>
              <a:t> </a:t>
            </a:r>
            <a:r>
              <a:rPr lang="ru-RU" sz="1400" dirty="0" err="1"/>
              <a:t>призначена</a:t>
            </a:r>
            <a:r>
              <a:rPr lang="ru-RU" sz="1400" dirty="0"/>
              <a:t> для </a:t>
            </a:r>
            <a:r>
              <a:rPr lang="ru-RU" sz="1400" dirty="0" err="1"/>
              <a:t>нижчого</a:t>
            </a:r>
            <a:r>
              <a:rPr lang="ru-RU" sz="1400" dirty="0"/>
              <a:t> </a:t>
            </a:r>
            <a:r>
              <a:rPr lang="ru-RU" sz="1400" dirty="0" err="1"/>
              <a:t>керівного</a:t>
            </a:r>
            <a:r>
              <a:rPr lang="ru-RU" sz="1400" dirty="0"/>
              <a:t> складу (начальники </a:t>
            </a:r>
            <a:r>
              <a:rPr lang="ru-RU" sz="1400" dirty="0" err="1"/>
              <a:t>цехів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майстри</a:t>
            </a:r>
            <a:r>
              <a:rPr lang="ru-RU" sz="1400" dirty="0"/>
              <a:t>); </a:t>
            </a:r>
            <a:r>
              <a:rPr lang="ru-RU" sz="1400" dirty="0" err="1"/>
              <a:t>такі</a:t>
            </a:r>
            <a:r>
              <a:rPr lang="ru-RU" sz="1400" dirty="0"/>
              <a:t> </a:t>
            </a:r>
            <a:r>
              <a:rPr lang="ru-RU" sz="1400" dirty="0" err="1"/>
              <a:t>звіти</a:t>
            </a:r>
            <a:r>
              <a:rPr lang="ru-RU" sz="1400" dirty="0"/>
              <a:t> </a:t>
            </a:r>
            <a:r>
              <a:rPr lang="ru-RU" sz="1400" dirty="0" err="1"/>
              <a:t>містять</a:t>
            </a:r>
            <a:r>
              <a:rPr lang="ru-RU" sz="1400" dirty="0"/>
              <a:t> </a:t>
            </a:r>
            <a:r>
              <a:rPr lang="ru-RU" sz="1400" dirty="0" err="1"/>
              <a:t>інформацію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має</a:t>
            </a:r>
            <a:r>
              <a:rPr lang="ru-RU" sz="1400" dirty="0"/>
              <a:t> </a:t>
            </a:r>
            <a:r>
              <a:rPr lang="ru-RU" sz="1400" dirty="0" err="1"/>
              <a:t>пряме</a:t>
            </a:r>
            <a:r>
              <a:rPr lang="ru-RU" sz="1400" dirty="0"/>
              <a:t> </a:t>
            </a:r>
            <a:r>
              <a:rPr lang="ru-RU" sz="1400" dirty="0" err="1"/>
              <a:t>відношення</a:t>
            </a:r>
            <a:r>
              <a:rPr lang="ru-RU" sz="1400" dirty="0"/>
              <a:t> до </a:t>
            </a:r>
            <a:r>
              <a:rPr lang="ru-RU" sz="1400" dirty="0" err="1"/>
              <a:t>виконуваних</a:t>
            </a:r>
            <a:r>
              <a:rPr lang="ru-RU" sz="1400" dirty="0"/>
              <a:t> </a:t>
            </a:r>
            <a:r>
              <a:rPr lang="ru-RU" sz="1400" dirty="0" err="1"/>
              <a:t>робіт</a:t>
            </a:r>
            <a:r>
              <a:rPr lang="ru-RU" sz="1400" dirty="0"/>
              <a:t>, </a:t>
            </a:r>
            <a:r>
              <a:rPr lang="ru-RU" sz="1400" dirty="0" err="1"/>
              <a:t>підконтрольних</a:t>
            </a:r>
            <a:r>
              <a:rPr lang="ru-RU" sz="1400" dirty="0"/>
              <a:t> </a:t>
            </a:r>
            <a:r>
              <a:rPr lang="ru-RU" sz="1400" dirty="0" err="1"/>
              <a:t>цій</a:t>
            </a:r>
            <a:r>
              <a:rPr lang="ru-RU" sz="1400" dirty="0"/>
              <a:t> </a:t>
            </a:r>
            <a:r>
              <a:rPr lang="ru-RU" sz="1400" dirty="0" err="1"/>
              <a:t>управлінській</a:t>
            </a:r>
            <a:r>
              <a:rPr lang="ru-RU" sz="1400" dirty="0"/>
              <a:t> </a:t>
            </a:r>
            <a:r>
              <a:rPr lang="ru-RU" sz="1400" dirty="0" err="1"/>
              <a:t>ланці</a:t>
            </a:r>
            <a:r>
              <a:rPr lang="ru-RU" sz="1400" dirty="0"/>
              <a:t> (табл. 11.4 – 11.8).</a:t>
            </a:r>
          </a:p>
        </p:txBody>
      </p:sp>
    </p:spTree>
    <p:extLst>
      <p:ext uri="{BB962C8B-B14F-4D97-AF65-F5344CB8AC3E}">
        <p14:creationId xmlns:p14="http://schemas.microsoft.com/office/powerpoint/2010/main" val="2959867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86800" cy="538742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39269" r="52670" b="16071"/>
          <a:stretch/>
        </p:blipFill>
        <p:spPr bwMode="auto">
          <a:xfrm>
            <a:off x="1122194" y="836712"/>
            <a:ext cx="6906190" cy="50405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4437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531542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/>
              <a:t>]</a:t>
            </a:r>
            <a:endParaRPr lang="ru-RU" sz="1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1" t="25399" r="52201" b="37301"/>
          <a:stretch/>
        </p:blipFill>
        <p:spPr bwMode="auto">
          <a:xfrm>
            <a:off x="827584" y="1196752"/>
            <a:ext cx="7384044" cy="4306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9061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86800" cy="545943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31063" r="52524" b="25925"/>
          <a:stretch/>
        </p:blipFill>
        <p:spPr bwMode="auto">
          <a:xfrm>
            <a:off x="906589" y="836712"/>
            <a:ext cx="7337819" cy="504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65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90465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b="1" i="1" dirty="0" err="1" smtClean="0"/>
              <a:t>Фінансовий</a:t>
            </a:r>
            <a:r>
              <a:rPr lang="ru-RU" sz="1400" b="1" i="1" dirty="0" smtClean="0"/>
              <a:t> </a:t>
            </a:r>
            <a:r>
              <a:rPr lang="ru-RU" sz="1400" b="1" i="1" dirty="0" err="1"/>
              <a:t>облік</a:t>
            </a:r>
            <a:r>
              <a:rPr lang="ru-RU" sz="1400" b="1" i="1" dirty="0"/>
              <a:t> </a:t>
            </a:r>
            <a:r>
              <a:rPr lang="ru-RU" sz="1400" dirty="0" err="1"/>
              <a:t>ведеться</a:t>
            </a:r>
            <a:r>
              <a:rPr lang="ru-RU" sz="1400" dirty="0"/>
              <a:t> </a:t>
            </a:r>
            <a:r>
              <a:rPr lang="ru-RU" sz="1400" dirty="0" err="1"/>
              <a:t>відповідно</a:t>
            </a:r>
            <a:r>
              <a:rPr lang="ru-RU" sz="1400" dirty="0"/>
              <a:t> до </a:t>
            </a:r>
            <a:r>
              <a:rPr lang="ru-RU" sz="1400" dirty="0" err="1"/>
              <a:t>законодавства</a:t>
            </a:r>
            <a:r>
              <a:rPr lang="ru-RU" sz="1400" dirty="0"/>
              <a:t> і  </a:t>
            </a:r>
            <a:r>
              <a:rPr lang="ru-RU" sz="1400" dirty="0" err="1"/>
              <a:t>відображає</a:t>
            </a:r>
            <a:r>
              <a:rPr lang="ru-RU" sz="1400" dirty="0"/>
              <a:t> </a:t>
            </a:r>
            <a:r>
              <a:rPr lang="ru-RU" sz="1400" dirty="0" err="1"/>
              <a:t>зовнішні</a:t>
            </a:r>
            <a:r>
              <a:rPr lang="ru-RU" sz="1400" dirty="0"/>
              <a:t> </a:t>
            </a:r>
            <a:r>
              <a:rPr lang="ru-RU" sz="1400" dirty="0" err="1"/>
              <a:t>фінансові</a:t>
            </a:r>
            <a:r>
              <a:rPr lang="ru-RU" sz="1400" dirty="0"/>
              <a:t> потоки </a:t>
            </a:r>
            <a:r>
              <a:rPr lang="ru-RU" sz="1400" dirty="0" err="1"/>
              <a:t>підприємства</a:t>
            </a:r>
            <a:r>
              <a:rPr lang="ru-RU" sz="1400" dirty="0"/>
              <a:t> і </a:t>
            </a:r>
            <a:r>
              <a:rPr lang="ru-RU" sz="1400" dirty="0" err="1"/>
              <a:t>фінансові</a:t>
            </a:r>
            <a:r>
              <a:rPr lang="ru-RU" sz="1400" dirty="0"/>
              <a:t>  </a:t>
            </a:r>
            <a:r>
              <a:rPr lang="ru-RU" sz="1400" dirty="0" err="1"/>
              <a:t>результати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(рис. 11.1</a:t>
            </a:r>
            <a:r>
              <a:rPr lang="ru-RU" sz="1400" dirty="0" smtClean="0"/>
              <a:t>).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i="1" u="sng" dirty="0" err="1" smtClean="0"/>
              <a:t>Головним</a:t>
            </a:r>
            <a:r>
              <a:rPr lang="ru-RU" sz="1400" i="1" u="sng" dirty="0" smtClean="0"/>
              <a:t> </a:t>
            </a:r>
            <a:r>
              <a:rPr lang="ru-RU" sz="1400" i="1" u="sng" dirty="0" err="1"/>
              <a:t>завданням</a:t>
            </a:r>
            <a:r>
              <a:rPr lang="ru-RU" sz="1400" i="1" u="sng" dirty="0"/>
              <a:t> </a:t>
            </a:r>
            <a:r>
              <a:rPr lang="ru-RU" sz="1400" i="1" u="sng" dirty="0" err="1"/>
              <a:t>даного</a:t>
            </a:r>
            <a:r>
              <a:rPr lang="ru-RU" sz="1400" i="1" u="sng" dirty="0"/>
              <a:t> виду </a:t>
            </a:r>
            <a:r>
              <a:rPr lang="ru-RU" sz="1400" i="1" u="sng" dirty="0" err="1"/>
              <a:t>обліку</a:t>
            </a:r>
            <a:r>
              <a:rPr lang="ru-RU" sz="1400" i="1" u="sng" dirty="0"/>
              <a:t> </a:t>
            </a:r>
            <a:r>
              <a:rPr lang="ru-RU" sz="1400" dirty="0"/>
              <a:t>є </a:t>
            </a:r>
            <a:r>
              <a:rPr lang="ru-RU" sz="1400" dirty="0" err="1"/>
              <a:t>підготовка</a:t>
            </a:r>
            <a:r>
              <a:rPr lang="ru-RU" sz="1400" dirty="0"/>
              <a:t> </a:t>
            </a:r>
            <a:r>
              <a:rPr lang="ru-RU" sz="1400" dirty="0" err="1"/>
              <a:t>фінансової</a:t>
            </a:r>
            <a:r>
              <a:rPr lang="ru-RU" sz="1400" dirty="0"/>
              <a:t> </a:t>
            </a:r>
            <a:r>
              <a:rPr lang="ru-RU" sz="1400" dirty="0" err="1"/>
              <a:t>звітності</a:t>
            </a:r>
            <a:r>
              <a:rPr lang="ru-RU" sz="1400" dirty="0"/>
              <a:t>, на </a:t>
            </a:r>
            <a:r>
              <a:rPr lang="ru-RU" sz="1400" dirty="0" err="1"/>
              <a:t>базі</a:t>
            </a:r>
            <a:r>
              <a:rPr lang="ru-RU" sz="1400" dirty="0"/>
              <a:t> </a:t>
            </a:r>
            <a:r>
              <a:rPr lang="ru-RU" sz="1400" dirty="0" err="1"/>
              <a:t>якої</a:t>
            </a:r>
            <a:r>
              <a:rPr lang="ru-RU" sz="1400" dirty="0"/>
              <a:t> </a:t>
            </a:r>
            <a:r>
              <a:rPr lang="ru-RU" sz="1400" dirty="0" err="1"/>
              <a:t>формується</a:t>
            </a:r>
            <a:r>
              <a:rPr lang="ru-RU" sz="1400" dirty="0"/>
              <a:t> </a:t>
            </a:r>
            <a:r>
              <a:rPr lang="ru-RU" sz="1400" dirty="0" err="1"/>
              <a:t>інформація</a:t>
            </a:r>
            <a:r>
              <a:rPr lang="ru-RU" sz="1400" dirty="0"/>
              <a:t> для </a:t>
            </a:r>
            <a:r>
              <a:rPr lang="ru-RU" sz="1400" dirty="0" err="1"/>
              <a:t>зовнішніх</a:t>
            </a:r>
            <a:r>
              <a:rPr lang="ru-RU" sz="1400" dirty="0"/>
              <a:t> </a:t>
            </a:r>
            <a:r>
              <a:rPr lang="ru-RU" sz="1400" dirty="0" err="1"/>
              <a:t>користувачів</a:t>
            </a:r>
            <a:r>
              <a:rPr lang="ru-RU" sz="1400" dirty="0"/>
              <a:t>, яка </a:t>
            </a:r>
            <a:r>
              <a:rPr lang="ru-RU" sz="1400" dirty="0" err="1"/>
              <a:t>використовується</a:t>
            </a:r>
            <a:r>
              <a:rPr lang="ru-RU" sz="1400" dirty="0"/>
              <a:t> в </a:t>
            </a:r>
            <a:r>
              <a:rPr lang="ru-RU" sz="1400" dirty="0" err="1"/>
              <a:t>цілях</a:t>
            </a:r>
            <a:r>
              <a:rPr lang="ru-RU" sz="1400" dirty="0"/>
              <a:t> </a:t>
            </a:r>
            <a:r>
              <a:rPr lang="ru-RU" sz="1400" dirty="0" err="1"/>
              <a:t>оподаткування</a:t>
            </a:r>
            <a:r>
              <a:rPr lang="ru-RU" sz="1400" dirty="0"/>
              <a:t>, </a:t>
            </a:r>
            <a:r>
              <a:rPr lang="ru-RU" sz="1400" dirty="0" err="1"/>
              <a:t>оцінки</a:t>
            </a:r>
            <a:r>
              <a:rPr lang="ru-RU" sz="1400" dirty="0"/>
              <a:t> </a:t>
            </a:r>
            <a:r>
              <a:rPr lang="ru-RU" sz="1400" dirty="0" err="1"/>
              <a:t>рентабельності</a:t>
            </a:r>
            <a:r>
              <a:rPr lang="ru-RU" sz="1400" dirty="0"/>
              <a:t> і </a:t>
            </a:r>
            <a:r>
              <a:rPr lang="ru-RU" sz="1400" dirty="0" err="1"/>
              <a:t>платоспроможності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. </a:t>
            </a:r>
            <a:r>
              <a:rPr lang="ru-RU" sz="1400" dirty="0" err="1"/>
              <a:t>Фінансові</a:t>
            </a:r>
            <a:r>
              <a:rPr lang="ru-RU" sz="1400" dirty="0"/>
              <a:t> </a:t>
            </a:r>
            <a:r>
              <a:rPr lang="ru-RU" sz="1400" dirty="0" err="1"/>
              <a:t>звіти</a:t>
            </a:r>
            <a:r>
              <a:rPr lang="ru-RU" sz="1400" dirty="0"/>
              <a:t> </a:t>
            </a:r>
            <a:r>
              <a:rPr lang="ru-RU" sz="1400" dirty="0" err="1"/>
              <a:t>реєструють</a:t>
            </a:r>
            <a:r>
              <a:rPr lang="ru-RU" sz="1400" dirty="0"/>
              <a:t> </a:t>
            </a:r>
            <a:r>
              <a:rPr lang="ru-RU" sz="1400" dirty="0" err="1"/>
              <a:t>результати</a:t>
            </a:r>
            <a:r>
              <a:rPr lang="ru-RU" sz="1400" dirty="0"/>
              <a:t> </a:t>
            </a:r>
            <a:r>
              <a:rPr lang="ru-RU" sz="1400" dirty="0" err="1"/>
              <a:t>операцій</a:t>
            </a:r>
            <a:r>
              <a:rPr lang="ru-RU" sz="1400" dirty="0"/>
              <a:t> </a:t>
            </a:r>
            <a:r>
              <a:rPr lang="ru-RU" sz="1400" dirty="0" err="1"/>
              <a:t>між</a:t>
            </a:r>
            <a:r>
              <a:rPr lang="ru-RU" sz="1400" dirty="0"/>
              <a:t> </a:t>
            </a:r>
            <a:r>
              <a:rPr lang="ru-RU" sz="1400" dirty="0" err="1"/>
              <a:t>підприємством</a:t>
            </a:r>
            <a:r>
              <a:rPr lang="ru-RU" sz="1400" dirty="0"/>
              <a:t> і </a:t>
            </a:r>
            <a:r>
              <a:rPr lang="ru-RU" sz="1400" dirty="0" err="1"/>
              <a:t>споживачами</a:t>
            </a:r>
            <a:r>
              <a:rPr lang="ru-RU" sz="1400" dirty="0"/>
              <a:t> </a:t>
            </a:r>
            <a:r>
              <a:rPr lang="ru-RU" sz="1400" dirty="0" err="1"/>
              <a:t>виробленого</a:t>
            </a:r>
            <a:r>
              <a:rPr lang="ru-RU" sz="1400" dirty="0"/>
              <a:t> продукту, </a:t>
            </a:r>
            <a:r>
              <a:rPr lang="ru-RU" sz="1400" dirty="0" err="1"/>
              <a:t>постачальниками</a:t>
            </a:r>
            <a:r>
              <a:rPr lang="ru-RU" sz="1400" dirty="0"/>
              <a:t>, персоналом і </a:t>
            </a:r>
            <a:r>
              <a:rPr lang="ru-RU" sz="1400" dirty="0" err="1"/>
              <a:t>власниками</a:t>
            </a:r>
            <a:r>
              <a:rPr lang="ru-RU" sz="1400" dirty="0"/>
              <a:t>. </a:t>
            </a:r>
          </a:p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1" t="29059" r="53228" b="38599"/>
          <a:stretch/>
        </p:blipFill>
        <p:spPr bwMode="auto">
          <a:xfrm>
            <a:off x="1547664" y="1340768"/>
            <a:ext cx="6273088" cy="36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4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86800" cy="553144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29384" r="52374" b="26421"/>
          <a:stretch/>
        </p:blipFill>
        <p:spPr bwMode="auto">
          <a:xfrm>
            <a:off x="1043608" y="980728"/>
            <a:ext cx="6824889" cy="48171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1272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86800" cy="538742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8" t="20097" r="51906" b="34276"/>
          <a:stretch/>
        </p:blipFill>
        <p:spPr bwMode="auto">
          <a:xfrm>
            <a:off x="1043608" y="991237"/>
            <a:ext cx="6873353" cy="4814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89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17140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/>
              <a:t>        З </a:t>
            </a:r>
            <a:r>
              <a:rPr lang="ru-RU" sz="1400" dirty="0"/>
              <a:t>метою </a:t>
            </a:r>
            <a:r>
              <a:rPr lang="ru-RU" sz="1400" dirty="0" err="1"/>
              <a:t>вирішення</a:t>
            </a:r>
            <a:r>
              <a:rPr lang="ru-RU" sz="1400" dirty="0"/>
              <a:t> </a:t>
            </a:r>
            <a:r>
              <a:rPr lang="ru-RU" sz="1400" dirty="0" err="1"/>
              <a:t>зазначених</a:t>
            </a:r>
            <a:r>
              <a:rPr lang="ru-RU" sz="1400" dirty="0"/>
              <a:t> </a:t>
            </a:r>
            <a:r>
              <a:rPr lang="ru-RU" sz="1400" dirty="0" err="1"/>
              <a:t>цілей</a:t>
            </a:r>
            <a:r>
              <a:rPr lang="ru-RU" sz="1400" dirty="0"/>
              <a:t> та </a:t>
            </a:r>
            <a:r>
              <a:rPr lang="ru-RU" sz="1400" dirty="0" err="1"/>
              <a:t>завдань</a:t>
            </a:r>
            <a:r>
              <a:rPr lang="ru-RU" sz="1400" dirty="0"/>
              <a:t> </a:t>
            </a:r>
            <a:r>
              <a:rPr lang="ru-RU" sz="1400" dirty="0" err="1"/>
              <a:t>державними</a:t>
            </a:r>
            <a:r>
              <a:rPr lang="ru-RU" sz="1400" dirty="0"/>
              <a:t> органами </a:t>
            </a:r>
            <a:r>
              <a:rPr lang="ru-RU" sz="1400" dirty="0" err="1"/>
              <a:t>встановлюються</a:t>
            </a:r>
            <a:r>
              <a:rPr lang="ru-RU" sz="1400" dirty="0"/>
              <a:t> </a:t>
            </a:r>
            <a:r>
              <a:rPr lang="ru-RU" sz="1400" dirty="0" err="1"/>
              <a:t>єдині</a:t>
            </a:r>
            <a:r>
              <a:rPr lang="ru-RU" sz="1400" dirty="0"/>
              <a:t> правила документального </a:t>
            </a:r>
            <a:r>
              <a:rPr lang="ru-RU" sz="1400" dirty="0" err="1"/>
              <a:t>відображення</a:t>
            </a:r>
            <a:r>
              <a:rPr lang="ru-RU" sz="1400" dirty="0"/>
              <a:t> </a:t>
            </a:r>
            <a:r>
              <a:rPr lang="ru-RU" sz="1400" dirty="0" err="1"/>
              <a:t>необхідної</a:t>
            </a:r>
            <a:r>
              <a:rPr lang="ru-RU" sz="1400" dirty="0"/>
              <a:t> </a:t>
            </a:r>
            <a:r>
              <a:rPr lang="ru-RU" sz="1400" dirty="0" err="1"/>
              <a:t>інформації</a:t>
            </a:r>
            <a:r>
              <a:rPr lang="ru-RU" sz="1400" dirty="0"/>
              <a:t> про </a:t>
            </a:r>
            <a:r>
              <a:rPr lang="ru-RU" sz="1400" dirty="0" err="1"/>
              <a:t>діяльність</a:t>
            </a:r>
            <a:r>
              <a:rPr lang="ru-RU" sz="1400" dirty="0"/>
              <a:t> </a:t>
            </a:r>
            <a:r>
              <a:rPr lang="ru-RU" sz="1400" dirty="0" err="1"/>
              <a:t>підприємств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знайшло</a:t>
            </a:r>
            <a:r>
              <a:rPr lang="ru-RU" sz="1400" dirty="0"/>
              <a:t> </a:t>
            </a:r>
            <a:r>
              <a:rPr lang="ru-RU" sz="1400" dirty="0" err="1"/>
              <a:t>своє</a:t>
            </a:r>
            <a:r>
              <a:rPr lang="ru-RU" sz="1400" dirty="0"/>
              <a:t> </a:t>
            </a:r>
            <a:r>
              <a:rPr lang="ru-RU" sz="1400" dirty="0" err="1"/>
              <a:t>віддзеркалення</a:t>
            </a:r>
            <a:r>
              <a:rPr lang="ru-RU" sz="1400" dirty="0"/>
              <a:t> в </a:t>
            </a:r>
            <a:r>
              <a:rPr lang="ru-RU" sz="1400" dirty="0" err="1"/>
              <a:t>Плані</a:t>
            </a:r>
            <a:r>
              <a:rPr lang="ru-RU" sz="1400" dirty="0"/>
              <a:t> </a:t>
            </a:r>
            <a:r>
              <a:rPr lang="ru-RU" sz="1400" dirty="0" err="1"/>
              <a:t>рахунків</a:t>
            </a:r>
            <a:r>
              <a:rPr lang="ru-RU" sz="1400" dirty="0"/>
              <a:t> </a:t>
            </a:r>
            <a:r>
              <a:rPr lang="ru-RU" sz="1400" dirty="0" err="1"/>
              <a:t>бухгалтерського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, </a:t>
            </a:r>
            <a:r>
              <a:rPr lang="ru-RU" sz="1400" dirty="0" err="1"/>
              <a:t>структурі</a:t>
            </a:r>
            <a:r>
              <a:rPr lang="ru-RU" sz="1400" dirty="0"/>
              <a:t> </a:t>
            </a:r>
            <a:r>
              <a:rPr lang="ru-RU" sz="1400" dirty="0" err="1"/>
              <a:t>бухгалтерської</a:t>
            </a:r>
            <a:r>
              <a:rPr lang="ru-RU" sz="1400" dirty="0"/>
              <a:t> </a:t>
            </a:r>
            <a:r>
              <a:rPr lang="ru-RU" sz="1400" dirty="0" err="1"/>
              <a:t>документації</a:t>
            </a:r>
            <a:r>
              <a:rPr lang="ru-RU" sz="1400" dirty="0"/>
              <a:t> і правилах </a:t>
            </a:r>
            <a:r>
              <a:rPr lang="ru-RU" sz="1400" dirty="0" err="1"/>
              <a:t>ведення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визначаються</a:t>
            </a:r>
            <a:r>
              <a:rPr lang="ru-RU" sz="1400" dirty="0"/>
              <a:t> і </a:t>
            </a:r>
            <a:r>
              <a:rPr lang="ru-RU" sz="1400" dirty="0" err="1"/>
              <a:t>регулюються</a:t>
            </a:r>
            <a:r>
              <a:rPr lang="ru-RU" sz="1400" dirty="0"/>
              <a:t> </a:t>
            </a:r>
            <a:r>
              <a:rPr lang="ru-RU" sz="1400" dirty="0" err="1"/>
              <a:t>законодавчими</a:t>
            </a:r>
            <a:r>
              <a:rPr lang="ru-RU" sz="1400" dirty="0"/>
              <a:t> актами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i="1" dirty="0" smtClean="0"/>
              <a:t>          </a:t>
            </a:r>
            <a:r>
              <a:rPr lang="ru-RU" sz="1400" i="1" u="sng" dirty="0" err="1" smtClean="0"/>
              <a:t>Головний</a:t>
            </a:r>
            <a:r>
              <a:rPr lang="ru-RU" sz="1400" i="1" u="sng" dirty="0" smtClean="0"/>
              <a:t> </a:t>
            </a:r>
            <a:r>
              <a:rPr lang="ru-RU" sz="1400" i="1" u="sng" dirty="0" err="1"/>
              <a:t>критерій</a:t>
            </a:r>
            <a:r>
              <a:rPr lang="ru-RU" sz="1400" i="1" u="sng" dirty="0"/>
              <a:t> </a:t>
            </a:r>
            <a:r>
              <a:rPr lang="ru-RU" sz="1400" i="1" u="sng" dirty="0" err="1"/>
              <a:t>фінансового</a:t>
            </a:r>
            <a:r>
              <a:rPr lang="ru-RU" sz="1400" i="1" u="sng" dirty="0"/>
              <a:t> </a:t>
            </a:r>
            <a:r>
              <a:rPr lang="ru-RU" sz="1400" i="1" u="sng" dirty="0" err="1"/>
              <a:t>обліку</a:t>
            </a:r>
            <a:r>
              <a:rPr lang="ru-RU" sz="1400" i="1" u="sng" dirty="0"/>
              <a:t> </a:t>
            </a:r>
            <a:r>
              <a:rPr lang="ru-RU" sz="1400" i="1" dirty="0"/>
              <a:t>–</a:t>
            </a:r>
            <a:r>
              <a:rPr lang="ru-RU" sz="1400" i="1" u="sng" dirty="0"/>
              <a:t> </a:t>
            </a:r>
            <a:r>
              <a:rPr lang="ru-RU" sz="1400" dirty="0" err="1"/>
              <a:t>однозначність</a:t>
            </a:r>
            <a:r>
              <a:rPr lang="ru-RU" sz="1400" dirty="0"/>
              <a:t> і документальна </a:t>
            </a:r>
            <a:r>
              <a:rPr lang="ru-RU" sz="1400" dirty="0" err="1"/>
              <a:t>обґрунтованість</a:t>
            </a:r>
            <a:r>
              <a:rPr lang="ru-RU" sz="1400" dirty="0"/>
              <a:t> </a:t>
            </a:r>
            <a:r>
              <a:rPr lang="ru-RU" sz="1400" dirty="0" err="1"/>
              <a:t>облікових</a:t>
            </a:r>
            <a:r>
              <a:rPr lang="ru-RU" sz="1400" dirty="0"/>
              <a:t> </a:t>
            </a:r>
            <a:r>
              <a:rPr lang="ru-RU" sz="1400" dirty="0" err="1"/>
              <a:t>даних</a:t>
            </a:r>
            <a:r>
              <a:rPr lang="ru-RU" sz="1400" dirty="0"/>
              <a:t> і </a:t>
            </a:r>
            <a:r>
              <a:rPr lang="ru-RU" sz="1400" dirty="0" err="1"/>
              <a:t>дотримання</a:t>
            </a:r>
            <a:r>
              <a:rPr lang="ru-RU" sz="1400" dirty="0"/>
              <a:t> </a:t>
            </a:r>
            <a:r>
              <a:rPr lang="ru-RU" sz="1400" dirty="0" err="1"/>
              <a:t>балансової</a:t>
            </a:r>
            <a:r>
              <a:rPr lang="ru-RU" sz="1400" dirty="0"/>
              <a:t> </a:t>
            </a:r>
            <a:r>
              <a:rPr lang="ru-RU" sz="1400" dirty="0" err="1"/>
              <a:t>рівності</a:t>
            </a:r>
            <a:r>
              <a:rPr lang="ru-RU" sz="1400" dirty="0"/>
              <a:t>: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                                                   </a:t>
            </a:r>
            <a:r>
              <a:rPr lang="ru-RU" sz="1400" b="1" dirty="0" smtClean="0"/>
              <a:t>    </a:t>
            </a:r>
            <a:r>
              <a:rPr lang="ru-RU" sz="1600" b="1" dirty="0" err="1" smtClean="0"/>
              <a:t>Активи</a:t>
            </a:r>
            <a:r>
              <a:rPr lang="ru-RU" sz="1600" b="1" dirty="0" smtClean="0"/>
              <a:t> </a:t>
            </a:r>
            <a:r>
              <a:rPr lang="ru-RU" sz="1600" b="1" dirty="0"/>
              <a:t>= </a:t>
            </a:r>
            <a:r>
              <a:rPr lang="ru-RU" sz="1600" b="1" dirty="0" err="1"/>
              <a:t>Капітал</a:t>
            </a:r>
            <a:r>
              <a:rPr lang="ru-RU" sz="1600" b="1" dirty="0"/>
              <a:t> + </a:t>
            </a:r>
            <a:r>
              <a:rPr lang="ru-RU" sz="1600" b="1" dirty="0" err="1" smtClean="0"/>
              <a:t>Зобов'язання</a:t>
            </a:r>
            <a:endParaRPr lang="ru-RU" sz="1600" b="1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b="1" i="1" dirty="0" smtClean="0"/>
              <a:t>         </a:t>
            </a:r>
            <a:r>
              <a:rPr lang="ru-RU" sz="1400" b="1" i="1" dirty="0" err="1" smtClean="0"/>
              <a:t>Виробничий</a:t>
            </a:r>
            <a:r>
              <a:rPr lang="ru-RU" sz="1400" b="1" i="1" dirty="0" smtClean="0"/>
              <a:t> </a:t>
            </a:r>
            <a:r>
              <a:rPr lang="ru-RU" sz="1400" b="1" i="1" dirty="0" err="1"/>
              <a:t>облік</a:t>
            </a:r>
            <a:r>
              <a:rPr lang="ru-RU" sz="1400" b="1" i="1" dirty="0"/>
              <a:t> </a:t>
            </a:r>
            <a:r>
              <a:rPr lang="ru-RU" sz="1400" dirty="0"/>
              <a:t>є </a:t>
            </a:r>
            <a:r>
              <a:rPr lang="ru-RU" sz="1400" dirty="0" err="1"/>
              <a:t>частиною</a:t>
            </a:r>
            <a:r>
              <a:rPr lang="ru-RU" sz="1400" dirty="0"/>
              <a:t> </a:t>
            </a:r>
            <a:r>
              <a:rPr lang="ru-RU" sz="1400" dirty="0" err="1"/>
              <a:t>управлінського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 і </a:t>
            </a:r>
            <a:r>
              <a:rPr lang="ru-RU" sz="1400" dirty="0" err="1"/>
              <a:t>відображає</a:t>
            </a:r>
            <a:r>
              <a:rPr lang="ru-RU" sz="1400" dirty="0"/>
              <a:t> </a:t>
            </a:r>
            <a:r>
              <a:rPr lang="ru-RU" sz="1400" dirty="0" err="1"/>
              <a:t>застосовані</a:t>
            </a:r>
            <a:r>
              <a:rPr lang="ru-RU" sz="1400" dirty="0"/>
              <a:t> на </a:t>
            </a:r>
            <a:r>
              <a:rPr lang="ru-RU" sz="1400" dirty="0" err="1"/>
              <a:t>підприємстві</a:t>
            </a:r>
            <a:r>
              <a:rPr lang="ru-RU" sz="1400" dirty="0"/>
              <a:t> </a:t>
            </a:r>
            <a:r>
              <a:rPr lang="ru-RU" sz="1400" dirty="0" err="1"/>
              <a:t>принципи</a:t>
            </a:r>
            <a:r>
              <a:rPr lang="ru-RU" sz="1400" dirty="0"/>
              <a:t>, </a:t>
            </a:r>
            <a:r>
              <a:rPr lang="ru-RU" sz="1400" dirty="0" err="1"/>
              <a:t>методи</a:t>
            </a:r>
            <a:r>
              <a:rPr lang="ru-RU" sz="1400" dirty="0"/>
              <a:t> і </a:t>
            </a:r>
            <a:r>
              <a:rPr lang="ru-RU" sz="1400" dirty="0" err="1"/>
              <a:t>технічні</a:t>
            </a:r>
            <a:r>
              <a:rPr lang="ru-RU" sz="1400" dirty="0"/>
              <a:t> </a:t>
            </a:r>
            <a:r>
              <a:rPr lang="ru-RU" sz="1400" dirty="0" err="1"/>
              <a:t>підходи</a:t>
            </a:r>
            <a:r>
              <a:rPr lang="ru-RU" sz="1400" dirty="0"/>
              <a:t> до </a:t>
            </a:r>
            <a:r>
              <a:rPr lang="ru-RU" sz="1400" dirty="0" err="1"/>
              <a:t>підготовки</a:t>
            </a:r>
            <a:r>
              <a:rPr lang="ru-RU" sz="1400" dirty="0"/>
              <a:t> </a:t>
            </a:r>
            <a:r>
              <a:rPr lang="ru-RU" sz="1400" dirty="0" err="1"/>
              <a:t>внутрішньої</a:t>
            </a:r>
            <a:r>
              <a:rPr lang="ru-RU" sz="1400" dirty="0"/>
              <a:t> </a:t>
            </a:r>
            <a:r>
              <a:rPr lang="ru-RU" sz="1400" dirty="0" err="1"/>
              <a:t>інформації</a:t>
            </a:r>
            <a:r>
              <a:rPr lang="ru-RU" sz="1400" dirty="0"/>
              <a:t> про </a:t>
            </a:r>
            <a:r>
              <a:rPr lang="ru-RU" sz="1400" dirty="0" err="1"/>
              <a:t>витрати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виникають</a:t>
            </a:r>
            <a:r>
              <a:rPr lang="ru-RU" sz="1400" dirty="0"/>
              <a:t> у </a:t>
            </a:r>
            <a:r>
              <a:rPr lang="ru-RU" sz="1400" dirty="0" err="1"/>
              <a:t>підрозділах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і </a:t>
            </a:r>
            <a:r>
              <a:rPr lang="ru-RU" sz="1400" dirty="0" err="1"/>
              <a:t>визначають</a:t>
            </a:r>
            <a:r>
              <a:rPr lang="ru-RU" sz="1400" dirty="0"/>
              <a:t> величину </a:t>
            </a:r>
            <a:r>
              <a:rPr lang="ru-RU" sz="1400" dirty="0" err="1"/>
              <a:t>собівартості</a:t>
            </a:r>
            <a:r>
              <a:rPr lang="ru-RU" sz="1400" dirty="0"/>
              <a:t> </a:t>
            </a:r>
            <a:r>
              <a:rPr lang="ru-RU" sz="1400" dirty="0" err="1"/>
              <a:t>вироблюваного</a:t>
            </a:r>
            <a:r>
              <a:rPr lang="ru-RU" sz="1400" dirty="0"/>
              <a:t> продукту.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</a:t>
            </a:r>
            <a:r>
              <a:rPr lang="ru-RU" sz="1400" dirty="0" err="1" smtClean="0"/>
              <a:t>Виробничі</a:t>
            </a:r>
            <a:r>
              <a:rPr lang="ru-RU" sz="1400" dirty="0" smtClean="0"/>
              <a:t> </a:t>
            </a:r>
            <a:r>
              <a:rPr lang="ru-RU" sz="1400" dirty="0" err="1"/>
              <a:t>звіти</a:t>
            </a:r>
            <a:r>
              <a:rPr lang="ru-RU" sz="1400" dirty="0"/>
              <a:t> </a:t>
            </a:r>
            <a:r>
              <a:rPr lang="ru-RU" sz="1400" dirty="0" err="1"/>
              <a:t>реєструють</a:t>
            </a:r>
            <a:r>
              <a:rPr lang="ru-RU" sz="1400" dirty="0"/>
              <a:t> </a:t>
            </a:r>
            <a:r>
              <a:rPr lang="ru-RU" sz="1400" dirty="0" err="1"/>
              <a:t>результати</a:t>
            </a:r>
            <a:r>
              <a:rPr lang="ru-RU" sz="1400" dirty="0"/>
              <a:t> </a:t>
            </a:r>
            <a:r>
              <a:rPr lang="ru-RU" sz="1400" dirty="0" err="1"/>
              <a:t>розподілу</a:t>
            </a:r>
            <a:r>
              <a:rPr lang="ru-RU" sz="1400" dirty="0"/>
              <a:t> </a:t>
            </a:r>
            <a:r>
              <a:rPr lang="ru-RU" sz="1400" dirty="0" err="1"/>
              <a:t>ресурсів</a:t>
            </a:r>
            <a:r>
              <a:rPr lang="ru-RU" sz="1400" dirty="0"/>
              <a:t> </a:t>
            </a:r>
            <a:r>
              <a:rPr lang="ru-RU" sz="1400" dirty="0" err="1"/>
              <a:t>між</a:t>
            </a:r>
            <a:r>
              <a:rPr lang="ru-RU" sz="1400" dirty="0"/>
              <a:t> </a:t>
            </a:r>
            <a:r>
              <a:rPr lang="ru-RU" sz="1400" dirty="0" err="1"/>
              <a:t>підрозділами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та </a:t>
            </a:r>
            <a:r>
              <a:rPr lang="ru-RU" sz="1400" dirty="0" err="1"/>
              <a:t>ефективність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використання</a:t>
            </a:r>
            <a:r>
              <a:rPr lang="ru-RU" sz="1400" dirty="0"/>
              <a:t>. </a:t>
            </a:r>
            <a:r>
              <a:rPr lang="ru-RU" sz="1400" dirty="0" err="1"/>
              <a:t>Основне</a:t>
            </a:r>
            <a:r>
              <a:rPr lang="ru-RU" sz="1400" dirty="0"/>
              <a:t> </a:t>
            </a:r>
            <a:r>
              <a:rPr lang="ru-RU" sz="1400" dirty="0" err="1"/>
              <a:t>завдання</a:t>
            </a:r>
            <a:r>
              <a:rPr lang="ru-RU" sz="1400" dirty="0"/>
              <a:t> </a:t>
            </a:r>
            <a:r>
              <a:rPr lang="ru-RU" sz="1400" dirty="0" err="1"/>
              <a:t>цього</a:t>
            </a:r>
            <a:r>
              <a:rPr lang="ru-RU" sz="1400" dirty="0"/>
              <a:t> виду </a:t>
            </a:r>
            <a:r>
              <a:rPr lang="ru-RU" sz="1400" dirty="0" err="1"/>
              <a:t>обліку</a:t>
            </a:r>
            <a:r>
              <a:rPr lang="ru-RU" sz="1400" dirty="0"/>
              <a:t> – </a:t>
            </a:r>
            <a:r>
              <a:rPr lang="ru-RU" sz="1400" dirty="0" err="1"/>
              <a:t>розрахунок</a:t>
            </a:r>
            <a:r>
              <a:rPr lang="ru-RU" sz="1400" dirty="0"/>
              <a:t> </a:t>
            </a:r>
            <a:r>
              <a:rPr lang="ru-RU" sz="1400" dirty="0" err="1"/>
              <a:t>фактичної</a:t>
            </a:r>
            <a:r>
              <a:rPr lang="ru-RU" sz="1400" dirty="0"/>
              <a:t> </a:t>
            </a:r>
            <a:r>
              <a:rPr lang="ru-RU" sz="1400" dirty="0" err="1"/>
              <a:t>собівартості</a:t>
            </a:r>
            <a:r>
              <a:rPr lang="ru-RU" sz="1400" dirty="0"/>
              <a:t> кожного виду продукту з метою </a:t>
            </a:r>
            <a:r>
              <a:rPr lang="ru-RU" sz="1400" dirty="0" err="1"/>
              <a:t>оцінки</a:t>
            </a:r>
            <a:r>
              <a:rPr lang="ru-RU" sz="1400" dirty="0"/>
              <a:t> </a:t>
            </a:r>
            <a:r>
              <a:rPr lang="ru-RU" sz="1400" dirty="0" err="1"/>
              <a:t>грошових</a:t>
            </a:r>
            <a:r>
              <a:rPr lang="ru-RU" sz="1400" dirty="0"/>
              <a:t> </a:t>
            </a:r>
            <a:r>
              <a:rPr lang="ru-RU" sz="1400" dirty="0" err="1"/>
              <a:t>коштів</a:t>
            </a:r>
            <a:r>
              <a:rPr lang="ru-RU" sz="1400" dirty="0"/>
              <a:t>, </a:t>
            </a:r>
            <a:r>
              <a:rPr lang="ru-RU" sz="1400" dirty="0" err="1"/>
              <a:t>витрачених</a:t>
            </a:r>
            <a:r>
              <a:rPr lang="ru-RU" sz="1400" dirty="0"/>
              <a:t> на </a:t>
            </a:r>
            <a:r>
              <a:rPr lang="ru-RU" sz="1400" dirty="0" err="1"/>
              <a:t>використані</a:t>
            </a:r>
            <a:r>
              <a:rPr lang="ru-RU" sz="1400" dirty="0"/>
              <a:t> </a:t>
            </a:r>
            <a:r>
              <a:rPr lang="ru-RU" sz="1400" dirty="0" err="1"/>
              <a:t>економічні</a:t>
            </a:r>
            <a:r>
              <a:rPr lang="ru-RU" sz="1400" dirty="0"/>
              <a:t> </a:t>
            </a:r>
            <a:r>
              <a:rPr lang="ru-RU" sz="1400" dirty="0" err="1"/>
              <a:t>ресурси</a:t>
            </a:r>
            <a:r>
              <a:rPr lang="ru-RU" sz="1400" dirty="0"/>
              <a:t> на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виробництво</a:t>
            </a:r>
            <a:r>
              <a:rPr lang="ru-RU" sz="1400" dirty="0"/>
              <a:t>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На </a:t>
            </a:r>
            <a:r>
              <a:rPr lang="ru-RU" sz="1400" dirty="0" err="1"/>
              <a:t>базі</a:t>
            </a:r>
            <a:r>
              <a:rPr lang="ru-RU" sz="1400" dirty="0"/>
              <a:t> </a:t>
            </a:r>
            <a:r>
              <a:rPr lang="ru-RU" sz="1400" dirty="0" err="1"/>
              <a:t>фінансової</a:t>
            </a:r>
            <a:r>
              <a:rPr lang="ru-RU" sz="1400" dirty="0"/>
              <a:t> </a:t>
            </a:r>
            <a:r>
              <a:rPr lang="ru-RU" sz="1400" dirty="0" err="1"/>
              <a:t>звітності</a:t>
            </a:r>
            <a:r>
              <a:rPr lang="ru-RU" sz="1400" dirty="0"/>
              <a:t> </a:t>
            </a:r>
            <a:r>
              <a:rPr lang="ru-RU" sz="1400" dirty="0" err="1"/>
              <a:t>керівництво</a:t>
            </a:r>
            <a:r>
              <a:rPr lang="ru-RU" sz="1400" dirty="0"/>
              <a:t> 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оцінити</a:t>
            </a:r>
            <a:r>
              <a:rPr lang="ru-RU" sz="1400" dirty="0"/>
              <a:t> </a:t>
            </a:r>
            <a:r>
              <a:rPr lang="ru-RU" sz="1400" dirty="0" err="1"/>
              <a:t>фінансові</a:t>
            </a:r>
            <a:r>
              <a:rPr lang="ru-RU" sz="1400" dirty="0"/>
              <a:t> </a:t>
            </a:r>
            <a:r>
              <a:rPr lang="ru-RU" sz="1400" dirty="0" err="1"/>
              <a:t>наслідки</a:t>
            </a:r>
            <a:r>
              <a:rPr lang="ru-RU" sz="1400" dirty="0"/>
              <a:t> </a:t>
            </a:r>
            <a:r>
              <a:rPr lang="ru-RU" sz="1400" dirty="0" err="1"/>
              <a:t>раніше</a:t>
            </a:r>
            <a:r>
              <a:rPr lang="ru-RU" sz="1400" dirty="0"/>
              <a:t> </a:t>
            </a:r>
            <a:r>
              <a:rPr lang="ru-RU" sz="1400" dirty="0" err="1"/>
              <a:t>ухвалених</a:t>
            </a:r>
            <a:r>
              <a:rPr lang="ru-RU" sz="1400" dirty="0"/>
              <a:t> </a:t>
            </a:r>
            <a:r>
              <a:rPr lang="ru-RU" sz="1400" dirty="0" err="1"/>
              <a:t>управлінських</a:t>
            </a:r>
            <a:r>
              <a:rPr lang="ru-RU" sz="1400" dirty="0"/>
              <a:t> </a:t>
            </a:r>
            <a:r>
              <a:rPr lang="ru-RU" sz="1400" dirty="0" err="1"/>
              <a:t>рішень</a:t>
            </a:r>
            <a:r>
              <a:rPr lang="ru-RU" sz="1400" dirty="0"/>
              <a:t> і </a:t>
            </a:r>
            <a:r>
              <a:rPr lang="ru-RU" sz="1400" dirty="0" err="1"/>
              <a:t>порівняти</a:t>
            </a:r>
            <a:r>
              <a:rPr lang="ru-RU" sz="1400" dirty="0"/>
              <a:t> </a:t>
            </a:r>
            <a:r>
              <a:rPr lang="ru-RU" sz="1400" dirty="0" err="1"/>
              <a:t>фінансовий</a:t>
            </a:r>
            <a:r>
              <a:rPr lang="ru-RU" sz="1400" dirty="0"/>
              <a:t> стан </a:t>
            </a:r>
            <a:r>
              <a:rPr lang="ru-RU" sz="1400" dirty="0" err="1"/>
              <a:t>свого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і </a:t>
            </a:r>
            <a:r>
              <a:rPr lang="ru-RU" sz="1400" dirty="0" err="1"/>
              <a:t>конкурентів</a:t>
            </a:r>
            <a:r>
              <a:rPr lang="ru-RU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408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32859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400" dirty="0" smtClean="0"/>
              <a:t>  </a:t>
            </a:r>
          </a:p>
          <a:p>
            <a:pPr marL="0" indent="0" algn="just">
              <a:buNone/>
            </a:pPr>
            <a:r>
              <a:rPr lang="ru-RU" sz="1400" dirty="0" smtClean="0"/>
              <a:t>      </a:t>
            </a:r>
            <a:r>
              <a:rPr lang="ru-RU" sz="1400" dirty="0" err="1" smtClean="0"/>
              <a:t>Проте</a:t>
            </a:r>
            <a:r>
              <a:rPr lang="ru-RU" sz="1400" dirty="0" smtClean="0"/>
              <a:t> </a:t>
            </a:r>
            <a:r>
              <a:rPr lang="ru-RU" sz="1400" dirty="0" err="1"/>
              <a:t>економічне</a:t>
            </a:r>
            <a:r>
              <a:rPr lang="ru-RU" sz="1400" dirty="0"/>
              <a:t> </a:t>
            </a:r>
            <a:r>
              <a:rPr lang="ru-RU" sz="1400" dirty="0" err="1"/>
              <a:t>управління</a:t>
            </a:r>
            <a:r>
              <a:rPr lang="ru-RU" sz="1400" dirty="0"/>
              <a:t> </a:t>
            </a:r>
            <a:r>
              <a:rPr lang="ru-RU" sz="1400" dirty="0" err="1"/>
              <a:t>діяльністю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</a:t>
            </a:r>
            <a:r>
              <a:rPr lang="ru-RU" sz="1400" dirty="0" err="1"/>
              <a:t>полягає</a:t>
            </a:r>
            <a:r>
              <a:rPr lang="ru-RU" sz="1400" dirty="0"/>
              <a:t>, перш за все, в </a:t>
            </a:r>
            <a:r>
              <a:rPr lang="ru-RU" sz="1400" dirty="0" err="1"/>
              <a:t>мінімізації</a:t>
            </a:r>
            <a:r>
              <a:rPr lang="ru-RU" sz="1400" dirty="0"/>
              <a:t> </a:t>
            </a:r>
            <a:r>
              <a:rPr lang="ru-RU" sz="1400" dirty="0" err="1"/>
              <a:t>підприємницьких</a:t>
            </a:r>
            <a:r>
              <a:rPr lang="ru-RU" sz="1400" dirty="0"/>
              <a:t> </a:t>
            </a:r>
            <a:r>
              <a:rPr lang="ru-RU" sz="1400" dirty="0" err="1"/>
              <a:t>ризиків</a:t>
            </a:r>
            <a:r>
              <a:rPr lang="ru-RU" sz="1400" dirty="0"/>
              <a:t> та в </a:t>
            </a:r>
            <a:r>
              <a:rPr lang="ru-RU" sz="1400" dirty="0" err="1"/>
              <a:t>підтримці</a:t>
            </a:r>
            <a:r>
              <a:rPr lang="ru-RU" sz="1400" dirty="0"/>
              <a:t> </a:t>
            </a:r>
            <a:r>
              <a:rPr lang="ru-RU" sz="1400" dirty="0" err="1"/>
              <a:t>поточної</a:t>
            </a:r>
            <a:r>
              <a:rPr lang="ru-RU" sz="1400" dirty="0"/>
              <a:t> </a:t>
            </a:r>
            <a:r>
              <a:rPr lang="ru-RU" sz="1400" dirty="0" err="1"/>
              <a:t>платоспроможності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обумовлює</a:t>
            </a:r>
            <a:r>
              <a:rPr lang="ru-RU" sz="1400" dirty="0"/>
              <a:t> </a:t>
            </a:r>
            <a:r>
              <a:rPr lang="ru-RU" sz="1400" dirty="0" err="1"/>
              <a:t>необхідність</a:t>
            </a:r>
            <a:r>
              <a:rPr lang="ru-RU" sz="1400" dirty="0"/>
              <a:t> в </a:t>
            </a:r>
            <a:r>
              <a:rPr lang="ru-RU" sz="1400" dirty="0" err="1"/>
              <a:t>додаткових</a:t>
            </a:r>
            <a:r>
              <a:rPr lang="ru-RU" sz="1400" dirty="0"/>
              <a:t> </a:t>
            </a:r>
            <a:r>
              <a:rPr lang="ru-RU" sz="1400" dirty="0" err="1"/>
              <a:t>знаннях</a:t>
            </a:r>
            <a:r>
              <a:rPr lang="ru-RU" sz="1400" dirty="0"/>
              <a:t> про </a:t>
            </a:r>
            <a:r>
              <a:rPr lang="ru-RU" sz="1400" dirty="0" err="1"/>
              <a:t>засоби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і </a:t>
            </a:r>
            <a:r>
              <a:rPr lang="ru-RU" sz="1400" dirty="0" err="1"/>
              <a:t>методи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організації</a:t>
            </a:r>
            <a:r>
              <a:rPr lang="ru-RU" sz="1400" dirty="0"/>
              <a:t>, </a:t>
            </a:r>
            <a:r>
              <a:rPr lang="ru-RU" sz="1400" dirty="0" err="1"/>
              <a:t>витрати</a:t>
            </a:r>
            <a:r>
              <a:rPr lang="ru-RU" sz="1400" dirty="0"/>
              <a:t> на </a:t>
            </a:r>
            <a:r>
              <a:rPr lang="ru-RU" sz="1400" dirty="0" err="1"/>
              <a:t>здійснення</a:t>
            </a:r>
            <a:r>
              <a:rPr lang="ru-RU" sz="1400" dirty="0"/>
              <a:t> </a:t>
            </a:r>
            <a:r>
              <a:rPr lang="ru-RU" sz="1400" dirty="0" err="1"/>
              <a:t>виробничої</a:t>
            </a:r>
            <a:r>
              <a:rPr lang="ru-RU" sz="1400" dirty="0"/>
              <a:t> та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видів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і т. п.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</a:t>
            </a:r>
            <a:r>
              <a:rPr lang="ru-RU" sz="1400" dirty="0" err="1" smtClean="0"/>
              <a:t>Вирішення</a:t>
            </a:r>
            <a:r>
              <a:rPr lang="ru-RU" sz="1400" dirty="0" smtClean="0"/>
              <a:t> </a:t>
            </a:r>
            <a:r>
              <a:rPr lang="ru-RU" sz="1400" dirty="0" err="1"/>
              <a:t>цих</a:t>
            </a:r>
            <a:r>
              <a:rPr lang="ru-RU" sz="1400" dirty="0"/>
              <a:t> </a:t>
            </a:r>
            <a:r>
              <a:rPr lang="ru-RU" sz="1400" dirty="0" err="1"/>
              <a:t>завдань</a:t>
            </a:r>
            <a:r>
              <a:rPr lang="ru-RU" sz="1400" dirty="0"/>
              <a:t> </a:t>
            </a:r>
            <a:r>
              <a:rPr lang="ru-RU" sz="1400" dirty="0" err="1"/>
              <a:t>вимагає</a:t>
            </a:r>
            <a:r>
              <a:rPr lang="ru-RU" sz="1400" dirty="0"/>
              <a:t> </a:t>
            </a:r>
            <a:r>
              <a:rPr lang="ru-RU" sz="1400" dirty="0" err="1"/>
              <a:t>розширення</a:t>
            </a:r>
            <a:r>
              <a:rPr lang="ru-RU" sz="1400" dirty="0"/>
              <a:t> рамок </a:t>
            </a:r>
            <a:r>
              <a:rPr lang="ru-RU" sz="1400" dirty="0" err="1"/>
              <a:t>облікової</a:t>
            </a:r>
            <a:r>
              <a:rPr lang="ru-RU" sz="1400" dirty="0"/>
              <a:t> </a:t>
            </a:r>
            <a:r>
              <a:rPr lang="ru-RU" sz="1400" dirty="0" err="1"/>
              <a:t>роботи</a:t>
            </a:r>
            <a:r>
              <a:rPr lang="ru-RU" sz="1400" dirty="0"/>
              <a:t> в </a:t>
            </a:r>
            <a:r>
              <a:rPr lang="ru-RU" sz="1400" dirty="0" err="1"/>
              <a:t>порівнянні</a:t>
            </a:r>
            <a:r>
              <a:rPr lang="ru-RU" sz="1400" dirty="0"/>
              <a:t> з </a:t>
            </a:r>
            <a:r>
              <a:rPr lang="ru-RU" sz="1400" dirty="0" err="1"/>
              <a:t>традиційним</a:t>
            </a:r>
            <a:r>
              <a:rPr lang="ru-RU" sz="1400" dirty="0"/>
              <a:t> </a:t>
            </a:r>
            <a:r>
              <a:rPr lang="ru-RU" sz="1400" dirty="0" err="1"/>
              <a:t>бухгалтерським</a:t>
            </a:r>
            <a:r>
              <a:rPr lang="ru-RU" sz="1400" dirty="0"/>
              <a:t> </a:t>
            </a:r>
            <a:r>
              <a:rPr lang="ru-RU" sz="1400" dirty="0" err="1"/>
              <a:t>обліком</a:t>
            </a:r>
            <a:r>
              <a:rPr lang="ru-RU" sz="1400" dirty="0"/>
              <a:t> </a:t>
            </a:r>
            <a:r>
              <a:rPr lang="ru-RU" sz="1400" dirty="0" err="1"/>
              <a:t>господарських</a:t>
            </a:r>
            <a:r>
              <a:rPr lang="ru-RU" sz="1400" dirty="0"/>
              <a:t> </a:t>
            </a:r>
            <a:r>
              <a:rPr lang="ru-RU" sz="1400" dirty="0" err="1"/>
              <a:t>операцій</a:t>
            </a:r>
            <a:r>
              <a:rPr lang="ru-RU" sz="1400" dirty="0"/>
              <a:t> і </a:t>
            </a:r>
            <a:r>
              <a:rPr lang="ru-RU" sz="1400" dirty="0" err="1"/>
              <a:t>застосування</a:t>
            </a:r>
            <a:r>
              <a:rPr lang="ru-RU" sz="1400" dirty="0"/>
              <a:t> </a:t>
            </a:r>
            <a:r>
              <a:rPr lang="ru-RU" sz="1400" dirty="0" err="1"/>
              <a:t>додаткових</a:t>
            </a:r>
            <a:r>
              <a:rPr lang="ru-RU" sz="1400" dirty="0"/>
              <a:t> </a:t>
            </a:r>
            <a:r>
              <a:rPr lang="ru-RU" sz="1400" dirty="0" err="1"/>
              <a:t>методів</a:t>
            </a:r>
            <a:r>
              <a:rPr lang="ru-RU" sz="1400" dirty="0"/>
              <a:t> </a:t>
            </a:r>
            <a:r>
              <a:rPr lang="ru-RU" sz="1400" dirty="0" err="1"/>
              <a:t>підготовки</a:t>
            </a:r>
            <a:r>
              <a:rPr lang="ru-RU" sz="1400" dirty="0"/>
              <a:t> і </a:t>
            </a:r>
            <a:r>
              <a:rPr lang="ru-RU" sz="1400" dirty="0" err="1"/>
              <a:t>обробки</a:t>
            </a:r>
            <a:r>
              <a:rPr lang="ru-RU" sz="1400" dirty="0"/>
              <a:t> </a:t>
            </a:r>
            <a:r>
              <a:rPr lang="ru-RU" sz="1400" dirty="0" err="1"/>
              <a:t>економічної</a:t>
            </a:r>
            <a:r>
              <a:rPr lang="ru-RU" sz="1400" dirty="0"/>
              <a:t> </a:t>
            </a:r>
            <a:r>
              <a:rPr lang="ru-RU" sz="1400" dirty="0" err="1"/>
              <a:t>інформації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зумовило</a:t>
            </a:r>
            <a:r>
              <a:rPr lang="ru-RU" sz="1400" dirty="0"/>
              <a:t> </a:t>
            </a:r>
            <a:r>
              <a:rPr lang="ru-RU" sz="1400" dirty="0" err="1"/>
              <a:t>появу</a:t>
            </a:r>
            <a:r>
              <a:rPr lang="ru-RU" sz="1400" dirty="0"/>
              <a:t> </a:t>
            </a:r>
            <a:r>
              <a:rPr lang="ru-RU" sz="1400" i="1" dirty="0" err="1"/>
              <a:t>управлінського</a:t>
            </a:r>
            <a:r>
              <a:rPr lang="ru-RU" sz="1400" i="1" dirty="0"/>
              <a:t> </a:t>
            </a:r>
            <a:r>
              <a:rPr lang="ru-RU" sz="1400" i="1" dirty="0" err="1"/>
              <a:t>обліку</a:t>
            </a:r>
            <a:r>
              <a:rPr lang="ru-RU" sz="1400" i="1" dirty="0"/>
              <a:t>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        </a:t>
            </a:r>
            <a:r>
              <a:rPr lang="ru-RU" sz="1400" dirty="0" err="1" smtClean="0"/>
              <a:t>Під</a:t>
            </a:r>
            <a:r>
              <a:rPr lang="ru-RU" sz="1400" dirty="0" smtClean="0"/>
              <a:t> </a:t>
            </a:r>
            <a:r>
              <a:rPr lang="ru-RU" sz="1400" b="1" i="1" dirty="0" err="1"/>
              <a:t>управлінським</a:t>
            </a:r>
            <a:r>
              <a:rPr lang="ru-RU" sz="1400" b="1" i="1" dirty="0"/>
              <a:t> </a:t>
            </a:r>
            <a:r>
              <a:rPr lang="ru-RU" sz="1400" b="1" i="1" dirty="0" err="1"/>
              <a:t>обліком</a:t>
            </a:r>
            <a:r>
              <a:rPr lang="ru-RU" sz="1400" dirty="0"/>
              <a:t> (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контролінгом</a:t>
            </a:r>
            <a:r>
              <a:rPr lang="ru-RU" sz="1400" dirty="0"/>
              <a:t>), </a:t>
            </a:r>
            <a:r>
              <a:rPr lang="ru-RU" sz="1400" dirty="0" err="1"/>
              <a:t>насамперед</a:t>
            </a:r>
            <a:r>
              <a:rPr lang="ru-RU" sz="1400" dirty="0"/>
              <a:t>, </a:t>
            </a:r>
            <a:r>
              <a:rPr lang="ru-RU" sz="1400" dirty="0" err="1"/>
              <a:t>розуміють</a:t>
            </a:r>
            <a:r>
              <a:rPr lang="ru-RU" sz="1400" dirty="0"/>
              <a:t> </a:t>
            </a:r>
            <a:r>
              <a:rPr lang="ru-RU" sz="1400" dirty="0" err="1"/>
              <a:t>інформаційну</a:t>
            </a:r>
            <a:r>
              <a:rPr lang="ru-RU" sz="1400" dirty="0"/>
              <a:t> систему </a:t>
            </a:r>
            <a:r>
              <a:rPr lang="ru-RU" sz="1400" dirty="0" err="1"/>
              <a:t>управління</a:t>
            </a:r>
            <a:r>
              <a:rPr lang="ru-RU" sz="1400" dirty="0"/>
              <a:t> доходами і </a:t>
            </a:r>
            <a:r>
              <a:rPr lang="ru-RU" sz="1400" dirty="0" err="1"/>
              <a:t>витратами</a:t>
            </a:r>
            <a:r>
              <a:rPr lang="ru-RU" sz="1400" dirty="0"/>
              <a:t>  (</a:t>
            </a:r>
            <a:r>
              <a:rPr lang="ru-RU" sz="1400" dirty="0" err="1"/>
              <a:t>тобто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прибутком</a:t>
            </a:r>
            <a:r>
              <a:rPr lang="ru-RU" sz="1400" dirty="0"/>
              <a:t>) </a:t>
            </a:r>
            <a:r>
              <a:rPr lang="ru-RU" sz="1400" dirty="0" err="1"/>
              <a:t>підприємства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включає</a:t>
            </a:r>
            <a:r>
              <a:rPr lang="ru-RU" sz="1400" dirty="0"/>
              <a:t> </a:t>
            </a:r>
            <a:r>
              <a:rPr lang="ru-RU" sz="1400" dirty="0" err="1"/>
              <a:t>такі</a:t>
            </a:r>
            <a:r>
              <a:rPr lang="ru-RU" sz="1400" dirty="0"/>
              <a:t> </a:t>
            </a:r>
            <a:r>
              <a:rPr lang="ru-RU" sz="1400" dirty="0" err="1"/>
              <a:t>підсистеми</a:t>
            </a:r>
            <a:r>
              <a:rPr lang="ru-RU" sz="1400" dirty="0"/>
              <a:t> як </a:t>
            </a:r>
            <a:r>
              <a:rPr lang="ru-RU" sz="1400" dirty="0" err="1"/>
              <a:t>планування</a:t>
            </a:r>
            <a:r>
              <a:rPr lang="ru-RU" sz="1400" dirty="0"/>
              <a:t>, контроль, </a:t>
            </a:r>
            <a:r>
              <a:rPr lang="ru-RU" sz="1400" dirty="0" err="1"/>
              <a:t>аналіз</a:t>
            </a:r>
            <a:r>
              <a:rPr lang="ru-RU" sz="1400" dirty="0"/>
              <a:t> і </a:t>
            </a:r>
            <a:r>
              <a:rPr lang="ru-RU" sz="1400" dirty="0" err="1"/>
              <a:t>регулювання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і </a:t>
            </a:r>
            <a:r>
              <a:rPr lang="ru-RU" sz="1400" dirty="0" err="1" smtClean="0"/>
              <a:t>доходів</a:t>
            </a:r>
            <a:r>
              <a:rPr lang="ru-RU" sz="1400" dirty="0" smtClean="0"/>
              <a:t>. 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</a:t>
            </a:r>
            <a:r>
              <a:rPr lang="ru-RU" sz="1400" dirty="0" err="1" smtClean="0"/>
              <a:t>Розширене</a:t>
            </a:r>
            <a:r>
              <a:rPr lang="ru-RU" sz="1400" dirty="0" smtClean="0"/>
              <a:t> </a:t>
            </a:r>
            <a:r>
              <a:rPr lang="ru-RU" sz="1400" dirty="0" err="1"/>
              <a:t>тлумачення</a:t>
            </a:r>
            <a:r>
              <a:rPr lang="ru-RU" sz="1400" dirty="0"/>
              <a:t> </a:t>
            </a:r>
            <a:r>
              <a:rPr lang="ru-RU" sz="1400" dirty="0" err="1"/>
              <a:t>цього</a:t>
            </a:r>
            <a:r>
              <a:rPr lang="ru-RU" sz="1400" dirty="0"/>
              <a:t> </a:t>
            </a:r>
            <a:r>
              <a:rPr lang="ru-RU" sz="1400" dirty="0" err="1"/>
              <a:t>визначення</a:t>
            </a:r>
            <a:r>
              <a:rPr lang="ru-RU" sz="1400" dirty="0"/>
              <a:t> </a:t>
            </a:r>
            <a:r>
              <a:rPr lang="ru-RU" sz="1400" dirty="0" err="1"/>
              <a:t>надає</a:t>
            </a:r>
            <a:r>
              <a:rPr lang="ru-RU" sz="1400" dirty="0"/>
              <a:t> </a:t>
            </a:r>
            <a:r>
              <a:rPr lang="ru-RU" sz="1400" dirty="0" err="1"/>
              <a:t>Інститут</a:t>
            </a:r>
            <a:r>
              <a:rPr lang="ru-RU" sz="1400" dirty="0"/>
              <a:t> </a:t>
            </a:r>
            <a:r>
              <a:rPr lang="ru-RU" sz="1400" dirty="0" err="1"/>
              <a:t>управлінських</a:t>
            </a:r>
            <a:r>
              <a:rPr lang="ru-RU" sz="1400" dirty="0"/>
              <a:t> </a:t>
            </a:r>
            <a:r>
              <a:rPr lang="ru-RU" sz="1400" dirty="0" err="1"/>
              <a:t>бухгалтерів</a:t>
            </a:r>
            <a:r>
              <a:rPr lang="ru-RU" sz="1400" dirty="0"/>
              <a:t> США (</a:t>
            </a:r>
            <a:r>
              <a:rPr lang="en-US" sz="1400" dirty="0"/>
              <a:t>Institute of Management Accountants - IMA). </a:t>
            </a:r>
            <a:r>
              <a:rPr lang="ru-RU" sz="1400" dirty="0" err="1"/>
              <a:t>Згідно</a:t>
            </a:r>
            <a:r>
              <a:rPr lang="ru-RU" sz="1400" dirty="0"/>
              <a:t> з </a:t>
            </a:r>
            <a:r>
              <a:rPr lang="en-US" sz="1400" dirty="0"/>
              <a:t>IMA, </a:t>
            </a:r>
            <a:r>
              <a:rPr lang="ru-RU" sz="1400" i="1" u="sng" dirty="0" err="1"/>
              <a:t>управлінський</a:t>
            </a:r>
            <a:r>
              <a:rPr lang="ru-RU" sz="1400" i="1" u="sng" dirty="0"/>
              <a:t> </a:t>
            </a:r>
            <a:r>
              <a:rPr lang="ru-RU" sz="1400" i="1" u="sng" dirty="0" err="1"/>
              <a:t>облік</a:t>
            </a:r>
            <a:r>
              <a:rPr lang="ru-RU" sz="1400" i="1" u="sng" dirty="0"/>
              <a:t> </a:t>
            </a:r>
            <a:r>
              <a:rPr lang="ru-RU" sz="1400" dirty="0"/>
              <a:t>– </a:t>
            </a:r>
            <a:r>
              <a:rPr lang="ru-RU" sz="1400" dirty="0" err="1"/>
              <a:t>це</a:t>
            </a:r>
            <a:r>
              <a:rPr lang="ru-RU" sz="1400" dirty="0"/>
              <a:t> «</a:t>
            </a:r>
            <a:r>
              <a:rPr lang="ru-RU" sz="1400" dirty="0" err="1"/>
              <a:t>процес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додає</a:t>
            </a:r>
            <a:r>
              <a:rPr lang="ru-RU" sz="1400" dirty="0"/>
              <a:t> </a:t>
            </a:r>
            <a:r>
              <a:rPr lang="ru-RU" sz="1400" dirty="0" err="1"/>
              <a:t>цінність</a:t>
            </a:r>
            <a:r>
              <a:rPr lang="ru-RU" sz="1400" dirty="0"/>
              <a:t>,  </a:t>
            </a:r>
            <a:r>
              <a:rPr lang="ru-RU" sz="1400" dirty="0" err="1"/>
              <a:t>безперервного</a:t>
            </a:r>
            <a:r>
              <a:rPr lang="ru-RU" sz="1400" dirty="0"/>
              <a:t> </a:t>
            </a:r>
            <a:r>
              <a:rPr lang="ru-RU" sz="1400" dirty="0" err="1"/>
              <a:t>вдосконалення</a:t>
            </a:r>
            <a:r>
              <a:rPr lang="ru-RU" sz="1400" dirty="0"/>
              <a:t> </a:t>
            </a:r>
            <a:r>
              <a:rPr lang="ru-RU" sz="1400" dirty="0" err="1"/>
              <a:t>планування</a:t>
            </a:r>
            <a:r>
              <a:rPr lang="ru-RU" sz="1400" dirty="0"/>
              <a:t>, </a:t>
            </a:r>
            <a:r>
              <a:rPr lang="ru-RU" sz="1400" dirty="0" err="1"/>
              <a:t>проектування</a:t>
            </a:r>
            <a:r>
              <a:rPr lang="ru-RU" sz="1400" dirty="0"/>
              <a:t>, </a:t>
            </a:r>
            <a:r>
              <a:rPr lang="ru-RU" sz="1400" dirty="0" err="1"/>
              <a:t>вимірювання</a:t>
            </a:r>
            <a:r>
              <a:rPr lang="ru-RU" sz="1400" dirty="0"/>
              <a:t> і </a:t>
            </a:r>
            <a:r>
              <a:rPr lang="ru-RU" sz="1400" dirty="0" err="1"/>
              <a:t>функціонування</a:t>
            </a:r>
            <a:r>
              <a:rPr lang="ru-RU" sz="1400" dirty="0"/>
              <a:t> систем </a:t>
            </a:r>
            <a:r>
              <a:rPr lang="ru-RU" sz="1400" dirty="0" err="1"/>
              <a:t>фінансової</a:t>
            </a:r>
            <a:r>
              <a:rPr lang="ru-RU" sz="1400" dirty="0"/>
              <a:t> і </a:t>
            </a:r>
            <a:r>
              <a:rPr lang="ru-RU" sz="1400" dirty="0" err="1"/>
              <a:t>нефінансової</a:t>
            </a:r>
            <a:r>
              <a:rPr lang="ru-RU" sz="1400" dirty="0"/>
              <a:t> </a:t>
            </a:r>
            <a:r>
              <a:rPr lang="ru-RU" sz="1400" dirty="0" err="1"/>
              <a:t>інформації</a:t>
            </a:r>
            <a:r>
              <a:rPr lang="ru-RU" sz="1400" dirty="0"/>
              <a:t>,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направляє</a:t>
            </a:r>
            <a:r>
              <a:rPr lang="ru-RU" sz="1400" dirty="0"/>
              <a:t> </a:t>
            </a:r>
            <a:r>
              <a:rPr lang="ru-RU" sz="1400" dirty="0" err="1"/>
              <a:t>дії</a:t>
            </a:r>
            <a:r>
              <a:rPr lang="ru-RU" sz="1400" dirty="0"/>
              <a:t> менеджменту, </a:t>
            </a:r>
            <a:r>
              <a:rPr lang="ru-RU" sz="1400" dirty="0" err="1"/>
              <a:t>мотивує</a:t>
            </a:r>
            <a:r>
              <a:rPr lang="ru-RU" sz="1400" dirty="0"/>
              <a:t> </a:t>
            </a:r>
            <a:r>
              <a:rPr lang="ru-RU" sz="1400" dirty="0" err="1"/>
              <a:t>поведінку</a:t>
            </a:r>
            <a:r>
              <a:rPr lang="ru-RU" sz="1400" dirty="0"/>
              <a:t>, </a:t>
            </a:r>
            <a:r>
              <a:rPr lang="ru-RU" sz="1400" dirty="0" err="1"/>
              <a:t>підтримує</a:t>
            </a:r>
            <a:r>
              <a:rPr lang="ru-RU" sz="1400" dirty="0"/>
              <a:t> і </a:t>
            </a:r>
            <a:r>
              <a:rPr lang="ru-RU" sz="1400" dirty="0" err="1"/>
              <a:t>створює</a:t>
            </a:r>
            <a:r>
              <a:rPr lang="ru-RU" sz="1400" dirty="0"/>
              <a:t> </a:t>
            </a:r>
            <a:r>
              <a:rPr lang="ru-RU" sz="1400" dirty="0" err="1"/>
              <a:t>культурні</a:t>
            </a:r>
            <a:r>
              <a:rPr lang="ru-RU" sz="1400" dirty="0"/>
              <a:t> </a:t>
            </a:r>
            <a:r>
              <a:rPr lang="ru-RU" sz="1400" dirty="0" err="1"/>
              <a:t>цінності</a:t>
            </a:r>
            <a:r>
              <a:rPr lang="ru-RU" sz="1400" dirty="0"/>
              <a:t>, </a:t>
            </a:r>
            <a:r>
              <a:rPr lang="ru-RU" sz="1400" dirty="0" err="1"/>
              <a:t>необхідні</a:t>
            </a:r>
            <a:r>
              <a:rPr lang="ru-RU" sz="1400" dirty="0"/>
              <a:t> для </a:t>
            </a:r>
            <a:r>
              <a:rPr lang="ru-RU" sz="1400" dirty="0" err="1"/>
              <a:t>досягнення</a:t>
            </a:r>
            <a:r>
              <a:rPr lang="ru-RU" sz="1400" dirty="0"/>
              <a:t> </a:t>
            </a:r>
            <a:r>
              <a:rPr lang="ru-RU" sz="1400" dirty="0" err="1"/>
              <a:t>стратегічних</a:t>
            </a:r>
            <a:r>
              <a:rPr lang="ru-RU" sz="1400" dirty="0"/>
              <a:t>, </a:t>
            </a:r>
            <a:r>
              <a:rPr lang="ru-RU" sz="1400" dirty="0" err="1"/>
              <a:t>тактичних</a:t>
            </a:r>
            <a:r>
              <a:rPr lang="ru-RU" sz="1400" dirty="0"/>
              <a:t> і </a:t>
            </a:r>
            <a:r>
              <a:rPr lang="ru-RU" sz="1400" dirty="0" err="1"/>
              <a:t>оперативних</a:t>
            </a:r>
            <a:r>
              <a:rPr lang="ru-RU" sz="1400" dirty="0"/>
              <a:t> </a:t>
            </a:r>
            <a:r>
              <a:rPr lang="ru-RU" sz="1400" dirty="0" err="1"/>
              <a:t>цілей</a:t>
            </a:r>
            <a:r>
              <a:rPr lang="ru-RU" sz="1400" dirty="0"/>
              <a:t> </a:t>
            </a:r>
            <a:r>
              <a:rPr lang="ru-RU" sz="1400" dirty="0" err="1"/>
              <a:t>організації</a:t>
            </a:r>
            <a:r>
              <a:rPr lang="ru-RU" sz="1400" dirty="0"/>
              <a:t>».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  </a:t>
            </a:r>
            <a:r>
              <a:rPr lang="ru-RU" sz="1400" dirty="0" err="1" smtClean="0"/>
              <a:t>Відповідно</a:t>
            </a:r>
            <a:r>
              <a:rPr lang="ru-RU" sz="1400" dirty="0" smtClean="0"/>
              <a:t> </a:t>
            </a:r>
            <a:r>
              <a:rPr lang="ru-RU" sz="1400" dirty="0"/>
              <a:t>до такого </a:t>
            </a:r>
            <a:r>
              <a:rPr lang="ru-RU" sz="1400" dirty="0" err="1"/>
              <a:t>підходу</a:t>
            </a:r>
            <a:r>
              <a:rPr lang="ru-RU" sz="1400" dirty="0"/>
              <a:t> </a:t>
            </a:r>
            <a:r>
              <a:rPr lang="ru-RU" sz="1400" dirty="0" err="1"/>
              <a:t>інформація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отримується</a:t>
            </a:r>
            <a:r>
              <a:rPr lang="ru-RU" sz="1400" dirty="0"/>
              <a:t> в </a:t>
            </a:r>
            <a:r>
              <a:rPr lang="ru-RU" sz="1400" dirty="0" err="1"/>
              <a:t>системі</a:t>
            </a:r>
            <a:r>
              <a:rPr lang="ru-RU" sz="1400" dirty="0"/>
              <a:t> </a:t>
            </a:r>
            <a:r>
              <a:rPr lang="ru-RU" sz="1400" dirty="0" err="1"/>
              <a:t>управлінського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, повинна бути «</a:t>
            </a:r>
            <a:r>
              <a:rPr lang="ru-RU" sz="1400" dirty="0" err="1"/>
              <a:t>істотно</a:t>
            </a:r>
            <a:r>
              <a:rPr lang="ru-RU" sz="1400" dirty="0"/>
              <a:t> </a:t>
            </a:r>
            <a:r>
              <a:rPr lang="ru-RU" sz="1400" dirty="0" err="1"/>
              <a:t>розширена</a:t>
            </a:r>
            <a:r>
              <a:rPr lang="ru-RU" sz="1400" dirty="0"/>
              <a:t> шляхом </a:t>
            </a:r>
            <a:r>
              <a:rPr lang="ru-RU" sz="1400" dirty="0" err="1"/>
              <a:t>доповнення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операційною</a:t>
            </a:r>
            <a:r>
              <a:rPr lang="ru-RU" sz="1400" dirty="0"/>
              <a:t> і </a:t>
            </a:r>
            <a:r>
              <a:rPr lang="ru-RU" sz="1400" dirty="0" err="1"/>
              <a:t>фізичною</a:t>
            </a:r>
            <a:r>
              <a:rPr lang="ru-RU" sz="1400" dirty="0"/>
              <a:t> (</a:t>
            </a:r>
            <a:r>
              <a:rPr lang="ru-RU" sz="1400" dirty="0" err="1" smtClean="0"/>
              <a:t>нефінансовою</a:t>
            </a:r>
            <a:r>
              <a:rPr lang="ru-RU" sz="1400" dirty="0" smtClean="0"/>
              <a:t>) </a:t>
            </a:r>
            <a:r>
              <a:rPr lang="ru-RU" sz="1400" dirty="0" err="1" smtClean="0"/>
              <a:t>інформацією</a:t>
            </a:r>
            <a:r>
              <a:rPr lang="ru-RU" sz="1400" dirty="0"/>
              <a:t>, такою як </a:t>
            </a:r>
            <a:r>
              <a:rPr lang="ru-RU" sz="1400" dirty="0" err="1"/>
              <a:t>показники</a:t>
            </a:r>
            <a:r>
              <a:rPr lang="ru-RU" sz="1400" dirty="0"/>
              <a:t> </a:t>
            </a:r>
            <a:r>
              <a:rPr lang="ru-RU" sz="1400" dirty="0" err="1"/>
              <a:t>якості</a:t>
            </a:r>
            <a:r>
              <a:rPr lang="ru-RU" sz="1400" dirty="0"/>
              <a:t>, </a:t>
            </a:r>
            <a:r>
              <a:rPr lang="ru-RU" sz="1400" dirty="0" err="1"/>
              <a:t>тривалості</a:t>
            </a:r>
            <a:r>
              <a:rPr lang="ru-RU" sz="1400" dirty="0"/>
              <a:t> </a:t>
            </a:r>
            <a:r>
              <a:rPr lang="ru-RU" sz="1400" dirty="0" err="1"/>
              <a:t>процесу</a:t>
            </a:r>
            <a:r>
              <a:rPr lang="ru-RU" sz="1400" dirty="0"/>
              <a:t>, і </a:t>
            </a:r>
            <a:r>
              <a:rPr lang="ru-RU" sz="1400" dirty="0" err="1"/>
              <a:t>суб'єктивними</a:t>
            </a:r>
            <a:r>
              <a:rPr lang="ru-RU" sz="1400" dirty="0"/>
              <a:t> </a:t>
            </a:r>
            <a:r>
              <a:rPr lang="ru-RU" sz="1400" dirty="0" err="1"/>
              <a:t>оцінками</a:t>
            </a:r>
            <a:r>
              <a:rPr lang="ru-RU" sz="1400" dirty="0"/>
              <a:t>, як, </a:t>
            </a:r>
            <a:r>
              <a:rPr lang="ru-RU" sz="1400" dirty="0" err="1"/>
              <a:t>наприклад</a:t>
            </a:r>
            <a:r>
              <a:rPr lang="ru-RU" sz="1400" dirty="0"/>
              <a:t>, </a:t>
            </a:r>
            <a:r>
              <a:rPr lang="ru-RU" sz="1400" dirty="0" err="1"/>
              <a:t>задоволеність</a:t>
            </a:r>
            <a:r>
              <a:rPr lang="ru-RU" sz="1400" dirty="0"/>
              <a:t> </a:t>
            </a:r>
            <a:r>
              <a:rPr lang="ru-RU" sz="1400" dirty="0" err="1"/>
              <a:t>клієнтів</a:t>
            </a:r>
            <a:r>
              <a:rPr lang="ru-RU" sz="1400" dirty="0"/>
              <a:t>, </a:t>
            </a:r>
            <a:r>
              <a:rPr lang="ru-RU" sz="1400" dirty="0" err="1"/>
              <a:t>творчий</a:t>
            </a:r>
            <a:r>
              <a:rPr lang="ru-RU" sz="1400" dirty="0"/>
              <a:t> </a:t>
            </a:r>
            <a:r>
              <a:rPr lang="ru-RU" sz="1400" dirty="0" err="1"/>
              <a:t>потенціал</a:t>
            </a:r>
            <a:r>
              <a:rPr lang="ru-RU" sz="1400" dirty="0"/>
              <a:t> </a:t>
            </a:r>
            <a:r>
              <a:rPr lang="ru-RU" sz="1400" dirty="0" err="1"/>
              <a:t>співробітників</a:t>
            </a:r>
            <a:r>
              <a:rPr lang="ru-RU" sz="1400" dirty="0"/>
              <a:t> і </a:t>
            </a:r>
            <a:r>
              <a:rPr lang="ru-RU" sz="1400" dirty="0" err="1"/>
              <a:t>експлуатаційні</a:t>
            </a:r>
            <a:r>
              <a:rPr lang="ru-RU" sz="1400" dirty="0"/>
              <a:t> </a:t>
            </a:r>
            <a:r>
              <a:rPr lang="ru-RU" sz="1400" dirty="0" err="1"/>
              <a:t>якості</a:t>
            </a:r>
            <a:r>
              <a:rPr lang="ru-RU" sz="1400" dirty="0"/>
              <a:t> нового продукту» .</a:t>
            </a:r>
          </a:p>
        </p:txBody>
      </p:sp>
    </p:spTree>
    <p:extLst>
      <p:ext uri="{BB962C8B-B14F-4D97-AF65-F5344CB8AC3E}">
        <p14:creationId xmlns:p14="http://schemas.microsoft.com/office/powerpoint/2010/main" val="366646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/>
              <a:t>        Таким </a:t>
            </a:r>
            <a:r>
              <a:rPr lang="ru-RU" sz="1400" dirty="0"/>
              <a:t>чином, в рамках </a:t>
            </a:r>
            <a:r>
              <a:rPr lang="ru-RU" sz="1400" dirty="0" err="1"/>
              <a:t>управлінського</a:t>
            </a:r>
            <a:r>
              <a:rPr lang="ru-RU" sz="1400" dirty="0"/>
              <a:t> </a:t>
            </a:r>
            <a:r>
              <a:rPr lang="ru-RU" sz="1400" dirty="0" err="1"/>
              <a:t>обліку</a:t>
            </a:r>
            <a:r>
              <a:rPr lang="ru-RU" sz="1400" dirty="0"/>
              <a:t> </a:t>
            </a:r>
            <a:r>
              <a:rPr lang="ru-RU" sz="1400" dirty="0" err="1"/>
              <a:t>формуються</a:t>
            </a:r>
            <a:r>
              <a:rPr lang="ru-RU" sz="1400" dirty="0"/>
              <a:t> не </a:t>
            </a:r>
            <a:r>
              <a:rPr lang="ru-RU" sz="1400" dirty="0" err="1"/>
              <a:t>лише</a:t>
            </a:r>
            <a:r>
              <a:rPr lang="ru-RU" sz="1400" dirty="0"/>
              <a:t> </a:t>
            </a:r>
            <a:r>
              <a:rPr lang="ru-RU" sz="1400" dirty="0" err="1"/>
              <a:t>фінансові</a:t>
            </a:r>
            <a:r>
              <a:rPr lang="ru-RU" sz="1400" dirty="0"/>
              <a:t> </a:t>
            </a:r>
            <a:r>
              <a:rPr lang="ru-RU" sz="1400" dirty="0" err="1"/>
              <a:t>показники</a:t>
            </a:r>
            <a:r>
              <a:rPr lang="ru-RU" sz="1400" dirty="0"/>
              <a:t>, але й </a:t>
            </a:r>
            <a:r>
              <a:rPr lang="ru-RU" sz="1400" dirty="0" err="1"/>
              <a:t>показники</a:t>
            </a:r>
            <a:r>
              <a:rPr lang="ru-RU" sz="1400" dirty="0"/>
              <a:t>, </a:t>
            </a:r>
            <a:r>
              <a:rPr lang="ru-RU" sz="1400" dirty="0" err="1"/>
              <a:t>використовувані</a:t>
            </a:r>
            <a:r>
              <a:rPr lang="ru-RU" sz="1400" dirty="0"/>
              <a:t> для </a:t>
            </a:r>
            <a:r>
              <a:rPr lang="ru-RU" sz="1400" dirty="0" err="1"/>
              <a:t>фактичної</a:t>
            </a:r>
            <a:r>
              <a:rPr lang="ru-RU" sz="1400" dirty="0"/>
              <a:t> і </a:t>
            </a:r>
            <a:r>
              <a:rPr lang="ru-RU" sz="1400" dirty="0" err="1"/>
              <a:t>прогнозної</a:t>
            </a:r>
            <a:r>
              <a:rPr lang="ru-RU" sz="1400" dirty="0"/>
              <a:t> </a:t>
            </a:r>
            <a:r>
              <a:rPr lang="ru-RU" sz="1400" dirty="0" err="1"/>
              <a:t>оцінки</a:t>
            </a:r>
            <a:r>
              <a:rPr lang="ru-RU" sz="1400" dirty="0"/>
              <a:t> </a:t>
            </a:r>
            <a:r>
              <a:rPr lang="ru-RU" sz="1400" dirty="0" err="1"/>
              <a:t>економічних</a:t>
            </a:r>
            <a:r>
              <a:rPr lang="ru-RU" sz="1400" dirty="0"/>
              <a:t> </a:t>
            </a:r>
            <a:r>
              <a:rPr lang="ru-RU" sz="1400" dirty="0" err="1"/>
              <a:t>результатів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в </a:t>
            </a:r>
            <a:r>
              <a:rPr lang="ru-RU" sz="1400" dirty="0" err="1"/>
              <a:t>цілому</a:t>
            </a:r>
            <a:r>
              <a:rPr lang="ru-RU" sz="1400" dirty="0"/>
              <a:t> і </a:t>
            </a:r>
            <a:r>
              <a:rPr lang="ru-RU" sz="1400" dirty="0" err="1"/>
              <a:t>всіх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структур.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 На </a:t>
            </a:r>
            <a:r>
              <a:rPr lang="ru-RU" sz="1400" dirty="0" err="1"/>
              <a:t>базі</a:t>
            </a:r>
            <a:r>
              <a:rPr lang="ru-RU" sz="1400" dirty="0"/>
              <a:t> </a:t>
            </a:r>
            <a:r>
              <a:rPr lang="ru-RU" sz="1400" dirty="0" err="1"/>
              <a:t>такої</a:t>
            </a:r>
            <a:r>
              <a:rPr lang="ru-RU" sz="1400" dirty="0"/>
              <a:t> </a:t>
            </a:r>
            <a:r>
              <a:rPr lang="ru-RU" sz="1400" dirty="0" err="1"/>
              <a:t>інформації</a:t>
            </a:r>
            <a:r>
              <a:rPr lang="ru-RU" sz="1400" dirty="0"/>
              <a:t>  </a:t>
            </a:r>
            <a:r>
              <a:rPr lang="ru-RU" sz="1400" dirty="0" err="1"/>
              <a:t>можуть</a:t>
            </a:r>
            <a:r>
              <a:rPr lang="ru-RU" sz="1400" dirty="0"/>
              <a:t>  </a:t>
            </a:r>
            <a:r>
              <a:rPr lang="ru-RU" sz="1400" dirty="0" err="1"/>
              <a:t>ухвалюватися</a:t>
            </a:r>
            <a:r>
              <a:rPr lang="ru-RU" sz="1400" dirty="0"/>
              <a:t> </a:t>
            </a:r>
            <a:r>
              <a:rPr lang="ru-RU" sz="1400" dirty="0" err="1"/>
              <a:t>управлінські</a:t>
            </a:r>
            <a:r>
              <a:rPr lang="ru-RU" sz="1400" dirty="0"/>
              <a:t> </a:t>
            </a:r>
            <a:r>
              <a:rPr lang="ru-RU" sz="1400" dirty="0" err="1"/>
              <a:t>рішення</a:t>
            </a:r>
            <a:r>
              <a:rPr lang="ru-RU" sz="1400" dirty="0"/>
              <a:t> з </a:t>
            </a:r>
            <a:r>
              <a:rPr lang="ru-RU" sz="1400" dirty="0" err="1"/>
              <a:t>найширшого</a:t>
            </a:r>
            <a:r>
              <a:rPr lang="ru-RU" sz="1400" dirty="0"/>
              <a:t> кола проблем і </a:t>
            </a:r>
            <a:r>
              <a:rPr lang="ru-RU" sz="1400" dirty="0" err="1"/>
              <a:t>напрямів</a:t>
            </a:r>
            <a:r>
              <a:rPr lang="ru-RU" sz="1400" dirty="0"/>
              <a:t>: </a:t>
            </a:r>
            <a:r>
              <a:rPr lang="ru-RU" sz="1400" dirty="0" err="1"/>
              <a:t>ціноутворення</a:t>
            </a:r>
            <a:r>
              <a:rPr lang="ru-RU" sz="1400" dirty="0"/>
              <a:t>, </a:t>
            </a:r>
            <a:r>
              <a:rPr lang="ru-RU" sz="1400" dirty="0" err="1"/>
              <a:t>нарощування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скорочення</a:t>
            </a:r>
            <a:r>
              <a:rPr lang="ru-RU" sz="1400" dirty="0"/>
              <a:t> </a:t>
            </a:r>
            <a:r>
              <a:rPr lang="ru-RU" sz="1400" dirty="0" err="1"/>
              <a:t>виробничих</a:t>
            </a:r>
            <a:r>
              <a:rPr lang="ru-RU" sz="1400" dirty="0"/>
              <a:t> </a:t>
            </a:r>
            <a:r>
              <a:rPr lang="ru-RU" sz="1400" dirty="0" err="1"/>
              <a:t>потужностей</a:t>
            </a:r>
            <a:r>
              <a:rPr lang="ru-RU" sz="1400" dirty="0"/>
              <a:t>, </a:t>
            </a:r>
            <a:r>
              <a:rPr lang="ru-RU" sz="1400" dirty="0" err="1"/>
              <a:t>вдосконалення</a:t>
            </a:r>
            <a:r>
              <a:rPr lang="ru-RU" sz="1400" dirty="0"/>
              <a:t> </a:t>
            </a:r>
            <a:r>
              <a:rPr lang="ru-RU" sz="1400" dirty="0" err="1"/>
              <a:t>процесів</a:t>
            </a:r>
            <a:r>
              <a:rPr lang="ru-RU" sz="1400" dirty="0"/>
              <a:t> </a:t>
            </a:r>
            <a:r>
              <a:rPr lang="ru-RU" sz="1400" dirty="0" err="1"/>
              <a:t>управління</a:t>
            </a:r>
            <a:r>
              <a:rPr lang="ru-RU" sz="1400" dirty="0"/>
              <a:t> </a:t>
            </a:r>
            <a:r>
              <a:rPr lang="ru-RU" sz="1400" dirty="0" err="1"/>
              <a:t>витратами</a:t>
            </a:r>
            <a:r>
              <a:rPr lang="ru-RU" sz="1400" dirty="0"/>
              <a:t>, контроль </a:t>
            </a:r>
            <a:r>
              <a:rPr lang="ru-RU" sz="1400" dirty="0" err="1"/>
              <a:t>виконання</a:t>
            </a:r>
            <a:r>
              <a:rPr lang="ru-RU" sz="1400" dirty="0"/>
              <a:t> </a:t>
            </a:r>
            <a:r>
              <a:rPr lang="ru-RU" sz="1400" dirty="0" err="1"/>
              <a:t>планів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 (рис. 11.2).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t="26786" r="52255" b="41270"/>
          <a:stretch/>
        </p:blipFill>
        <p:spPr bwMode="auto">
          <a:xfrm>
            <a:off x="1591052" y="2420888"/>
            <a:ext cx="6077292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08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90465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          </a:t>
            </a:r>
            <a:r>
              <a:rPr lang="ru-RU" sz="1400" b="1" u="sng" dirty="0" err="1" smtClean="0"/>
              <a:t>Завдання</a:t>
            </a:r>
            <a:r>
              <a:rPr lang="ru-RU" sz="1400" b="1" u="sng" dirty="0" smtClean="0"/>
              <a:t> </a:t>
            </a:r>
            <a:r>
              <a:rPr lang="ru-RU" sz="1400" b="1" u="sng" dirty="0" err="1"/>
              <a:t>управлінського</a:t>
            </a:r>
            <a:r>
              <a:rPr lang="ru-RU" sz="1400" b="1" u="sng" dirty="0"/>
              <a:t> </a:t>
            </a:r>
            <a:r>
              <a:rPr lang="ru-RU" sz="1400" b="1" u="sng" dirty="0" err="1"/>
              <a:t>обліку</a:t>
            </a:r>
            <a:r>
              <a:rPr lang="ru-RU" sz="1400" b="1" u="sng" dirty="0" smtClean="0"/>
              <a:t>:</a:t>
            </a:r>
          </a:p>
          <a:p>
            <a:pPr marL="0" indent="0" algn="just">
              <a:buNone/>
            </a:pPr>
            <a:endParaRPr lang="ru-RU" sz="1400" b="1" u="sng" dirty="0" smtClean="0"/>
          </a:p>
          <a:p>
            <a:pPr algn="just">
              <a:buClr>
                <a:schemeClr val="accent1">
                  <a:lumMod val="50000"/>
                </a:schemeClr>
              </a:buClr>
              <a:buSzPct val="77000"/>
              <a:buFont typeface="Wingdings" pitchFamily="2" charset="2"/>
              <a:buChar char="Ø"/>
            </a:pPr>
            <a:r>
              <a:rPr lang="ru-RU" sz="1400" dirty="0" err="1" smtClean="0"/>
              <a:t>визначення</a:t>
            </a:r>
            <a:r>
              <a:rPr lang="ru-RU" sz="1400" dirty="0"/>
              <a:t>, </a:t>
            </a:r>
            <a:r>
              <a:rPr lang="ru-RU" sz="1400" dirty="0" err="1"/>
              <a:t>складання</a:t>
            </a:r>
            <a:r>
              <a:rPr lang="ru-RU" sz="1400" dirty="0"/>
              <a:t> і </a:t>
            </a:r>
            <a:r>
              <a:rPr lang="ru-RU" sz="1400" dirty="0" err="1"/>
              <a:t>інтерпретація</a:t>
            </a:r>
            <a:r>
              <a:rPr lang="ru-RU" sz="1400" dirty="0"/>
              <a:t> </a:t>
            </a:r>
            <a:r>
              <a:rPr lang="ru-RU" sz="1400" dirty="0" err="1"/>
              <a:t>інформації</a:t>
            </a:r>
            <a:r>
              <a:rPr lang="ru-RU" sz="1400" dirty="0"/>
              <a:t> для </a:t>
            </a:r>
            <a:r>
              <a:rPr lang="ru-RU" sz="1400" dirty="0" err="1"/>
              <a:t>вироблення</a:t>
            </a:r>
            <a:r>
              <a:rPr lang="ru-RU" sz="1400" dirty="0"/>
              <a:t> </a:t>
            </a:r>
            <a:r>
              <a:rPr lang="ru-RU" sz="1400" dirty="0" err="1"/>
              <a:t>стратегії</a:t>
            </a:r>
            <a:r>
              <a:rPr lang="ru-RU" sz="1400" dirty="0"/>
              <a:t> (</a:t>
            </a:r>
            <a:r>
              <a:rPr lang="ru-RU" sz="1400" dirty="0" err="1"/>
              <a:t>тобто</a:t>
            </a:r>
            <a:r>
              <a:rPr lang="ru-RU" sz="1400" dirty="0"/>
              <a:t> </a:t>
            </a:r>
            <a:r>
              <a:rPr lang="ru-RU" sz="1400" dirty="0" err="1"/>
              <a:t>розробка</a:t>
            </a:r>
            <a:r>
              <a:rPr lang="ru-RU" sz="1400" dirty="0"/>
              <a:t> </a:t>
            </a:r>
            <a:r>
              <a:rPr lang="ru-RU" sz="1400" dirty="0" err="1"/>
              <a:t>варіантів</a:t>
            </a:r>
            <a:r>
              <a:rPr lang="ru-RU" sz="1400" dirty="0"/>
              <a:t> </a:t>
            </a:r>
            <a:r>
              <a:rPr lang="ru-RU" sz="1400" dirty="0" err="1"/>
              <a:t>рішення</a:t>
            </a:r>
            <a:r>
              <a:rPr lang="ru-RU" sz="1400" dirty="0"/>
              <a:t>, </a:t>
            </a:r>
            <a:r>
              <a:rPr lang="ru-RU" sz="1400" dirty="0" err="1"/>
              <a:t>зокрема</a:t>
            </a:r>
            <a:r>
              <a:rPr lang="ru-RU" sz="1400" dirty="0"/>
              <a:t> </a:t>
            </a:r>
            <a:r>
              <a:rPr lang="ru-RU" sz="1400" dirty="0" err="1"/>
              <a:t>аналіз</a:t>
            </a:r>
            <a:r>
              <a:rPr lang="ru-RU" sz="1400" dirty="0"/>
              <a:t> альтернатив, </a:t>
            </a:r>
            <a:r>
              <a:rPr lang="ru-RU" sz="1400" dirty="0" err="1"/>
              <a:t>передумов</a:t>
            </a:r>
            <a:r>
              <a:rPr lang="ru-RU" sz="1400" dirty="0"/>
              <a:t> і </a:t>
            </a:r>
            <a:r>
              <a:rPr lang="ru-RU" sz="1400" dirty="0" err="1"/>
              <a:t>наслідків</a:t>
            </a:r>
            <a:r>
              <a:rPr lang="ru-RU" sz="1400" dirty="0"/>
              <a:t> </a:t>
            </a:r>
            <a:r>
              <a:rPr lang="ru-RU" sz="1400" dirty="0" err="1"/>
              <a:t>управлінських</a:t>
            </a:r>
            <a:r>
              <a:rPr lang="ru-RU" sz="1400" dirty="0"/>
              <a:t> </a:t>
            </a:r>
            <a:r>
              <a:rPr lang="ru-RU" sz="1400" dirty="0" err="1"/>
              <a:t>рішень</a:t>
            </a:r>
            <a:r>
              <a:rPr lang="ru-RU" sz="1400" dirty="0" smtClean="0"/>
              <a:t>);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77000"/>
              <a:buFont typeface="Wingdings" pitchFamily="2" charset="2"/>
              <a:buChar char="Ø"/>
            </a:pPr>
            <a:r>
              <a:rPr lang="ru-RU" sz="1400" dirty="0" err="1" smtClean="0"/>
              <a:t>планування</a:t>
            </a:r>
            <a:r>
              <a:rPr lang="ru-RU" sz="1400" dirty="0" smtClean="0"/>
              <a:t> </a:t>
            </a:r>
            <a:r>
              <a:rPr lang="ru-RU" sz="1400" dirty="0"/>
              <a:t>і контроль </a:t>
            </a:r>
            <a:r>
              <a:rPr lang="ru-RU" sz="1400" dirty="0" err="1"/>
              <a:t>поточних</a:t>
            </a:r>
            <a:r>
              <a:rPr lang="ru-RU" sz="1400" dirty="0"/>
              <a:t> </a:t>
            </a:r>
            <a:r>
              <a:rPr lang="ru-RU" sz="1400" dirty="0" err="1"/>
              <a:t>господарських</a:t>
            </a:r>
            <a:r>
              <a:rPr lang="ru-RU" sz="1400" dirty="0"/>
              <a:t> </a:t>
            </a:r>
            <a:r>
              <a:rPr lang="ru-RU" sz="1400" dirty="0" err="1"/>
              <a:t>операцій</a:t>
            </a:r>
            <a:r>
              <a:rPr lang="ru-RU" sz="1400" dirty="0"/>
              <a:t> (</a:t>
            </a:r>
            <a:r>
              <a:rPr lang="ru-RU" sz="1400" dirty="0" err="1"/>
              <a:t>наприклад</a:t>
            </a:r>
            <a:r>
              <a:rPr lang="ru-RU" sz="1400" dirty="0"/>
              <a:t>, </a:t>
            </a:r>
            <a:r>
              <a:rPr lang="ru-RU" sz="1400" dirty="0" err="1"/>
              <a:t>дотримання</a:t>
            </a:r>
            <a:r>
              <a:rPr lang="ru-RU" sz="1400" dirty="0"/>
              <a:t> балансу </a:t>
            </a:r>
            <a:r>
              <a:rPr lang="ru-RU" sz="1400" dirty="0" err="1"/>
              <a:t>між</a:t>
            </a:r>
            <a:r>
              <a:rPr lang="ru-RU" sz="1400" dirty="0"/>
              <a:t> </a:t>
            </a:r>
            <a:r>
              <a:rPr lang="ru-RU" sz="1400" dirty="0" err="1"/>
              <a:t>витратами</a:t>
            </a:r>
            <a:r>
              <a:rPr lang="ru-RU" sz="1400" dirty="0"/>
              <a:t> і доходами </a:t>
            </a:r>
            <a:r>
              <a:rPr lang="ru-RU" sz="1400" dirty="0" err="1"/>
              <a:t>підприємства</a:t>
            </a:r>
            <a:r>
              <a:rPr lang="ru-RU" sz="1400" dirty="0"/>
              <a:t>, </a:t>
            </a:r>
            <a:r>
              <a:rPr lang="ru-RU" sz="1400" dirty="0" err="1"/>
              <a:t>аналіз</a:t>
            </a:r>
            <a:r>
              <a:rPr lang="ru-RU" sz="1400" dirty="0"/>
              <a:t> </a:t>
            </a:r>
            <a:r>
              <a:rPr lang="ru-RU" sz="1400" dirty="0" err="1"/>
              <a:t>відхилень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бюджету </a:t>
            </a:r>
            <a:r>
              <a:rPr lang="ru-RU" sz="1400" dirty="0" err="1"/>
              <a:t>тощо</a:t>
            </a:r>
            <a:r>
              <a:rPr lang="ru-RU" sz="1400" dirty="0" smtClean="0"/>
              <a:t>);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77000"/>
              <a:buFont typeface="Wingdings" pitchFamily="2" charset="2"/>
              <a:buChar char="Ø"/>
            </a:pPr>
            <a:r>
              <a:rPr lang="ru-RU" sz="1400" dirty="0" err="1" smtClean="0"/>
              <a:t>розрахункове</a:t>
            </a:r>
            <a:r>
              <a:rPr lang="ru-RU" sz="1400" dirty="0" smtClean="0"/>
              <a:t> </a:t>
            </a:r>
            <a:r>
              <a:rPr lang="ru-RU" sz="1400" dirty="0" err="1"/>
              <a:t>обґрунтування</a:t>
            </a:r>
            <a:r>
              <a:rPr lang="ru-RU" sz="1400" dirty="0"/>
              <a:t> </a:t>
            </a:r>
            <a:r>
              <a:rPr lang="ru-RU" sz="1400" dirty="0" err="1"/>
              <a:t>управлінських</a:t>
            </a:r>
            <a:r>
              <a:rPr lang="ru-RU" sz="1400" dirty="0"/>
              <a:t> </a:t>
            </a:r>
            <a:r>
              <a:rPr lang="ru-RU" sz="1400" dirty="0" err="1"/>
              <a:t>рішень</a:t>
            </a:r>
            <a:r>
              <a:rPr lang="ru-RU" sz="1400" dirty="0"/>
              <a:t>, </a:t>
            </a:r>
            <a:r>
              <a:rPr lang="ru-RU" sz="1400" dirty="0" err="1"/>
              <a:t>впровадження</a:t>
            </a:r>
            <a:r>
              <a:rPr lang="ru-RU" sz="1400" dirty="0"/>
              <a:t> </a:t>
            </a:r>
            <a:r>
              <a:rPr lang="ru-RU" sz="1400" dirty="0" err="1"/>
              <a:t>результатів</a:t>
            </a:r>
            <a:r>
              <a:rPr lang="ru-RU" sz="1400" dirty="0"/>
              <a:t>, </a:t>
            </a:r>
            <a:r>
              <a:rPr lang="ru-RU" sz="1400" dirty="0" err="1"/>
              <a:t>отриманих</a:t>
            </a:r>
            <a:r>
              <a:rPr lang="ru-RU" sz="1400" dirty="0"/>
              <a:t> в </a:t>
            </a:r>
            <a:r>
              <a:rPr lang="ru-RU" sz="1400" dirty="0" err="1"/>
              <a:t>процесі</a:t>
            </a:r>
            <a:r>
              <a:rPr lang="ru-RU" sz="1400" dirty="0"/>
              <a:t> контролю, у </a:t>
            </a:r>
            <a:r>
              <a:rPr lang="ru-RU" sz="1400" dirty="0" err="1"/>
              <a:t>подальший</a:t>
            </a:r>
            <a:r>
              <a:rPr lang="ru-RU" sz="1400" dirty="0"/>
              <a:t> </a:t>
            </a:r>
            <a:r>
              <a:rPr lang="ru-RU" sz="1400" dirty="0" err="1"/>
              <a:t>процес</a:t>
            </a:r>
            <a:r>
              <a:rPr lang="ru-RU" sz="1400" dirty="0"/>
              <a:t> </a:t>
            </a:r>
            <a:r>
              <a:rPr lang="ru-RU" sz="1400" dirty="0" err="1"/>
              <a:t>управління</a:t>
            </a:r>
            <a:r>
              <a:rPr lang="ru-RU" sz="1400" dirty="0"/>
              <a:t>    </a:t>
            </a:r>
            <a:r>
              <a:rPr lang="ru-RU" sz="1400" dirty="0" err="1"/>
              <a:t>господарською</a:t>
            </a:r>
            <a:r>
              <a:rPr lang="ru-RU" sz="1400" dirty="0"/>
              <a:t>   </a:t>
            </a:r>
            <a:r>
              <a:rPr lang="ru-RU" sz="1400" dirty="0" err="1"/>
              <a:t>діяльністю</a:t>
            </a:r>
            <a:r>
              <a:rPr lang="ru-RU" sz="1400" dirty="0"/>
              <a:t>   </a:t>
            </a:r>
            <a:r>
              <a:rPr lang="ru-RU" sz="1400" dirty="0" err="1"/>
              <a:t>підприємства</a:t>
            </a:r>
            <a:r>
              <a:rPr lang="ru-RU" sz="1400" dirty="0"/>
              <a:t>	(</a:t>
            </a:r>
            <a:r>
              <a:rPr lang="ru-RU" sz="1400" dirty="0" err="1"/>
              <a:t>здійснення</a:t>
            </a:r>
            <a:r>
              <a:rPr lang="ru-RU" sz="1400" dirty="0"/>
              <a:t> </a:t>
            </a:r>
            <a:r>
              <a:rPr lang="ru-RU" sz="1400" dirty="0" err="1"/>
              <a:t>зворотного</a:t>
            </a:r>
            <a:r>
              <a:rPr lang="ru-RU" sz="1400" dirty="0"/>
              <a:t> </a:t>
            </a:r>
            <a:r>
              <a:rPr lang="ru-RU" sz="1400" dirty="0" err="1"/>
              <a:t>зв'язку</a:t>
            </a:r>
            <a:r>
              <a:rPr lang="ru-RU" sz="1400" dirty="0" smtClean="0"/>
              <a:t>);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77000"/>
              <a:buFont typeface="Wingdings" pitchFamily="2" charset="2"/>
              <a:buChar char="Ø"/>
            </a:pPr>
            <a:r>
              <a:rPr lang="ru-RU" sz="1400" dirty="0" err="1" smtClean="0"/>
              <a:t>виявлення</a:t>
            </a:r>
            <a:r>
              <a:rPr lang="ru-RU" sz="1400" dirty="0" smtClean="0"/>
              <a:t> </a:t>
            </a:r>
            <a:r>
              <a:rPr lang="ru-RU" sz="1400" dirty="0" err="1"/>
              <a:t>поточних</a:t>
            </a:r>
            <a:r>
              <a:rPr lang="ru-RU" sz="1400" dirty="0"/>
              <a:t> </a:t>
            </a:r>
            <a:r>
              <a:rPr lang="ru-RU" sz="1400" dirty="0" err="1"/>
              <a:t>фінансових</a:t>
            </a:r>
            <a:r>
              <a:rPr lang="ru-RU" sz="1400" dirty="0"/>
              <a:t> </a:t>
            </a:r>
            <a:r>
              <a:rPr lang="ru-RU" sz="1400" dirty="0" err="1"/>
              <a:t>результатів</a:t>
            </a:r>
            <a:r>
              <a:rPr lang="ru-RU" sz="1400" dirty="0"/>
              <a:t> </a:t>
            </a:r>
            <a:r>
              <a:rPr lang="ru-RU" sz="1400" dirty="0" err="1"/>
              <a:t>господарської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 smtClean="0"/>
              <a:t>.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77000"/>
              <a:buFont typeface="Wingdings" pitchFamily="2" charset="2"/>
              <a:buChar char="Ø"/>
            </a:pPr>
            <a:endParaRPr lang="ru-RU" sz="1400" dirty="0"/>
          </a:p>
          <a:p>
            <a:pPr marL="0" indent="0" algn="just">
              <a:buNone/>
            </a:pPr>
            <a:r>
              <a:rPr lang="ru-RU" sz="1400" b="1" dirty="0" smtClean="0"/>
              <a:t>        </a:t>
            </a:r>
            <a:r>
              <a:rPr lang="ru-RU" sz="1400" b="1" u="sng" dirty="0" err="1" smtClean="0"/>
              <a:t>Функції</a:t>
            </a:r>
            <a:r>
              <a:rPr lang="ru-RU" sz="1400" b="1" u="sng" dirty="0" smtClean="0"/>
              <a:t> </a:t>
            </a:r>
            <a:r>
              <a:rPr lang="ru-RU" sz="1400" b="1" u="sng" dirty="0" err="1"/>
              <a:t>управлінського</a:t>
            </a:r>
            <a:r>
              <a:rPr lang="ru-RU" sz="1400" b="1" u="sng" dirty="0"/>
              <a:t> </a:t>
            </a:r>
            <a:r>
              <a:rPr lang="ru-RU" sz="1400" b="1" u="sng" dirty="0" err="1"/>
              <a:t>обліку</a:t>
            </a:r>
            <a:r>
              <a:rPr lang="ru-RU" sz="1400" b="1" u="sng" dirty="0"/>
              <a:t>:</a:t>
            </a:r>
          </a:p>
          <a:p>
            <a:pPr marL="0" indent="0" algn="just">
              <a:buNone/>
            </a:pPr>
            <a:r>
              <a:rPr lang="ru-RU" sz="1400" dirty="0"/>
              <a:t> 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400" dirty="0" err="1" smtClean="0"/>
              <a:t>формування</a:t>
            </a:r>
            <a:r>
              <a:rPr lang="ru-RU" sz="1400" dirty="0" smtClean="0"/>
              <a:t> </a:t>
            </a:r>
            <a:r>
              <a:rPr lang="ru-RU" sz="1400" dirty="0" err="1"/>
              <a:t>необхідної</a:t>
            </a:r>
            <a:r>
              <a:rPr lang="ru-RU" sz="1400" dirty="0"/>
              <a:t> </a:t>
            </a:r>
            <a:r>
              <a:rPr lang="ru-RU" sz="1400" dirty="0" err="1"/>
              <a:t>інформації</a:t>
            </a:r>
            <a:r>
              <a:rPr lang="ru-RU" sz="1400" dirty="0"/>
              <a:t> для </a:t>
            </a:r>
            <a:r>
              <a:rPr lang="ru-RU" sz="1400" dirty="0" err="1"/>
              <a:t>оперативної</a:t>
            </a:r>
            <a:r>
              <a:rPr lang="ru-RU" sz="1400" dirty="0"/>
              <a:t> і </a:t>
            </a:r>
            <a:r>
              <a:rPr lang="ru-RU" sz="1400" dirty="0" err="1"/>
              <a:t>обґрунтованої</a:t>
            </a:r>
            <a:r>
              <a:rPr lang="ru-RU" sz="1400" dirty="0"/>
              <a:t> </a:t>
            </a:r>
            <a:r>
              <a:rPr lang="ru-RU" sz="1400" dirty="0" err="1"/>
              <a:t>підготовки</a:t>
            </a:r>
            <a:r>
              <a:rPr lang="ru-RU" sz="1400" dirty="0"/>
              <a:t> </a:t>
            </a:r>
            <a:r>
              <a:rPr lang="ru-RU" sz="1400" dirty="0" err="1"/>
              <a:t>управлінських</a:t>
            </a:r>
            <a:r>
              <a:rPr lang="ru-RU" sz="1400" dirty="0"/>
              <a:t> </a:t>
            </a:r>
            <a:r>
              <a:rPr lang="ru-RU" sz="1400" dirty="0" err="1"/>
              <a:t>рішень</a:t>
            </a:r>
            <a:r>
              <a:rPr lang="ru-RU" sz="1400" dirty="0"/>
              <a:t>, </a:t>
            </a:r>
            <a:r>
              <a:rPr lang="ru-RU" sz="1400" dirty="0" err="1"/>
              <a:t>орієнтованих</a:t>
            </a:r>
            <a:r>
              <a:rPr lang="ru-RU" sz="1400" dirty="0"/>
              <a:t> на </a:t>
            </a:r>
            <a:r>
              <a:rPr lang="ru-RU" sz="1400" dirty="0" err="1"/>
              <a:t>досягнення</a:t>
            </a:r>
            <a:r>
              <a:rPr lang="ru-RU" sz="1400" dirty="0"/>
              <a:t> </a:t>
            </a:r>
            <a:r>
              <a:rPr lang="ru-RU" sz="1400" dirty="0" err="1"/>
              <a:t>поставленої</a:t>
            </a:r>
            <a:r>
              <a:rPr lang="ru-RU" sz="1400" dirty="0"/>
              <a:t> </a:t>
            </a:r>
            <a:r>
              <a:rPr lang="ru-RU" sz="1400" dirty="0" smtClean="0"/>
              <a:t>мети;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400" dirty="0" err="1" smtClean="0"/>
              <a:t>формування</a:t>
            </a:r>
            <a:r>
              <a:rPr lang="ru-RU" sz="1400" dirty="0" smtClean="0"/>
              <a:t> </a:t>
            </a:r>
            <a:r>
              <a:rPr lang="ru-RU" sz="1400" dirty="0" err="1"/>
              <a:t>методології</a:t>
            </a:r>
            <a:r>
              <a:rPr lang="ru-RU" sz="1400" dirty="0"/>
              <a:t> </a:t>
            </a:r>
            <a:r>
              <a:rPr lang="ru-RU" sz="1400" dirty="0" err="1"/>
              <a:t>ухвалення</a:t>
            </a:r>
            <a:r>
              <a:rPr lang="ru-RU" sz="1400" dirty="0"/>
              <a:t> </a:t>
            </a:r>
            <a:r>
              <a:rPr lang="ru-RU" sz="1400" dirty="0" err="1"/>
              <a:t>управлінських</a:t>
            </a:r>
            <a:r>
              <a:rPr lang="ru-RU" sz="1400" dirty="0"/>
              <a:t> </a:t>
            </a:r>
            <a:r>
              <a:rPr lang="ru-RU" sz="1400" dirty="0" err="1"/>
              <a:t>рішень</a:t>
            </a:r>
            <a:r>
              <a:rPr lang="ru-RU" sz="1400" dirty="0"/>
              <a:t> і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координації</a:t>
            </a:r>
            <a:r>
              <a:rPr lang="ru-RU" sz="1400" dirty="0"/>
              <a:t>. </a:t>
            </a:r>
            <a:r>
              <a:rPr lang="ru-RU" sz="1400" dirty="0" err="1"/>
              <a:t>Управлінський</a:t>
            </a:r>
            <a:r>
              <a:rPr lang="ru-RU" sz="1400" dirty="0"/>
              <a:t> </a:t>
            </a:r>
            <a:r>
              <a:rPr lang="ru-RU" sz="1400" dirty="0" err="1"/>
              <a:t>облік</a:t>
            </a:r>
            <a:r>
              <a:rPr lang="ru-RU" sz="1400" dirty="0"/>
              <a:t> </a:t>
            </a:r>
            <a:r>
              <a:rPr lang="ru-RU" sz="1400" dirty="0" err="1"/>
              <a:t>відповідає</a:t>
            </a:r>
            <a:r>
              <a:rPr lang="ru-RU" sz="1400" dirty="0"/>
              <a:t> </a:t>
            </a:r>
            <a:r>
              <a:rPr lang="ru-RU" sz="1400" dirty="0" err="1"/>
              <a:t>внутрішнім</a:t>
            </a:r>
            <a:r>
              <a:rPr lang="ru-RU" sz="1400" dirty="0"/>
              <a:t> потребам </a:t>
            </a:r>
            <a:r>
              <a:rPr lang="ru-RU" sz="1400" dirty="0" err="1"/>
              <a:t>керівництва</a:t>
            </a:r>
            <a:r>
              <a:rPr lang="ru-RU" sz="1400" dirty="0"/>
              <a:t>, тому </a:t>
            </a:r>
            <a:r>
              <a:rPr lang="ru-RU" sz="1400" dirty="0" err="1"/>
              <a:t>особлива</a:t>
            </a:r>
            <a:r>
              <a:rPr lang="ru-RU" sz="1400" dirty="0"/>
              <a:t> </a:t>
            </a:r>
            <a:r>
              <a:rPr lang="ru-RU" sz="1400" dirty="0" err="1"/>
              <a:t>увага</a:t>
            </a:r>
            <a:r>
              <a:rPr lang="ru-RU" sz="1400" dirty="0"/>
              <a:t> </a:t>
            </a:r>
            <a:r>
              <a:rPr lang="ru-RU" sz="1400" dirty="0" err="1"/>
              <a:t>приділяється</a:t>
            </a:r>
            <a:r>
              <a:rPr lang="ru-RU" sz="1400" dirty="0"/>
              <a:t> принципам і методам </a:t>
            </a:r>
            <a:r>
              <a:rPr lang="ru-RU" sz="1400" dirty="0" err="1"/>
              <a:t>планування</a:t>
            </a:r>
            <a:r>
              <a:rPr lang="ru-RU" sz="1400" dirty="0"/>
              <a:t>, </a:t>
            </a:r>
            <a:r>
              <a:rPr lang="ru-RU" sz="1400" dirty="0" err="1"/>
              <a:t>обліку</a:t>
            </a:r>
            <a:r>
              <a:rPr lang="ru-RU" sz="1400" dirty="0"/>
              <a:t>, контролю і </a:t>
            </a:r>
            <a:r>
              <a:rPr lang="ru-RU" sz="1400" dirty="0" err="1"/>
              <a:t>аналізу</a:t>
            </a:r>
            <a:r>
              <a:rPr lang="ru-RU" sz="1400" dirty="0"/>
              <a:t> </a:t>
            </a:r>
            <a:r>
              <a:rPr lang="ru-RU" sz="1400" dirty="0" err="1"/>
              <a:t>витрат</a:t>
            </a:r>
            <a:r>
              <a:rPr lang="ru-RU" sz="1400" dirty="0"/>
              <a:t> і </a:t>
            </a:r>
            <a:r>
              <a:rPr lang="ru-RU" sz="1400" dirty="0" err="1" smtClean="0"/>
              <a:t>доходів</a:t>
            </a:r>
            <a:r>
              <a:rPr lang="ru-RU" sz="1400" dirty="0" smtClean="0"/>
              <a:t>.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400" dirty="0" err="1" smtClean="0"/>
              <a:t>внутрішній</a:t>
            </a:r>
            <a:r>
              <a:rPr lang="ru-RU" sz="1400" dirty="0" smtClean="0"/>
              <a:t> </a:t>
            </a:r>
            <a:r>
              <a:rPr lang="ru-RU" sz="1400" dirty="0"/>
              <a:t>контроль </a:t>
            </a:r>
            <a:r>
              <a:rPr lang="ru-RU" sz="1400" dirty="0" err="1"/>
              <a:t>витрат</a:t>
            </a:r>
            <a:r>
              <a:rPr lang="ru-RU" sz="1400" dirty="0"/>
              <a:t> на </a:t>
            </a:r>
            <a:r>
              <a:rPr lang="ru-RU" sz="1400" dirty="0" err="1"/>
              <a:t>здійснення</a:t>
            </a:r>
            <a:r>
              <a:rPr lang="ru-RU" sz="1400" dirty="0"/>
              <a:t> </a:t>
            </a:r>
            <a:r>
              <a:rPr lang="ru-RU" sz="1400" dirty="0" err="1"/>
              <a:t>господарської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 в </a:t>
            </a:r>
            <a:r>
              <a:rPr lang="ru-RU" sz="1400" dirty="0" err="1"/>
              <a:t>цілому</a:t>
            </a:r>
            <a:r>
              <a:rPr lang="ru-RU" sz="1400" dirty="0"/>
              <a:t> і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структурних</a:t>
            </a:r>
            <a:r>
              <a:rPr lang="ru-RU" sz="1400" dirty="0"/>
              <a:t> </a:t>
            </a:r>
            <a:r>
              <a:rPr lang="ru-RU" sz="1400" dirty="0" err="1"/>
              <a:t>підрозділів</a:t>
            </a:r>
            <a:r>
              <a:rPr lang="ru-RU" sz="1400" dirty="0" smtClean="0"/>
              <a:t>.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         </a:t>
            </a:r>
            <a:r>
              <a:rPr lang="ru-RU" sz="1400" i="1" u="sng" dirty="0" err="1" smtClean="0"/>
              <a:t>Основний</a:t>
            </a:r>
            <a:r>
              <a:rPr lang="ru-RU" sz="1400" i="1" u="sng" dirty="0" smtClean="0"/>
              <a:t> </a:t>
            </a:r>
            <a:r>
              <a:rPr lang="ru-RU" sz="1400" i="1" u="sng" dirty="0" err="1"/>
              <a:t>критерій</a:t>
            </a:r>
            <a:r>
              <a:rPr lang="ru-RU" sz="1400" i="1" u="sng" dirty="0"/>
              <a:t> </a:t>
            </a:r>
            <a:r>
              <a:rPr lang="ru-RU" sz="1400" i="1" u="sng" dirty="0" err="1"/>
              <a:t>формування</a:t>
            </a:r>
            <a:r>
              <a:rPr lang="ru-RU" sz="1400" i="1" u="sng" dirty="0"/>
              <a:t> </a:t>
            </a:r>
            <a:r>
              <a:rPr lang="ru-RU" sz="1400" i="1" u="sng" dirty="0" err="1"/>
              <a:t>управлінської</a:t>
            </a:r>
            <a:r>
              <a:rPr lang="ru-RU" sz="1400" i="1" u="sng" dirty="0"/>
              <a:t> </a:t>
            </a:r>
            <a:r>
              <a:rPr lang="ru-RU" sz="1400" i="1" u="sng" dirty="0" err="1"/>
              <a:t>інформації</a:t>
            </a:r>
            <a:r>
              <a:rPr lang="ru-RU" sz="1400" i="1" u="sng" dirty="0"/>
              <a:t> </a:t>
            </a:r>
            <a:r>
              <a:rPr lang="ru-RU" sz="1400" dirty="0"/>
              <a:t>– </a:t>
            </a:r>
            <a:r>
              <a:rPr lang="ru-RU" sz="1400" dirty="0" err="1"/>
              <a:t>це</a:t>
            </a:r>
            <a:r>
              <a:rPr lang="ru-RU" sz="1400" dirty="0"/>
              <a:t> причинно-</a:t>
            </a:r>
            <a:r>
              <a:rPr lang="ru-RU" sz="1400" dirty="0" err="1"/>
              <a:t>наслідковий</a:t>
            </a:r>
            <a:r>
              <a:rPr lang="ru-RU" sz="1400" dirty="0"/>
              <a:t> </a:t>
            </a:r>
            <a:r>
              <a:rPr lang="ru-RU" sz="1400" dirty="0" err="1"/>
              <a:t>зв'язок</a:t>
            </a:r>
            <a:r>
              <a:rPr lang="ru-RU" sz="1400" dirty="0"/>
              <a:t> </a:t>
            </a:r>
            <a:r>
              <a:rPr lang="ru-RU" sz="1400" dirty="0" err="1"/>
              <a:t>між</a:t>
            </a:r>
            <a:r>
              <a:rPr lang="ru-RU" sz="1400" dirty="0"/>
              <a:t> </a:t>
            </a:r>
            <a:r>
              <a:rPr lang="ru-RU" sz="1400" dirty="0" err="1"/>
              <a:t>понесеними</a:t>
            </a:r>
            <a:r>
              <a:rPr lang="ru-RU" sz="1400" dirty="0"/>
              <a:t> </a:t>
            </a:r>
            <a:r>
              <a:rPr lang="ru-RU" sz="1400" dirty="0" err="1"/>
              <a:t>витратами</a:t>
            </a:r>
            <a:r>
              <a:rPr lang="ru-RU" sz="1400" dirty="0"/>
              <a:t> </a:t>
            </a:r>
            <a:r>
              <a:rPr lang="ru-RU" sz="1400" dirty="0" err="1"/>
              <a:t>фінансових</a:t>
            </a:r>
            <a:r>
              <a:rPr lang="ru-RU" sz="1400" dirty="0"/>
              <a:t> </a:t>
            </a:r>
            <a:r>
              <a:rPr lang="ru-RU" sz="1400" dirty="0" err="1"/>
              <a:t>коштів</a:t>
            </a:r>
            <a:r>
              <a:rPr lang="ru-RU" sz="1400" dirty="0"/>
              <a:t> і </a:t>
            </a:r>
            <a:r>
              <a:rPr lang="ru-RU" sz="1400" dirty="0" err="1"/>
              <a:t>одержаними</a:t>
            </a:r>
            <a:r>
              <a:rPr lang="ru-RU" sz="1400" dirty="0"/>
              <a:t> доходами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реалізації</a:t>
            </a:r>
            <a:r>
              <a:rPr lang="ru-RU" sz="1400" dirty="0"/>
              <a:t> продукту </a:t>
            </a:r>
            <a:r>
              <a:rPr lang="ru-RU" sz="1400" dirty="0" err="1"/>
              <a:t>підприємства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6430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</TotalTime>
  <Words>5752</Words>
  <Application>Microsoft Office PowerPoint</Application>
  <PresentationFormat>Экран (4:3)</PresentationFormat>
  <Paragraphs>396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Трек</vt:lpstr>
      <vt:lpstr>ТЕМА 8. ОСНОВИ УПРАВЛІНСЬКОГО ОБЛІКУ</vt:lpstr>
      <vt:lpstr>Презентация PowerPoint</vt:lpstr>
      <vt:lpstr>11.1. Мета і завдання управлінського обліку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11.2. Класифікація витрат в управлінському обліку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11.3. Системи обліку витрат і калькулювання собівартості</vt:lpstr>
      <vt:lpstr>11.3.1. Система обліку витрат за повними виробничими витратами</vt:lpstr>
      <vt:lpstr>Презентация PowerPoint</vt:lpstr>
      <vt:lpstr>Презентация PowerPoint</vt:lpstr>
      <vt:lpstr>11.3.2. Система обліку витрат за змінними витратами</vt:lpstr>
      <vt:lpstr>Презентация PowerPoint</vt:lpstr>
      <vt:lpstr>Презентация PowerPoint</vt:lpstr>
      <vt:lpstr>11.3.3. Принципи розрахунку ціни на базі двох систем обліку витрат</vt:lpstr>
      <vt:lpstr>Презентация PowerPoint</vt:lpstr>
      <vt:lpstr>Презентация PowerPoint</vt:lpstr>
      <vt:lpstr>Презентация PowerPoint</vt:lpstr>
      <vt:lpstr>Презентация PowerPoint</vt:lpstr>
      <vt:lpstr>  11.4. Калькуляція собівартості продукту за місцями виникнення витрат 11.4.1. Принципи калькуляції виробничих витрат</vt:lpstr>
      <vt:lpstr>Презентация PowerPoint</vt:lpstr>
      <vt:lpstr>Презентация PowerPoint</vt:lpstr>
      <vt:lpstr> 11.4.2. Позамовний метод формування  собівартості</vt:lpstr>
      <vt:lpstr>Презентация PowerPoint</vt:lpstr>
      <vt:lpstr>Презентация PowerPoint</vt:lpstr>
      <vt:lpstr>Презентация PowerPoint</vt:lpstr>
      <vt:lpstr>11.4.3. Попроцесний метод формування  собівартості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11.5. Організація обліку і контролю за центрами відповідальності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8. ОСНОВИ УПРАВЛІНСЬКОГО ОБЛІКУ</dc:title>
  <dc:creator>User</dc:creator>
  <cp:lastModifiedBy>User</cp:lastModifiedBy>
  <cp:revision>10</cp:revision>
  <dcterms:created xsi:type="dcterms:W3CDTF">2020-11-07T20:00:32Z</dcterms:created>
  <dcterms:modified xsi:type="dcterms:W3CDTF">2020-11-07T21:29:40Z</dcterms:modified>
</cp:coreProperties>
</file>