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arta" panose="02000503060000020003" charset="0"/>
      <p:regular r:id="rId22"/>
      <p:bold r:id="rId23"/>
      <p:italic r:id="rId24"/>
    </p:embeddedFont>
    <p:embeddedFont>
      <p:font typeface="Playfair Display" panose="020B0604020202020204" charset="-52"/>
      <p:regular r:id="rId25"/>
      <p:bold r:id="rId26"/>
      <p:italic r:id="rId27"/>
      <p:boldItalic r:id="rId28"/>
    </p:embeddedFont>
    <p:embeddedFont>
      <p:font typeface="Arimo" panose="020B0604020202020204" charset="0"/>
      <p:regular r:id="rId29"/>
      <p:bold r:id="rId30"/>
      <p:italic r:id="rId31"/>
      <p:boldItalic r:id="rId32"/>
    </p:embeddedFont>
    <p:embeddedFont>
      <p:font typeface="Montserrat 1" panose="020B0604020202020204" charset="0"/>
      <p:regular r:id="rId33"/>
      <p:bold r:id="rId34"/>
    </p:embeddedFont>
    <p:embeddedFont>
      <p:font typeface="Playlist Script" panose="020B0604020202020204" charset="0"/>
      <p:regular r:id="rId35"/>
    </p:embeddedFont>
    <p:embeddedFont>
      <p:font typeface="Montserrat 2" panose="020B0604020202020204" charset="-52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636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0371" r="10371"/>
          <a:stretch>
            <a:fillRect/>
          </a:stretch>
        </p:blipFill>
        <p:spPr>
          <a:xfrm>
            <a:off x="12115800" y="-48185"/>
            <a:ext cx="6172200" cy="1038336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097452" y="1028700"/>
            <a:ext cx="14161848" cy="8229600"/>
          </a:xfrm>
          <a:prstGeom prst="rect">
            <a:avLst/>
          </a:prstGeom>
          <a:solidFill>
            <a:srgbClr val="6E9F88"/>
          </a:solidFill>
        </p:spPr>
      </p:sp>
      <p:grpSp>
        <p:nvGrpSpPr>
          <p:cNvPr id="5" name="Group 5"/>
          <p:cNvGrpSpPr/>
          <p:nvPr/>
        </p:nvGrpSpPr>
        <p:grpSpPr>
          <a:xfrm>
            <a:off x="3873568" y="1422101"/>
            <a:ext cx="12609616" cy="3721399"/>
            <a:chOff x="0" y="0"/>
            <a:chExt cx="16812821" cy="496186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6812821" cy="30789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9"/>
                </a:lnSpc>
              </a:pPr>
              <a:r>
                <a:rPr lang="en-US" sz="7565" dirty="0" err="1">
                  <a:solidFill>
                    <a:srgbClr val="FFFFFF"/>
                  </a:solidFill>
                  <a:latin typeface="Playfair Display"/>
                </a:rPr>
                <a:t>Виникнення</a:t>
              </a:r>
              <a:r>
                <a:rPr lang="en-US" sz="7565" dirty="0">
                  <a:solidFill>
                    <a:srgbClr val="FFFFFF"/>
                  </a:solidFill>
                  <a:latin typeface="Playfair Display"/>
                </a:rPr>
                <a:t> </a:t>
              </a:r>
              <a:r>
                <a:rPr lang="en-US" sz="7565" dirty="0" err="1" smtClean="0">
                  <a:solidFill>
                    <a:srgbClr val="FFFFFF"/>
                  </a:solidFill>
                  <a:latin typeface="Playfair Display"/>
                </a:rPr>
                <a:t>фотографії</a:t>
              </a:r>
              <a:r>
                <a:rPr lang="en-US" sz="7565" dirty="0" smtClean="0">
                  <a:solidFill>
                    <a:srgbClr val="FFFFFF"/>
                  </a:solidFill>
                  <a:latin typeface="Playfair Display"/>
                </a:rPr>
                <a:t> </a:t>
              </a:r>
              <a:endParaRPr lang="en-US" sz="7565" dirty="0">
                <a:solidFill>
                  <a:srgbClr val="FFFFFF"/>
                </a:solidFill>
                <a:latin typeface="Playfair Display"/>
              </a:endParaRPr>
            </a:p>
            <a:p>
              <a:pPr algn="r">
                <a:lnSpc>
                  <a:spcPts val="9079"/>
                </a:lnSpc>
              </a:pPr>
              <a:endParaRPr lang="en-US" sz="7565" dirty="0">
                <a:solidFill>
                  <a:srgbClr val="FFFFFF"/>
                </a:solidFill>
                <a:latin typeface="Playfair Display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35296" y="4129158"/>
              <a:ext cx="16177525" cy="832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29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1261262" y="6044713"/>
            <a:ext cx="20651" cy="4715555"/>
          </a:xfrm>
          <a:prstGeom prst="rect">
            <a:avLst/>
          </a:prstGeom>
          <a:solidFill>
            <a:srgbClr val="628474"/>
          </a:solidFill>
        </p:spPr>
      </p:sp>
      <p:grpSp>
        <p:nvGrpSpPr>
          <p:cNvPr id="9" name="Group 9"/>
          <p:cNvGrpSpPr/>
          <p:nvPr/>
        </p:nvGrpSpPr>
        <p:grpSpPr>
          <a:xfrm>
            <a:off x="1834255" y="7094210"/>
            <a:ext cx="7662919" cy="1308281"/>
            <a:chOff x="0" y="0"/>
            <a:chExt cx="10217225" cy="174437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150"/>
              <a:ext cx="10217225" cy="806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50"/>
                </a:lnSpc>
              </a:pPr>
              <a:endParaRPr lang="en-US" sz="3741" b="1" spc="561" dirty="0">
                <a:solidFill>
                  <a:srgbClr val="628474"/>
                </a:solidFill>
                <a:latin typeface="Montserrat 1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61832"/>
              <a:ext cx="10217225" cy="682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9"/>
                </a:lnSpc>
              </a:pPr>
              <a:endParaRPr lang="en-US" sz="3028" b="0" i="1" dirty="0">
                <a:solidFill>
                  <a:srgbClr val="628474"/>
                </a:solidFill>
                <a:latin typeface="Marta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57815" y="3282800"/>
            <a:ext cx="11925369" cy="3021873"/>
            <a:chOff x="0" y="0"/>
            <a:chExt cx="15900492" cy="402916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85725"/>
              <a:ext cx="15900492" cy="2566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59"/>
                </a:lnSpc>
              </a:pPr>
              <a:r>
                <a:rPr lang="en-US" sz="5822" spc="873">
                  <a:solidFill>
                    <a:srgbClr val="FFFFFF"/>
                  </a:solidFill>
                  <a:latin typeface="Montserrat 1"/>
                </a:rPr>
                <a:t>МАЙСТРИ ФОТОМИСТЕЦТВА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990296"/>
              <a:ext cx="15900492" cy="1038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8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42652">
            <a:off x="11065297" y="5164989"/>
            <a:ext cx="5292217" cy="17464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121178">
            <a:off x="4749095" y="5162217"/>
            <a:ext cx="5309013" cy="1751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AutoShape 3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22569" b="11805"/>
          <a:stretch>
            <a:fillRect/>
          </a:stretch>
        </p:blipFill>
        <p:spPr>
          <a:xfrm>
            <a:off x="1341234" y="1028700"/>
            <a:ext cx="5528175" cy="540067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98725"/>
            <a:ext cx="3614481" cy="149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7"/>
              </a:lnSpc>
            </a:pPr>
            <a:r>
              <a:rPr lang="en-US" sz="5337" b="1" spc="293">
                <a:solidFill>
                  <a:srgbClr val="000000"/>
                </a:solidFill>
                <a:latin typeface="Playfair Display"/>
              </a:rPr>
              <a:t>Ю</a:t>
            </a:r>
            <a:r>
              <a:rPr lang="en-US" sz="5337" b="1" i="0" spc="293">
                <a:solidFill>
                  <a:srgbClr val="000000"/>
                </a:solidFill>
                <a:latin typeface="Playfair Display"/>
              </a:rPr>
              <a:t>ФУД ГАМАЛЬ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70959" y="6918829"/>
            <a:ext cx="5868726" cy="736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8"/>
              </a:lnSpc>
            </a:pPr>
            <a:r>
              <a:rPr lang="en-US" sz="2400" spc="288">
                <a:solidFill>
                  <a:srgbClr val="000000"/>
                </a:solidFill>
                <a:latin typeface="Montserrat 2"/>
              </a:rPr>
              <a:t>Робота Ю.Гамаля </a:t>
            </a:r>
          </a:p>
          <a:p>
            <a:pPr algn="ctr">
              <a:lnSpc>
                <a:spcPts val="2928"/>
              </a:lnSpc>
            </a:pPr>
            <a:r>
              <a:rPr lang="en-US" sz="2400" spc="288">
                <a:solidFill>
                  <a:srgbClr val="000000"/>
                </a:solidFill>
                <a:latin typeface="Montserrat 2"/>
              </a:rPr>
              <a:t>1898 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5814" t="10416" r="21445" b="10416"/>
          <a:stretch>
            <a:fillRect/>
          </a:stretch>
        </p:blipFill>
        <p:spPr>
          <a:xfrm>
            <a:off x="13187362" y="1885950"/>
            <a:ext cx="4829175" cy="65151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210643" y="2021662"/>
            <a:ext cx="4886771" cy="245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Montserrat 2"/>
              </a:rPr>
              <a:t>Ю.Гамалла працював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Montserrat 2"/>
              </a:rPr>
              <a:t>на Воронцовській вулиці у власному будинку. Його донька працювала з ним як ретушер.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62182" y="5052248"/>
            <a:ext cx="4096299" cy="4422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sz="2542">
                <a:solidFill>
                  <a:srgbClr val="000000"/>
                </a:solidFill>
                <a:latin typeface="Montserrat 2"/>
              </a:rPr>
              <a:t>Відвідувач ательє потрапляв спочатку в приймальню, потім прислуга проводжала  клієнтів у просторий знімальний павільйон.</a:t>
            </a:r>
          </a:p>
          <a:p>
            <a:pPr algn="ctr">
              <a:lnSpc>
                <a:spcPts val="3559"/>
              </a:lnSpc>
              <a:spcBef>
                <a:spcPct val="0"/>
              </a:spcBef>
            </a:pPr>
            <a:endParaRPr lang="en-US" sz="2542">
              <a:solidFill>
                <a:srgbClr val="000000"/>
              </a:solidFill>
              <a:latin typeface="Montserrat 2"/>
            </a:endParaRPr>
          </a:p>
          <a:p>
            <a:pPr algn="ctr">
              <a:lnSpc>
                <a:spcPts val="3559"/>
              </a:lnSpc>
              <a:spcBef>
                <a:spcPct val="0"/>
              </a:spcBef>
            </a:pPr>
            <a:r>
              <a:rPr lang="en-US" sz="2542">
                <a:solidFill>
                  <a:srgbClr val="000000"/>
                </a:solidFill>
                <a:latin typeface="Montserrat 2"/>
              </a:rPr>
              <a:t>За один раз в ньому могла фотографуватись група з 60 людей.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1221" y="7883528"/>
            <a:ext cx="6248201" cy="2093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11547" y="2859"/>
            <a:ext cx="13793440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9546503" y="2859"/>
            <a:ext cx="7692146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b="1" i="0" spc="300">
                <a:solidFill>
                  <a:srgbClr val="000000"/>
                </a:solidFill>
                <a:latin typeface="Playfair Display"/>
              </a:rPr>
              <a:t>І. С. Зинковський </a:t>
            </a:r>
          </a:p>
        </p:txBody>
      </p:sp>
      <p:sp>
        <p:nvSpPr>
          <p:cNvPr id="4" name="AutoShape 4"/>
          <p:cNvSpPr/>
          <p:nvPr/>
        </p:nvSpPr>
        <p:spPr>
          <a:xfrm>
            <a:off x="17238649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7065" y="529213"/>
            <a:ext cx="7514056" cy="48465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449980" y="2706529"/>
            <a:ext cx="4809320" cy="296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  <a:spcBef>
                <a:spcPct val="0"/>
              </a:spcBef>
            </a:pPr>
            <a:r>
              <a:rPr lang="en-US" sz="3402">
                <a:solidFill>
                  <a:srgbClr val="000000"/>
                </a:solidFill>
                <a:latin typeface="Montserrat 2"/>
              </a:rPr>
              <a:t>Став першим фотомайстром, </a:t>
            </a:r>
          </a:p>
          <a:p>
            <a:pPr algn="ctr">
              <a:lnSpc>
                <a:spcPts val="4763"/>
              </a:lnSpc>
              <a:spcBef>
                <a:spcPct val="0"/>
              </a:spcBef>
            </a:pPr>
            <a:r>
              <a:rPr lang="en-US" sz="3402">
                <a:solidFill>
                  <a:srgbClr val="000000"/>
                </a:solidFill>
                <a:latin typeface="Montserrat 2"/>
              </a:rPr>
              <a:t>який став передавати свій досвід іншим.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8750" y="5436285"/>
            <a:ext cx="5253494" cy="109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2122">
                <a:solidFill>
                  <a:srgbClr val="000000"/>
                </a:solidFill>
                <a:latin typeface="Montserrat 2"/>
              </a:rPr>
              <a:t>Семья</a:t>
            </a:r>
          </a:p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2122">
                <a:solidFill>
                  <a:srgbClr val="000000"/>
                </a:solidFill>
                <a:latin typeface="Montserrat 2"/>
              </a:rPr>
              <a:t>Ногайськ, фотограф И.С.Зинковский, </a:t>
            </a:r>
          </a:p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2122">
                <a:solidFill>
                  <a:srgbClr val="000000"/>
                </a:solidFill>
                <a:latin typeface="Montserrat 2"/>
              </a:rPr>
              <a:t>1900-1910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08267" y="6374932"/>
            <a:ext cx="6363527" cy="158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Montserrat 2"/>
              </a:rPr>
              <a:t>Його власне ательє</a:t>
            </a:r>
          </a:p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Montserrat 2"/>
              </a:rPr>
              <a:t>знаходилось на Воронцовскій, </a:t>
            </a:r>
          </a:p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063">
                <a:solidFill>
                  <a:srgbClr val="000000"/>
                </a:solidFill>
                <a:latin typeface="Montserrat 2"/>
              </a:rPr>
              <a:t>в невеликому приміщені.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66205">
            <a:off x="2000250" y="6432082"/>
            <a:ext cx="7365304" cy="2761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9F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2118689" y="-2539131"/>
            <a:ext cx="20651" cy="834295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3" name="TextBox 3"/>
          <p:cNvSpPr txBox="1"/>
          <p:nvPr/>
        </p:nvSpPr>
        <p:spPr>
          <a:xfrm>
            <a:off x="6676566" y="313071"/>
            <a:ext cx="10582734" cy="261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44"/>
              </a:lnSpc>
            </a:pPr>
            <a:r>
              <a:rPr lang="en-US" sz="5600" b="1" i="0" spc="392">
                <a:solidFill>
                  <a:srgbClr val="F4F8F3"/>
                </a:solidFill>
                <a:latin typeface="Playfair Display"/>
              </a:rPr>
              <a:t>СУЧАСНЕ ФОТОМИСТЕЦТВО</a:t>
            </a:r>
          </a:p>
          <a:p>
            <a:pPr algn="r">
              <a:lnSpc>
                <a:spcPts val="6944"/>
              </a:lnSpc>
            </a:pPr>
            <a:r>
              <a:rPr lang="en-US" sz="5600" b="1" i="0" spc="392">
                <a:solidFill>
                  <a:srgbClr val="F4F8F3"/>
                </a:solidFill>
                <a:latin typeface="Playfair Display"/>
              </a:rPr>
              <a:t>СВІТ</a:t>
            </a:r>
          </a:p>
        </p:txBody>
      </p:sp>
      <p:sp>
        <p:nvSpPr>
          <p:cNvPr id="4" name="AutoShape 4"/>
          <p:cNvSpPr/>
          <p:nvPr/>
        </p:nvSpPr>
        <p:spPr>
          <a:xfrm>
            <a:off x="12036789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5" name="AutoShape 5"/>
          <p:cNvSpPr/>
          <p:nvPr/>
        </p:nvSpPr>
        <p:spPr>
          <a:xfrm>
            <a:off x="1199702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6" name="AutoShape 6"/>
          <p:cNvSpPr/>
          <p:nvPr/>
        </p:nvSpPr>
        <p:spPr>
          <a:xfrm>
            <a:off x="6625667" y="4477529"/>
            <a:ext cx="5036667" cy="5905796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7" name="TextBox 7"/>
          <p:cNvSpPr txBox="1"/>
          <p:nvPr/>
        </p:nvSpPr>
        <p:spPr>
          <a:xfrm>
            <a:off x="1558136" y="6441422"/>
            <a:ext cx="431980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i="0" spc="448">
                <a:solidFill>
                  <a:srgbClr val="000000"/>
                </a:solidFill>
                <a:latin typeface="Playfair Display"/>
              </a:rPr>
              <a:t>АНСЕЛЬ АДАМС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84100" y="6441422"/>
            <a:ext cx="431980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i="0" spc="448">
                <a:solidFill>
                  <a:srgbClr val="000000"/>
                </a:solidFill>
                <a:latin typeface="Playfair Display"/>
              </a:rPr>
              <a:t>ЮСУФ КАРШ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95223" y="6441422"/>
            <a:ext cx="4319800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b="1" i="0" spc="448">
                <a:solidFill>
                  <a:srgbClr val="000000"/>
                </a:solidFill>
                <a:latin typeface="Playfair Display"/>
              </a:rPr>
              <a:t>БРАССАЙ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98773" y="7156750"/>
            <a:ext cx="3438525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Американський фотограф, найбільш відомий своїми чорно-білими знімками американського Заходу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26083" t="1388" r="19062" b="53472"/>
          <a:stretch>
            <a:fillRect/>
          </a:stretch>
        </p:blipFill>
        <p:spPr>
          <a:xfrm>
            <a:off x="2367847" y="3142674"/>
            <a:ext cx="3069451" cy="319222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624614" y="7156750"/>
            <a:ext cx="3038773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 Канадський фотограф вірменського походження, один з майстрів портретної фотографії.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49240" t="7638" r="18424" b="34027"/>
          <a:stretch>
            <a:fillRect/>
          </a:stretch>
        </p:blipFill>
        <p:spPr>
          <a:xfrm>
            <a:off x="8022910" y="3357722"/>
            <a:ext cx="2640476" cy="29771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21287" t="11458" r="45564" b="63194"/>
          <a:stretch>
            <a:fillRect/>
          </a:stretch>
        </p:blipFill>
        <p:spPr>
          <a:xfrm>
            <a:off x="13301663" y="3438677"/>
            <a:ext cx="2816878" cy="289622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01663" y="7185660"/>
            <a:ext cx="2691408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Угорський і французький фотограф, художник і скульптор.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164195" y="2828231"/>
            <a:ext cx="8550712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AutoShape 3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TextBox 4"/>
          <p:cNvSpPr txBox="1"/>
          <p:nvPr/>
        </p:nvSpPr>
        <p:spPr>
          <a:xfrm>
            <a:off x="1501732" y="144780"/>
            <a:ext cx="5432468" cy="2590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Playfair Display"/>
              </a:rPr>
              <a:t>ЭННИ </a:t>
            </a:r>
          </a:p>
          <a:p>
            <a:pPr>
              <a:lnSpc>
                <a:spcPts val="1008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000000"/>
                </a:solidFill>
                <a:latin typeface="Playfair Display"/>
              </a:rPr>
              <a:t>LIEBOVITZ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28648" y="455363"/>
            <a:ext cx="3559302" cy="47457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171712" y="5840730"/>
            <a:ext cx="3716238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Відомий американський фотограф. Спеціалізується на портретах знаменитостей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14907" y="725111"/>
            <a:ext cx="3095625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Її роботи прикрашають обкладинки журналів Vogue, Vanity Fair, New Yorker і Rolling Stone.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Montserrat 2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Їй позували оголеними Джон Леннон і Бетті Мідлер, Вупі Голдберг і Демі Мур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0035" y="6569880"/>
            <a:ext cx="2820143" cy="35251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80815" y="4761118"/>
            <a:ext cx="4815713" cy="32077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25426" y="6813843"/>
            <a:ext cx="4340623" cy="32812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70641" y="8454451"/>
            <a:ext cx="2611494" cy="1509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70490" y="0"/>
            <a:ext cx="8522372" cy="10383369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AutoShape 3"/>
          <p:cNvSpPr/>
          <p:nvPr/>
        </p:nvSpPr>
        <p:spPr>
          <a:xfrm>
            <a:off x="1028700" y="-2962418"/>
            <a:ext cx="20651" cy="8116244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TextBox 4"/>
          <p:cNvSpPr txBox="1"/>
          <p:nvPr/>
        </p:nvSpPr>
        <p:spPr>
          <a:xfrm>
            <a:off x="10200585" y="-161925"/>
            <a:ext cx="7862184" cy="312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400"/>
              </a:lnSpc>
              <a:spcBef>
                <a:spcPct val="0"/>
              </a:spcBef>
            </a:pPr>
            <a:r>
              <a:rPr lang="en-US" sz="5600" b="1" i="0" spc="56" dirty="0" err="1">
                <a:solidFill>
                  <a:srgbClr val="FFFFFF"/>
                </a:solidFill>
                <a:latin typeface="Playfair Display"/>
              </a:rPr>
              <a:t>С</a:t>
            </a:r>
            <a:r>
              <a:rPr lang="en-US" sz="5600" b="1" spc="56" dirty="0" err="1">
                <a:solidFill>
                  <a:srgbClr val="FFFFFF"/>
                </a:solidFill>
                <a:latin typeface="Playfair Display"/>
              </a:rPr>
              <a:t>учасне</a:t>
            </a:r>
            <a:r>
              <a:rPr lang="en-US" sz="5600" b="1" spc="56" dirty="0">
                <a:solidFill>
                  <a:srgbClr val="FFFFFF"/>
                </a:solidFill>
                <a:latin typeface="Playfair Display"/>
              </a:rPr>
              <a:t> </a:t>
            </a:r>
            <a:r>
              <a:rPr lang="en-US" sz="5600" b="1" spc="56" dirty="0" err="1">
                <a:solidFill>
                  <a:srgbClr val="FFFFFF"/>
                </a:solidFill>
                <a:latin typeface="Playfair Display"/>
              </a:rPr>
              <a:t>фотомистецтво</a:t>
            </a:r>
            <a:endParaRPr lang="en-US" sz="5600" b="1" spc="56" dirty="0">
              <a:solidFill>
                <a:srgbClr val="FFFFFF"/>
              </a:solidFill>
              <a:latin typeface="Playfair Display"/>
            </a:endParaRPr>
          </a:p>
          <a:p>
            <a:pPr marL="0" lvl="0" indent="0" algn="r">
              <a:lnSpc>
                <a:spcPts val="8400"/>
              </a:lnSpc>
              <a:spcBef>
                <a:spcPct val="0"/>
              </a:spcBef>
            </a:pPr>
            <a:r>
              <a:rPr lang="en-US" sz="5600" b="1" spc="56" dirty="0" err="1">
                <a:solidFill>
                  <a:srgbClr val="FFFFFF"/>
                </a:solidFill>
                <a:latin typeface="Playfair Display"/>
              </a:rPr>
              <a:t>Україна</a:t>
            </a:r>
            <a:endParaRPr lang="en-US" sz="5600" b="1" spc="56" dirty="0">
              <a:solidFill>
                <a:srgbClr val="FFFFFF"/>
              </a:solidFill>
              <a:latin typeface="Playfair Display"/>
            </a:endParaRPr>
          </a:p>
        </p:txBody>
      </p:sp>
      <p:sp>
        <p:nvSpPr>
          <p:cNvPr id="5" name="AutoShape 5"/>
          <p:cNvSpPr/>
          <p:nvPr/>
        </p:nvSpPr>
        <p:spPr>
          <a:xfrm rot="-5400000">
            <a:off x="14187290" y="-629692"/>
            <a:ext cx="19401" cy="7731556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62499" y="3460929"/>
            <a:ext cx="7100269" cy="474009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111609" y="8591764"/>
            <a:ext cx="4374368" cy="138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954" b="1" spc="272">
                <a:solidFill>
                  <a:srgbClr val="000000"/>
                </a:solidFill>
                <a:latin typeface="Playfair Display"/>
              </a:rPr>
              <a:t>С</a:t>
            </a:r>
            <a:r>
              <a:rPr lang="en-US" sz="4954" b="1" i="0" spc="272">
                <a:solidFill>
                  <a:srgbClr val="000000"/>
                </a:solidFill>
                <a:latin typeface="Playfair Display"/>
              </a:rPr>
              <a:t>ОФІЯ ПЛАКИДЮК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5988" y="8511980"/>
            <a:ext cx="4904502" cy="146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>
                <a:solidFill>
                  <a:srgbClr val="000000"/>
                </a:solidFill>
                <a:latin typeface="Montserrat 2"/>
              </a:rPr>
              <a:t>Одна з науспішніших та затребуваних фешн-фотографів України.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8838" y="273311"/>
            <a:ext cx="6071652" cy="31876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3804" y="273311"/>
            <a:ext cx="3275034" cy="37453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50161"/>
          <a:stretch>
            <a:fillRect/>
          </a:stretch>
        </p:blipFill>
        <p:spPr>
          <a:xfrm>
            <a:off x="6843712" y="3725571"/>
            <a:ext cx="2798160" cy="42108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5044593"/>
            <a:ext cx="5783580" cy="289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519277" y="353225"/>
            <a:ext cx="5149500" cy="190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6"/>
              </a:lnSpc>
            </a:pPr>
            <a:r>
              <a:rPr lang="en-US" sz="6239" b="1" i="0">
                <a:solidFill>
                  <a:srgbClr val="000000"/>
                </a:solidFill>
                <a:latin typeface="Playfair Display"/>
              </a:rPr>
              <a:t>Христина Соломаха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9277" y="4487319"/>
            <a:ext cx="7147538" cy="4770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305552" y="353225"/>
            <a:ext cx="3671552" cy="55004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165317" y="6071708"/>
            <a:ext cx="6811787" cy="454686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10096" y="971550"/>
            <a:ext cx="2899618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Montserrat 2"/>
              </a:rPr>
              <a:t>Молодий та талановитий львівський фотограф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10310" y="1028700"/>
            <a:ext cx="5895242" cy="3930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5400000">
            <a:off x="-1086685" y="3144085"/>
            <a:ext cx="4716546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840"/>
              </a:lnSpc>
            </a:pPr>
            <a:endParaRPr lang="en-US" sz="3200" b="0" i="0" spc="352" dirty="0">
              <a:solidFill>
                <a:srgbClr val="628474"/>
              </a:solidFill>
              <a:latin typeface="Montserrat 1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0371" r="10371"/>
          <a:stretch>
            <a:fillRect/>
          </a:stretch>
        </p:blipFill>
        <p:spPr>
          <a:xfrm>
            <a:off x="12115800" y="-48185"/>
            <a:ext cx="6172200" cy="10383369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3097452" y="1028700"/>
            <a:ext cx="14161848" cy="8229600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5" name="TextBox 5"/>
          <p:cNvSpPr txBox="1"/>
          <p:nvPr/>
        </p:nvSpPr>
        <p:spPr>
          <a:xfrm>
            <a:off x="8547487" y="5818236"/>
            <a:ext cx="8711813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545"/>
              </a:lnSpc>
            </a:pPr>
            <a:endParaRPr lang="en-US" sz="10454" dirty="0">
              <a:solidFill>
                <a:srgbClr val="F4F8F3"/>
              </a:solidFill>
              <a:latin typeface="Playfair Display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261262" y="6044713"/>
            <a:ext cx="20651" cy="4715555"/>
          </a:xfrm>
          <a:prstGeom prst="rect">
            <a:avLst/>
          </a:prstGeom>
          <a:solidFill>
            <a:srgbClr val="628474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316241"/>
            <a:ext cx="6729416" cy="254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b="0" i="0">
                <a:solidFill>
                  <a:srgbClr val="F4F8F3"/>
                </a:solidFill>
                <a:latin typeface="Playfair Display"/>
              </a:rPr>
              <a:t>Історія фотомистецтва. </a:t>
            </a:r>
          </a:p>
          <a:p>
            <a:pPr>
              <a:lnSpc>
                <a:spcPts val="6720"/>
              </a:lnSpc>
            </a:pPr>
            <a:r>
              <a:rPr lang="en-US" sz="5600" b="0" i="0">
                <a:solidFill>
                  <a:srgbClr val="F4F8F3"/>
                </a:solidFill>
                <a:latin typeface="Playfair Display"/>
              </a:rPr>
              <a:t>Світ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62847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9108" r="18942"/>
          <a:stretch>
            <a:fillRect/>
          </a:stretch>
        </p:blipFill>
        <p:spPr>
          <a:xfrm>
            <a:off x="1514603" y="5582193"/>
            <a:ext cx="5181437" cy="47048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851603" y="433462"/>
            <a:ext cx="7293479" cy="294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5"/>
              </a:lnSpc>
              <a:spcBef>
                <a:spcPct val="0"/>
              </a:spcBef>
            </a:pPr>
            <a:r>
              <a:rPr lang="en-US" sz="5639">
                <a:solidFill>
                  <a:srgbClr val="000000"/>
                </a:solidFill>
                <a:latin typeface="Montserrat 2"/>
              </a:rPr>
              <a:t>Офіційна дата:</a:t>
            </a:r>
          </a:p>
          <a:p>
            <a:pPr algn="ctr">
              <a:lnSpc>
                <a:spcPts val="7895"/>
              </a:lnSpc>
              <a:spcBef>
                <a:spcPct val="0"/>
              </a:spcBef>
            </a:pPr>
            <a:endParaRPr lang="en-US" sz="5639">
              <a:solidFill>
                <a:srgbClr val="000000"/>
              </a:solidFill>
              <a:latin typeface="Montserrat 2"/>
            </a:endParaRPr>
          </a:p>
          <a:p>
            <a:pPr algn="ctr">
              <a:lnSpc>
                <a:spcPts val="7895"/>
              </a:lnSpc>
              <a:spcBef>
                <a:spcPct val="0"/>
              </a:spcBef>
            </a:pPr>
            <a:r>
              <a:rPr lang="en-US" sz="5639">
                <a:solidFill>
                  <a:srgbClr val="000000"/>
                </a:solidFill>
                <a:latin typeface="Montserrat 2"/>
              </a:rPr>
              <a:t>  7 грудня 1839 року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636720" y="4123497"/>
            <a:ext cx="9651280" cy="5576749"/>
            <a:chOff x="0" y="0"/>
            <a:chExt cx="12868373" cy="7435666"/>
          </a:xfrm>
        </p:grpSpPr>
        <p:sp>
          <p:nvSpPr>
            <p:cNvPr id="8" name="TextBox 8"/>
            <p:cNvSpPr txBox="1"/>
            <p:nvPr/>
          </p:nvSpPr>
          <p:spPr>
            <a:xfrm>
              <a:off x="0" y="47625"/>
              <a:ext cx="6009326" cy="203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16"/>
                </a:lnSpc>
              </a:pPr>
              <a:r>
                <a:rPr lang="en-US" sz="5427" b="1" spc="298">
                  <a:solidFill>
                    <a:srgbClr val="000000"/>
                  </a:solidFill>
                  <a:latin typeface="Playfair Display"/>
                </a:rPr>
                <a:t>Ж</a:t>
              </a:r>
              <a:r>
                <a:rPr lang="en-US" sz="5427" b="1" i="0" spc="298">
                  <a:solidFill>
                    <a:srgbClr val="000000"/>
                  </a:solidFill>
                  <a:latin typeface="Playfair Display"/>
                </a:rPr>
                <a:t>АН ЛУЇ ДАГЕРР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28457" y="-66675"/>
              <a:ext cx="6339917" cy="75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98"/>
                </a:lnSpc>
              </a:pPr>
              <a:r>
                <a:rPr lang="en-US" sz="4070" spc="223">
                  <a:solidFill>
                    <a:srgbClr val="000000"/>
                  </a:solidFill>
                  <a:latin typeface="Montserrat 2"/>
                </a:rPr>
                <a:t>Опублікував спосіб одержання зображення на мідній пластинці, вкритій сріблом.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25115" r="28124"/>
          <a:stretch>
            <a:fillRect/>
          </a:stretch>
        </p:blipFill>
        <p:spPr>
          <a:xfrm>
            <a:off x="9439368" y="5909780"/>
            <a:ext cx="3070134" cy="43772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9576" y="3402389"/>
            <a:ext cx="7795763" cy="1442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-5676"/>
            <a:ext cx="13793440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AutoShape 3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  <p:sp>
        <p:nvSpPr>
          <p:cNvPr id="4" name="TextBox 4"/>
          <p:cNvSpPr txBox="1"/>
          <p:nvPr/>
        </p:nvSpPr>
        <p:spPr>
          <a:xfrm>
            <a:off x="1049351" y="381808"/>
            <a:ext cx="5239103" cy="4129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5"/>
              </a:lnSpc>
            </a:pPr>
            <a:r>
              <a:rPr lang="en-US" sz="3090" b="0" spc="58" dirty="0" err="1">
                <a:solidFill>
                  <a:srgbClr val="FFFFFF"/>
                </a:solidFill>
                <a:latin typeface="Montserrat 2"/>
              </a:rPr>
              <a:t>Після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 smtClean="0">
                <a:solidFill>
                  <a:srgbClr val="FFFFFF"/>
                </a:solidFill>
                <a:latin typeface="Montserrat 2"/>
              </a:rPr>
              <a:t>тридцятихвилинного</a:t>
            </a:r>
            <a:r>
              <a:rPr lang="en-US" sz="3090" spc="58" dirty="0" smtClean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експонування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 smtClean="0">
                <a:solidFill>
                  <a:srgbClr val="FFFFFF"/>
                </a:solidFill>
                <a:latin typeface="Montserrat 2"/>
              </a:rPr>
              <a:t>Дагер</a:t>
            </a:r>
            <a:r>
              <a:rPr lang="en-US" sz="3090" spc="58" dirty="0" smtClean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переніс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пластину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до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темної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кімнати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і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якийсь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час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тримав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її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над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парами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нагрітої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 </a:t>
            </a:r>
            <a:r>
              <a:rPr lang="en-US" sz="3090" spc="58" dirty="0" err="1">
                <a:solidFill>
                  <a:srgbClr val="FFFFFF"/>
                </a:solidFill>
                <a:latin typeface="Montserrat 2"/>
              </a:rPr>
              <a:t>ртуті</a:t>
            </a:r>
            <a:r>
              <a:rPr lang="en-US" sz="3090" spc="58" dirty="0">
                <a:solidFill>
                  <a:srgbClr val="FFFFFF"/>
                </a:solidFill>
                <a:latin typeface="Montserrat 2"/>
              </a:rPr>
              <a:t>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41980" y="5143500"/>
            <a:ext cx="4637753" cy="324642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71140" y="8653931"/>
            <a:ext cx="2119830" cy="1227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2167">
                <a:solidFill>
                  <a:srgbClr val="000000"/>
                </a:solidFill>
                <a:latin typeface="Playlist Script"/>
              </a:rPr>
              <a:t>Камера Дагера</a:t>
            </a:r>
          </a:p>
          <a:p>
            <a:pPr algn="ctr">
              <a:lnSpc>
                <a:spcPts val="2427"/>
              </a:lnSpc>
            </a:pPr>
            <a:endParaRPr lang="en-US" sz="2167">
              <a:solidFill>
                <a:srgbClr val="000000"/>
              </a:solidFill>
              <a:latin typeface="Playlist Script"/>
            </a:endParaRPr>
          </a:p>
          <a:p>
            <a:pPr algn="ctr">
              <a:lnSpc>
                <a:spcPts val="2427"/>
              </a:lnSpc>
            </a:pPr>
            <a:r>
              <a:rPr lang="en-US" sz="2167">
                <a:solidFill>
                  <a:srgbClr val="000000"/>
                </a:solidFill>
                <a:latin typeface="Playlist Script"/>
              </a:rPr>
              <a:t>Створив : Альфонс Жиру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508" r="2508"/>
          <a:stretch>
            <a:fillRect/>
          </a:stretch>
        </p:blipFill>
        <p:spPr>
          <a:xfrm>
            <a:off x="8152609" y="-33896"/>
            <a:ext cx="9106691" cy="51773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16871" y="5777649"/>
            <a:ext cx="6642429" cy="410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b="1">
                <a:solidFill>
                  <a:srgbClr val="000000"/>
                </a:solidFill>
                <a:latin typeface="Montserrat 2"/>
              </a:rPr>
              <a:t>Як закріплювач </a:t>
            </a:r>
          </a:p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b="1">
                <a:solidFill>
                  <a:srgbClr val="000000"/>
                </a:solidFill>
                <a:latin typeface="Montserrat 2"/>
              </a:rPr>
              <a:t>зображення Даггер </a:t>
            </a:r>
          </a:p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b="1">
                <a:solidFill>
                  <a:srgbClr val="000000"/>
                </a:solidFill>
                <a:latin typeface="Montserrat 2"/>
              </a:rPr>
              <a:t>використав кухонну сіль. </a:t>
            </a:r>
          </a:p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b="1">
                <a:solidFill>
                  <a:srgbClr val="000000"/>
                </a:solidFill>
                <a:latin typeface="Montserrat 2"/>
              </a:rPr>
              <a:t>Знімок вийшов </a:t>
            </a:r>
          </a:p>
          <a:p>
            <a:pPr algn="ctr">
              <a:lnSpc>
                <a:spcPts val="5515"/>
              </a:lnSpc>
              <a:spcBef>
                <a:spcPct val="0"/>
              </a:spcBef>
            </a:pPr>
            <a:r>
              <a:rPr lang="en-US" sz="3939" b="1">
                <a:solidFill>
                  <a:srgbClr val="000000"/>
                </a:solidFill>
                <a:latin typeface="Montserrat 2"/>
              </a:rPr>
              <a:t>досить високої якості.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3" name="TextBox 3"/>
          <p:cNvSpPr txBox="1"/>
          <p:nvPr/>
        </p:nvSpPr>
        <p:spPr>
          <a:xfrm>
            <a:off x="1049351" y="187724"/>
            <a:ext cx="4944619" cy="202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5"/>
              </a:lnSpc>
            </a:pPr>
            <a:r>
              <a:rPr lang="en-US" sz="4895" b="1" spc="269">
                <a:solidFill>
                  <a:srgbClr val="000000"/>
                </a:solidFill>
                <a:latin typeface="Playfair Display"/>
              </a:rPr>
              <a:t>ВІЛЬЯМ ГЕНРІ ФОКС ТЕЛБОТ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b="8088"/>
          <a:stretch>
            <a:fillRect/>
          </a:stretch>
        </p:blipFill>
        <p:spPr>
          <a:xfrm>
            <a:off x="10420551" y="374433"/>
            <a:ext cx="7310576" cy="876660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2428930" y="2587349"/>
            <a:ext cx="8550712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6" name="TextBox 6"/>
          <p:cNvSpPr txBox="1"/>
          <p:nvPr/>
        </p:nvSpPr>
        <p:spPr>
          <a:xfrm>
            <a:off x="6308099" y="2740720"/>
            <a:ext cx="4671543" cy="473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6"/>
              </a:lnSpc>
              <a:spcBef>
                <a:spcPct val="0"/>
              </a:spcBef>
            </a:pPr>
            <a:r>
              <a:rPr lang="en-US" sz="3361">
                <a:solidFill>
                  <a:srgbClr val="000000"/>
                </a:solidFill>
                <a:latin typeface="Montserrat 2"/>
              </a:rPr>
              <a:t>Винайшов інший спосіб:</a:t>
            </a:r>
          </a:p>
          <a:p>
            <a:pPr algn="ctr">
              <a:lnSpc>
                <a:spcPts val="4706"/>
              </a:lnSpc>
              <a:spcBef>
                <a:spcPct val="0"/>
              </a:spcBef>
            </a:pPr>
            <a:r>
              <a:rPr lang="en-US" sz="3361">
                <a:solidFill>
                  <a:srgbClr val="000000"/>
                </a:solidFill>
                <a:latin typeface="Montserrat 2"/>
              </a:rPr>
              <a:t>носій зображення - папір, просочений хлористим сріблом. Телбот одержав перший у світі негатив.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9351" y="5143500"/>
            <a:ext cx="5143500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104117" y="9469755"/>
            <a:ext cx="453821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ontserrat 2"/>
              </a:rPr>
              <a:t>Фотознімок в Лекок. 1835 рік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331575"/>
            <a:ext cx="8210643" cy="1095015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1005052" y="1139593"/>
            <a:ext cx="5400226" cy="199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51"/>
              </a:lnSpc>
            </a:pPr>
            <a:r>
              <a:rPr lang="en-US" sz="6542" b="1" i="0">
                <a:solidFill>
                  <a:srgbClr val="000000"/>
                </a:solidFill>
                <a:latin typeface="Playfair Display"/>
              </a:rPr>
              <a:t>Джозеф Ньепс</a:t>
            </a:r>
          </a:p>
        </p:txBody>
      </p:sp>
      <p:sp>
        <p:nvSpPr>
          <p:cNvPr id="4" name="AutoShape 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5" name="TextBox 5"/>
          <p:cNvSpPr txBox="1"/>
          <p:nvPr/>
        </p:nvSpPr>
        <p:spPr>
          <a:xfrm>
            <a:off x="9875638" y="257260"/>
            <a:ext cx="8013243" cy="504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>
                <a:solidFill>
                  <a:srgbClr val="000000"/>
                </a:solidFill>
                <a:latin typeface="Montserrat 2"/>
              </a:rPr>
              <a:t>Найперше фотографічне зображення: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>
                <a:solidFill>
                  <a:srgbClr val="000000"/>
                </a:solidFill>
                <a:latin typeface="Montserrat 2"/>
              </a:rPr>
              <a:t>  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>
                <a:solidFill>
                  <a:srgbClr val="000000"/>
                </a:solidFill>
                <a:latin typeface="Montserrat 2"/>
              </a:rPr>
              <a:t>Джозефом створено кадр 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>
                <a:solidFill>
                  <a:srgbClr val="000000"/>
                </a:solidFill>
                <a:latin typeface="Montserrat 2"/>
              </a:rPr>
              <a:t>«Вид з вікна», 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r>
              <a:rPr lang="en-US" sz="3636">
                <a:solidFill>
                  <a:srgbClr val="000000"/>
                </a:solidFill>
                <a:latin typeface="Montserrat 2"/>
              </a:rPr>
              <a:t>створений в 1826 році.</a:t>
            </a:r>
          </a:p>
          <a:p>
            <a:pPr algn="ctr">
              <a:lnSpc>
                <a:spcPts val="5091"/>
              </a:lnSpc>
              <a:spcBef>
                <a:spcPct val="0"/>
              </a:spcBef>
            </a:pPr>
            <a:endParaRPr lang="en-US" sz="3636">
              <a:solidFill>
                <a:srgbClr val="000000"/>
              </a:solidFill>
              <a:latin typeface="Montserrat 2"/>
            </a:endParaRPr>
          </a:p>
          <a:p>
            <a:pPr algn="ctr">
              <a:lnSpc>
                <a:spcPts val="5091"/>
              </a:lnSpc>
              <a:spcBef>
                <a:spcPct val="0"/>
              </a:spcBef>
            </a:pPr>
            <a:endParaRPr lang="en-US" sz="3636">
              <a:solidFill>
                <a:srgbClr val="000000"/>
              </a:solidFill>
              <a:latin typeface="Montserrat 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7638" b="6944"/>
          <a:stretch>
            <a:fillRect/>
          </a:stretch>
        </p:blipFill>
        <p:spPr>
          <a:xfrm>
            <a:off x="1338118" y="3257550"/>
            <a:ext cx="5534406" cy="70294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49379" y="9130647"/>
            <a:ext cx="3299224" cy="115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7"/>
              </a:lnSpc>
              <a:spcBef>
                <a:spcPct val="0"/>
              </a:spcBef>
            </a:pPr>
            <a:r>
              <a:rPr lang="en-US" sz="2205">
                <a:solidFill>
                  <a:srgbClr val="000000"/>
                </a:solidFill>
                <a:latin typeface="Arimo"/>
              </a:rPr>
              <a:t>На процес створення</a:t>
            </a:r>
          </a:p>
          <a:p>
            <a:pPr algn="ctr">
              <a:lnSpc>
                <a:spcPts val="3087"/>
              </a:lnSpc>
              <a:spcBef>
                <a:spcPct val="0"/>
              </a:spcBef>
            </a:pPr>
            <a:r>
              <a:rPr lang="en-US" sz="2205">
                <a:solidFill>
                  <a:srgbClr val="000000"/>
                </a:solidFill>
                <a:latin typeface="Arimo"/>
              </a:rPr>
              <a:t> знімка було використано</a:t>
            </a:r>
          </a:p>
          <a:p>
            <a:pPr algn="ctr">
              <a:lnSpc>
                <a:spcPts val="3087"/>
              </a:lnSpc>
              <a:spcBef>
                <a:spcPct val="0"/>
              </a:spcBef>
            </a:pPr>
            <a:r>
              <a:rPr lang="en-US" sz="2205">
                <a:solidFill>
                  <a:srgbClr val="000000"/>
                </a:solidFill>
                <a:latin typeface="Arimo"/>
              </a:rPr>
              <a:t> 8 годин.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26730" y="4145684"/>
            <a:ext cx="7395920" cy="5112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11547" y="2859"/>
            <a:ext cx="13793440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10862458" y="1028700"/>
            <a:ext cx="6729416" cy="254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sz="5600" b="0" i="0">
                <a:solidFill>
                  <a:srgbClr val="F4F8F3"/>
                </a:solidFill>
                <a:latin typeface="Playfair Display"/>
              </a:rPr>
              <a:t>Історія фотомистецтва.</a:t>
            </a:r>
          </a:p>
          <a:p>
            <a:pPr algn="r">
              <a:lnSpc>
                <a:spcPts val="6720"/>
              </a:lnSpc>
            </a:pPr>
            <a:r>
              <a:rPr lang="en-US" sz="5600" b="0" i="0">
                <a:solidFill>
                  <a:srgbClr val="F4F8F3"/>
                </a:solidFill>
                <a:latin typeface="Playfair Display"/>
              </a:rPr>
              <a:t>СНД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969" y="1371600"/>
            <a:ext cx="5734913" cy="8229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714585" y="2985278"/>
            <a:ext cx="11371380" cy="7170524"/>
            <a:chOff x="0" y="0"/>
            <a:chExt cx="15161840" cy="9560699"/>
          </a:xfrm>
        </p:grpSpPr>
        <p:sp>
          <p:nvSpPr>
            <p:cNvPr id="6" name="TextBox 6"/>
            <p:cNvSpPr txBox="1"/>
            <p:nvPr/>
          </p:nvSpPr>
          <p:spPr>
            <a:xfrm>
              <a:off x="0" y="76200"/>
              <a:ext cx="7080339" cy="2380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72"/>
                </a:lnSpc>
              </a:pPr>
              <a:r>
                <a:rPr lang="en-US" sz="6396" b="1" spc="351">
                  <a:solidFill>
                    <a:srgbClr val="000000"/>
                  </a:solidFill>
                  <a:latin typeface="Playfair Display"/>
                </a:rPr>
                <a:t>О</a:t>
              </a:r>
              <a:r>
                <a:rPr lang="en-US" sz="6396" b="1" i="0" spc="351">
                  <a:solidFill>
                    <a:srgbClr val="000000"/>
                  </a:solidFill>
                  <a:latin typeface="Playfair Display"/>
                </a:rPr>
                <a:t>ЛЕКСІЙ ГРЕКОВ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91991" y="-57150"/>
              <a:ext cx="7469849" cy="961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1"/>
                </a:lnSpc>
              </a:pPr>
              <a:endParaRPr/>
            </a:p>
            <a:p>
              <a:pPr algn="l">
                <a:lnSpc>
                  <a:spcPts val="4391"/>
                </a:lnSpc>
              </a:pPr>
              <a:endParaRPr/>
            </a:p>
            <a:p>
              <a:pPr algn="l">
                <a:lnSpc>
                  <a:spcPts val="4391"/>
                </a:lnSpc>
              </a:pPr>
              <a:endParaRPr/>
            </a:p>
            <a:p>
              <a:pPr algn="l">
                <a:lnSpc>
                  <a:spcPts val="4391"/>
                </a:lnSpc>
              </a:pPr>
              <a:endParaRPr/>
            </a:p>
            <a:p>
              <a:pPr algn="l">
                <a:lnSpc>
                  <a:spcPts val="4391"/>
                </a:lnSpc>
              </a:pPr>
              <a:r>
                <a:rPr lang="en-US" sz="3136" b="0" i="0" spc="172">
                  <a:solidFill>
                    <a:srgbClr val="000000"/>
                  </a:solidFill>
                  <a:latin typeface="Montserrat 2"/>
                </a:rPr>
                <a:t>Московський гравер і винахідник.</a:t>
              </a:r>
            </a:p>
            <a:p>
              <a:pPr algn="l">
                <a:lnSpc>
                  <a:spcPts val="4391"/>
                </a:lnSpc>
              </a:pPr>
              <a:r>
                <a:rPr lang="en-US" sz="3136" b="0" i="0" spc="172">
                  <a:solidFill>
                    <a:srgbClr val="000000"/>
                  </a:solidFill>
                  <a:latin typeface="Montserrat 2"/>
                </a:rPr>
                <a:t>Першим в Росії оволодів прийомами фото майстерності,  у 1840 році відкрив «художній кабінет», де проводив портретні фотозйомки.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087037" y="5247701"/>
            <a:ext cx="3575397" cy="51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4"/>
              </a:lnSpc>
            </a:pPr>
            <a:r>
              <a:rPr lang="en-US" sz="3655">
                <a:solidFill>
                  <a:srgbClr val="1E7D4A"/>
                </a:solidFill>
                <a:latin typeface="Montserrat 2"/>
              </a:rPr>
              <a:t>Росія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332"/>
          <a:stretch>
            <a:fillRect/>
          </a:stretch>
        </p:blipFill>
        <p:spPr>
          <a:xfrm>
            <a:off x="14620733" y="369958"/>
            <a:ext cx="3436947" cy="63285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149226" y="8271887"/>
            <a:ext cx="4908454" cy="191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65"/>
              </a:lnSpc>
              <a:spcBef>
                <a:spcPct val="0"/>
              </a:spcBef>
            </a:pPr>
            <a:r>
              <a:rPr lang="en-US" sz="2761">
                <a:solidFill>
                  <a:srgbClr val="000000"/>
                </a:solidFill>
                <a:latin typeface="Montserrat 2"/>
              </a:rPr>
              <a:t>Запропонував ретушувати </a:t>
            </a:r>
          </a:p>
          <a:p>
            <a:pPr algn="ctr">
              <a:lnSpc>
                <a:spcPts val="3865"/>
              </a:lnSpc>
              <a:spcBef>
                <a:spcPct val="0"/>
              </a:spcBef>
            </a:pPr>
            <a:r>
              <a:rPr lang="en-US" sz="2761">
                <a:solidFill>
                  <a:srgbClr val="000000"/>
                </a:solidFill>
                <a:latin typeface="Montserrat 2"/>
              </a:rPr>
              <a:t>негативи для зменшення </a:t>
            </a:r>
          </a:p>
          <a:p>
            <a:pPr algn="ctr">
              <a:lnSpc>
                <a:spcPts val="3865"/>
              </a:lnSpc>
              <a:spcBef>
                <a:spcPct val="0"/>
              </a:spcBef>
            </a:pPr>
            <a:r>
              <a:rPr lang="en-US" sz="2761">
                <a:solidFill>
                  <a:srgbClr val="000000"/>
                </a:solidFill>
                <a:latin typeface="Montserrat 2"/>
              </a:rPr>
              <a:t>чи видалення технічних </a:t>
            </a:r>
          </a:p>
          <a:p>
            <a:pPr algn="ctr">
              <a:lnSpc>
                <a:spcPts val="3865"/>
              </a:lnSpc>
              <a:spcBef>
                <a:spcPct val="0"/>
              </a:spcBef>
            </a:pPr>
            <a:r>
              <a:rPr lang="en-US" sz="2761">
                <a:solidFill>
                  <a:srgbClr val="000000"/>
                </a:solidFill>
                <a:latin typeface="Montserrat 2"/>
              </a:rPr>
              <a:t>недоліків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620733" y="6622287"/>
            <a:ext cx="2846826" cy="1394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4015" b="1">
                <a:solidFill>
                  <a:srgbClr val="000000"/>
                </a:solidFill>
                <a:latin typeface="Playfair Display"/>
              </a:rPr>
              <a:t>Сергій </a:t>
            </a:r>
          </a:p>
          <a:p>
            <a:pPr algn="ctr">
              <a:lnSpc>
                <a:spcPts val="5622"/>
              </a:lnSpc>
              <a:spcBef>
                <a:spcPct val="0"/>
              </a:spcBef>
            </a:pPr>
            <a:r>
              <a:rPr lang="en-US" sz="4015" b="1">
                <a:solidFill>
                  <a:srgbClr val="000000"/>
                </a:solidFill>
                <a:latin typeface="Playfair Display"/>
              </a:rPr>
              <a:t>Левицький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2900" y="369958"/>
            <a:ext cx="3932308" cy="46991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8969" y="5148340"/>
            <a:ext cx="3260170" cy="1405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5"/>
              </a:lnSpc>
              <a:spcBef>
                <a:spcPct val="0"/>
              </a:spcBef>
            </a:pPr>
            <a:r>
              <a:rPr lang="en-US" sz="4039" b="1">
                <a:solidFill>
                  <a:srgbClr val="000000"/>
                </a:solidFill>
                <a:latin typeface="Playfair Display"/>
              </a:rPr>
              <a:t>Андрій Деньєр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69279" y="0"/>
            <a:ext cx="2473632" cy="103067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28730" y="6130469"/>
            <a:ext cx="5861775" cy="41565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97205" y="5559362"/>
            <a:ext cx="3617780" cy="57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5">
                <a:solidFill>
                  <a:srgbClr val="000000"/>
                </a:solidFill>
                <a:latin typeface="Montserrat 2"/>
              </a:rPr>
              <a:t>Група російських художників (фото Деньєра)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761" y="6806581"/>
            <a:ext cx="4788969" cy="283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>
                <a:solidFill>
                  <a:srgbClr val="000000"/>
                </a:solidFill>
                <a:latin typeface="Montserrat 2"/>
              </a:rPr>
              <a:t>Вперше створив фотоальбом, </a:t>
            </a:r>
          </a:p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>
                <a:solidFill>
                  <a:srgbClr val="000000"/>
                </a:solidFill>
                <a:latin typeface="Montserrat 2"/>
              </a:rPr>
              <a:t>в який увійшли фотопортрети </a:t>
            </a:r>
          </a:p>
          <a:p>
            <a:pPr algn="ctr">
              <a:lnSpc>
                <a:spcPts val="3810"/>
              </a:lnSpc>
              <a:spcBef>
                <a:spcPct val="0"/>
              </a:spcBef>
            </a:pPr>
            <a:r>
              <a:rPr lang="en-US" sz="2721">
                <a:solidFill>
                  <a:srgbClr val="000000"/>
                </a:solidFill>
                <a:latin typeface="Montserrat 2"/>
              </a:rPr>
              <a:t>видатних діячів російської культури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83353" y="2570978"/>
            <a:ext cx="3546184" cy="556264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321547" y="2001692"/>
            <a:ext cx="3869797" cy="56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7"/>
              </a:lnSpc>
              <a:spcBef>
                <a:spcPct val="0"/>
              </a:spcBef>
            </a:pPr>
            <a:r>
              <a:rPr lang="en-US" sz="1669">
                <a:solidFill>
                  <a:srgbClr val="000000"/>
                </a:solidFill>
                <a:latin typeface="Montserrat 2"/>
              </a:rPr>
              <a:t>Цесаревич Александр </a:t>
            </a:r>
          </a:p>
          <a:p>
            <a:pPr algn="ctr">
              <a:lnSpc>
                <a:spcPts val="2337"/>
              </a:lnSpc>
              <a:spcBef>
                <a:spcPct val="0"/>
              </a:spcBef>
            </a:pPr>
            <a:r>
              <a:rPr lang="en-US" sz="1669">
                <a:solidFill>
                  <a:srgbClr val="000000"/>
                </a:solidFill>
                <a:latin typeface="Montserrat 2"/>
              </a:rPr>
              <a:t>Александрович (фото Левицького)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987" y="-5676"/>
            <a:ext cx="13793440" cy="5140641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TextBox 3"/>
          <p:cNvSpPr txBox="1"/>
          <p:nvPr/>
        </p:nvSpPr>
        <p:spPr>
          <a:xfrm>
            <a:off x="6081623" y="257175"/>
            <a:ext cx="4211983" cy="211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63"/>
              </a:lnSpc>
            </a:pPr>
            <a:r>
              <a:rPr lang="en-US" sz="4636" b="1" i="0" spc="185">
                <a:solidFill>
                  <a:srgbClr val="000000"/>
                </a:solidFill>
                <a:latin typeface="Playfair Display"/>
              </a:rPr>
              <a:t>Жак і Шарль-Поль Гербсти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-303236"/>
            <a:ext cx="20651" cy="10893473"/>
          </a:xfrm>
          <a:prstGeom prst="rect">
            <a:avLst/>
          </a:prstGeom>
          <a:solidFill>
            <a:srgbClr val="F4F8F3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51171" t="24305" r="4817" b="14583"/>
          <a:stretch>
            <a:fillRect/>
          </a:stretch>
        </p:blipFill>
        <p:spPr>
          <a:xfrm>
            <a:off x="10626150" y="257175"/>
            <a:ext cx="7045646" cy="73374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32990" y="2517019"/>
            <a:ext cx="5109250" cy="432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  <a:spcBef>
                <a:spcPct val="0"/>
              </a:spcBef>
            </a:pPr>
            <a:r>
              <a:rPr lang="en-US" sz="2546">
                <a:solidFill>
                  <a:srgbClr val="000000"/>
                </a:solidFill>
                <a:latin typeface="Montserrat 2"/>
              </a:rPr>
              <a:t>Перші фотографи-поселенці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5096" y="3457482"/>
            <a:ext cx="7891830" cy="1677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250">
                <a:solidFill>
                  <a:srgbClr val="000000"/>
                </a:solidFill>
                <a:latin typeface="Montserrat 2"/>
              </a:rPr>
              <a:t>В 1860-1890 роки </a:t>
            </a:r>
          </a:p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250">
                <a:solidFill>
                  <a:srgbClr val="000000"/>
                </a:solidFill>
                <a:latin typeface="Montserrat 2"/>
              </a:rPr>
              <a:t>відкрили професіональні фотостудії </a:t>
            </a:r>
          </a:p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250">
                <a:solidFill>
                  <a:srgbClr val="000000"/>
                </a:solidFill>
                <a:latin typeface="Montserrat 2"/>
              </a:rPr>
              <a:t>в Одесі, Харкові, Полтаві.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76084" y="5256860"/>
            <a:ext cx="8113812" cy="46755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39493" y="190500"/>
            <a:ext cx="18549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7D4A"/>
                </a:solidFill>
                <a:latin typeface="Montserrat 2"/>
              </a:rPr>
              <a:t>Україна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870490" y="-48185"/>
            <a:ext cx="8522372" cy="10383369"/>
          </a:xfrm>
          <a:prstGeom prst="rect">
            <a:avLst/>
          </a:prstGeom>
          <a:solidFill>
            <a:srgbClr val="6E9F88"/>
          </a:solidFill>
        </p:spPr>
      </p:sp>
      <p:sp>
        <p:nvSpPr>
          <p:cNvPr id="3" name="AutoShape 3"/>
          <p:cNvSpPr/>
          <p:nvPr/>
        </p:nvSpPr>
        <p:spPr>
          <a:xfrm>
            <a:off x="1028700" y="-2962418"/>
            <a:ext cx="20651" cy="8116244"/>
          </a:xfrm>
          <a:prstGeom prst="rect">
            <a:avLst/>
          </a:prstGeom>
          <a:solidFill>
            <a:srgbClr val="628474"/>
          </a:solidFill>
        </p:spPr>
      </p:sp>
      <p:sp>
        <p:nvSpPr>
          <p:cNvPr id="4" name="TextBox 4"/>
          <p:cNvSpPr txBox="1"/>
          <p:nvPr/>
        </p:nvSpPr>
        <p:spPr>
          <a:xfrm>
            <a:off x="12318429" y="914400"/>
            <a:ext cx="4994523" cy="221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400" b="1">
                <a:solidFill>
                  <a:srgbClr val="000000"/>
                </a:solidFill>
                <a:latin typeface="Playfair Display"/>
              </a:rPr>
              <a:t>Альфред 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>
                <a:solidFill>
                  <a:srgbClr val="000000"/>
                </a:solidFill>
                <a:latin typeface="Playfair Display"/>
              </a:rPr>
              <a:t>Федецький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71759" y="4748530"/>
            <a:ext cx="6487864" cy="225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mo"/>
              </a:rPr>
              <a:t>працював у Києві у фотоательє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mo"/>
              </a:rPr>
              <a:t>Володимира (Влодзімєжа) Висоцького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Arimo"/>
              </a:rPr>
              <a:t>(1846-1894)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84610" y="242059"/>
            <a:ext cx="3694141" cy="39665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335943" y="4796155"/>
            <a:ext cx="3235815" cy="2584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0"/>
              </a:lnSpc>
              <a:spcBef>
                <a:spcPct val="0"/>
              </a:spcBef>
            </a:pPr>
            <a:r>
              <a:rPr lang="en-US" sz="2114">
                <a:solidFill>
                  <a:srgbClr val="000000"/>
                </a:solidFill>
                <a:latin typeface="Montserrat 2"/>
              </a:rPr>
              <a:t>Український фотограф польського походження, перший український оператор хроніко-документальних фільмів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2489" y="4208580"/>
            <a:ext cx="7746483" cy="542253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0460" y="9573967"/>
            <a:ext cx="6452169" cy="440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r>
              <a:rPr lang="en-US" sz="2550" b="0" i="1">
                <a:solidFill>
                  <a:srgbClr val="000000"/>
                </a:solidFill>
                <a:latin typeface="Marta"/>
              </a:rPr>
              <a:t>Фоторобота А. Федецького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421</Words>
  <Application>Microsoft Office PowerPoint</Application>
  <PresentationFormat>Произвольный</PresentationFormat>
  <Paragraphs>104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Calibri</vt:lpstr>
      <vt:lpstr>Marta</vt:lpstr>
      <vt:lpstr>Playfair Display</vt:lpstr>
      <vt:lpstr>Arimo</vt:lpstr>
      <vt:lpstr>Montserrat 1</vt:lpstr>
      <vt:lpstr>Arial</vt:lpstr>
      <vt:lpstr>Playlist Script</vt:lpstr>
      <vt:lpstr>Montserrat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Luxure Nature Spa</dc:title>
  <dc:creator>Nick</dc:creator>
  <cp:lastModifiedBy>Пользователь Windows</cp:lastModifiedBy>
  <cp:revision>5</cp:revision>
  <dcterms:created xsi:type="dcterms:W3CDTF">2006-08-16T00:00:00Z</dcterms:created>
  <dcterms:modified xsi:type="dcterms:W3CDTF">2020-11-09T07:11:32Z</dcterms:modified>
  <dc:identifier>DADa236VOOo</dc:identifier>
</cp:coreProperties>
</file>