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morant Garamond Bold" panose="020B0604020202020204" charset="-52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957" r="10711" b="1565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079775"/>
            <a:ext cx="14288321" cy="3178525"/>
            <a:chOff x="0" y="85725"/>
            <a:chExt cx="19051095" cy="4238033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19051095" cy="2676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76"/>
                </a:lnSpc>
              </a:pPr>
              <a:r>
                <a:rPr lang="en-US" sz="7200" b="1" i="0" spc="504">
                  <a:solidFill>
                    <a:srgbClr val="FFFFFF"/>
                  </a:solidFill>
                  <a:latin typeface="Cormorant Garamond Bold"/>
                </a:rPr>
                <a:t>ЖАНРОВА СИСТЕМА ІЛЮСТРАЦІЙНИХ ЗАСОБІВ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087413"/>
              <a:ext cx="10861153" cy="1236345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85838"/>
            <a:ext cx="8058148" cy="928800"/>
            <a:chOff x="0" y="-57149"/>
            <a:chExt cx="10744197" cy="12384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49"/>
              <a:ext cx="10744197" cy="732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 lang="en-US" sz="3200" b="0" i="0" spc="352" dirty="0">
                <a:solidFill>
                  <a:srgbClr val="FFFFFF"/>
                </a:solidFill>
                <a:latin typeface="Cormorant Garamond Bold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1065371"/>
              <a:ext cx="5065645" cy="115880"/>
            </a:xfrm>
            <a:prstGeom prst="rect">
              <a:avLst/>
            </a:pr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315700" y="19050"/>
            <a:ext cx="6972300" cy="10277475"/>
          </a:xfrm>
          <a:prstGeom prst="rect">
            <a:avLst/>
          </a:prstGeom>
          <a:solidFill>
            <a:srgbClr val="D8AF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0882" r="20882"/>
          <a:stretch>
            <a:fillRect/>
          </a:stretch>
        </p:blipFill>
        <p:spPr>
          <a:xfrm>
            <a:off x="4777104" y="-125796"/>
            <a:ext cx="6137178" cy="105385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5541" y="1428424"/>
            <a:ext cx="6028421" cy="3191224"/>
            <a:chOff x="0" y="0"/>
            <a:chExt cx="8037895" cy="42549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37895" cy="4254965"/>
            </a:xfrm>
            <a:prstGeom prst="rect">
              <a:avLst/>
            </a:prstGeom>
            <a:solidFill>
              <a:srgbClr val="D8A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53472" y="529929"/>
              <a:ext cx="6993090" cy="2540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99"/>
                </a:lnSpc>
              </a:pPr>
              <a:r>
                <a:rPr lang="en-US" sz="6030" b="1" i="0" spc="54">
                  <a:solidFill>
                    <a:srgbClr val="FFFFFF"/>
                  </a:solidFill>
                  <a:latin typeface="Cormorant Garamond Bold"/>
                </a:rPr>
                <a:t>Основні поняття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53472" y="3603279"/>
              <a:ext cx="4073446" cy="93183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529459" y="4174327"/>
            <a:ext cx="6899838" cy="1909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154">
                <a:solidFill>
                  <a:srgbClr val="000000"/>
                </a:solidFill>
                <a:latin typeface="Cormorant Garamond Bold"/>
              </a:rPr>
              <a:t>Концептуальні зображення — це ілюстрація, яку немає необхідності пристосовувати до конкретних фактів, що містяться в тексті.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29459" y="1371274"/>
            <a:ext cx="6758541" cy="192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spc="154">
                <a:solidFill>
                  <a:srgbClr val="000000"/>
                </a:solidFill>
                <a:latin typeface="Cormorant Garamond Bold"/>
              </a:rPr>
              <a:t>Ілюстрація  — наочне зображення, пояснення за допомогою наочних прикладів; зображення, що супроводжує й доповнює текст.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29459" y="7036864"/>
            <a:ext cx="6037532" cy="293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Оповідальна ілюстрація. Більшість концептуальних ілюстрацій в принципі можна розглядати як розповідні. Однак існують жанри, мета яких полягає у відображенні послідовності подій у формі сценарію.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5541" y="6557810"/>
            <a:ext cx="4389757" cy="19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Жанр - рід твору, що характеризується сукупністю формальних і змістовних особливостей.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43800" y="-152400"/>
            <a:ext cx="10744200" cy="105918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1862595" y="411000"/>
            <a:ext cx="6089970" cy="2926064"/>
            <a:chOff x="0" y="0"/>
            <a:chExt cx="8119960" cy="390141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119960" cy="3901419"/>
            </a:xfrm>
            <a:prstGeom prst="rect">
              <a:avLst/>
            </a:prstGeom>
            <a:solidFill>
              <a:srgbClr val="D8A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27736" y="668957"/>
              <a:ext cx="7064488" cy="191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731"/>
                </a:lnSpc>
              </a:pPr>
              <a:r>
                <a:rPr lang="en-US" sz="4549" b="1" i="0" spc="40">
                  <a:solidFill>
                    <a:srgbClr val="FFFFFF"/>
                  </a:solidFill>
                  <a:latin typeface="Cormorant Garamond Bold"/>
                </a:rPr>
                <a:t>До оповідальних зображень відносять: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3477190" y="3119278"/>
              <a:ext cx="4115034" cy="94134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-77318" y="592455"/>
            <a:ext cx="7636448" cy="375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rmorant Garamond Bold"/>
              </a:rPr>
              <a:t>Карикатури - навмисне смішне або спотворене зображення предмету або особи; </a:t>
            </a:r>
          </a:p>
          <a:p>
            <a:pPr algn="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ormorant Garamond Bold"/>
            </a:endParaRPr>
          </a:p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rmorant Garamond Bold"/>
              </a:rPr>
              <a:t>Комікси - послідовні малюнки, зазвичай з короткими текстами, які створюють певну зв'язну розповідь;</a:t>
            </a:r>
          </a:p>
          <a:p>
            <a:pPr algn="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ormorant Garamond Bold"/>
            </a:endParaRPr>
          </a:p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rmorant Garamond Bold"/>
              </a:rPr>
              <a:t>Мультиплікація - вид кіномистецтва, твори якого створюються шляхом знімання послідовних фаз руху намальованих або об'ємних об'єктів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0179" y="8750661"/>
            <a:ext cx="12445721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rmorant Garamond Bold"/>
              </a:rPr>
              <a:t>Декоративна ілюстрація, що супроводжує текст, слугуючи прикрасою сторінки.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rmorant Garamond Bold"/>
              </a:rPr>
              <a:t>Ці ілюстрації розташовуються, як правило, на полях (як абстрактні форми, колірні блоки, декоративні об'єкти або деталі, які згадуються в тексті).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228" y="0"/>
            <a:ext cx="3924367" cy="28795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17131" y="3630646"/>
            <a:ext cx="8050954" cy="5069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2762" t="16584" r="14376" b="21544"/>
          <a:stretch>
            <a:fillRect/>
          </a:stretch>
        </p:blipFill>
        <p:spPr>
          <a:xfrm>
            <a:off x="1486954" y="4638748"/>
            <a:ext cx="5098965" cy="3247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06366" y="7110712"/>
            <a:ext cx="18897600" cy="33909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544167" y="2150444"/>
            <a:ext cx="3799233" cy="8691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544167" y="203944"/>
            <a:ext cx="6301352" cy="157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2"/>
              </a:lnSpc>
              <a:spcBef>
                <a:spcPct val="0"/>
              </a:spcBef>
            </a:pPr>
            <a:r>
              <a:rPr lang="en-US" sz="4559">
                <a:solidFill>
                  <a:srgbClr val="FFFFFF"/>
                </a:solidFill>
                <a:latin typeface="Cormorant Garamond Bold"/>
              </a:rPr>
              <a:t>Концептуальні зображення: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17486" y="527456"/>
            <a:ext cx="7124652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- розвивають суб'єктивну ідею, яка міститься в особистісному сприйнятті художником ілюстрованої теми.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83517" y="2475429"/>
            <a:ext cx="714933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   - дають уявлення про загальні ідеї, а не про частні факти. Значна частка її успіху залежить від оригінальності стилю митця.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11189" y="4247622"/>
            <a:ext cx="7937247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 -  створюють контекст для прочитання твору, породжує певні очікування у читача з приводу сюжетної теми, формує синтетичний образ ілюстрованого твору.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167" y="3239969"/>
            <a:ext cx="5010421" cy="50104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8825" b="8097"/>
          <a:stretch>
            <a:fillRect/>
          </a:stretch>
        </p:blipFill>
        <p:spPr>
          <a:xfrm>
            <a:off x="14782766" y="1291996"/>
            <a:ext cx="3279674" cy="35270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b="13422"/>
          <a:stretch>
            <a:fillRect/>
          </a:stretch>
        </p:blipFill>
        <p:spPr>
          <a:xfrm rot="-1122555">
            <a:off x="12187023" y="7707227"/>
            <a:ext cx="4135102" cy="2523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3517" y="6567429"/>
            <a:ext cx="5340034" cy="35600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60067" y="2337246"/>
            <a:ext cx="3799233" cy="8691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1345357" y="671145"/>
            <a:ext cx="5913943" cy="1398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21"/>
              </a:lnSpc>
            </a:pPr>
            <a:r>
              <a:rPr lang="en-US" sz="4600" b="1" i="0" spc="340">
                <a:solidFill>
                  <a:srgbClr val="FFFFFF"/>
                </a:solidFill>
                <a:latin typeface="Cormorant Garamond Bold"/>
              </a:rPr>
              <a:t>Декоративна ілюстрація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95167" y="1120860"/>
            <a:ext cx="10641540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 - супроводжує текст, слугуючи прикрасою сторінки;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             - ілюстрації розташовуються, як правило, на полях (як абстрактні форми, колірні блоки, декоративні об'єкти або деталі, які згадуються в тексті)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8295" y="4131310"/>
            <a:ext cx="13011150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 - она пов'язана із загальною композицією видання і служить в якості технічного, дидактичного або документального доповнення до нього.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ormorant Garamond Bold"/>
              </a:rPr>
              <a:t>Декоративна ілюстрація покликана також підкреслювати зміст тексту і посилювати його сприйняття, включаючи в себе особливо привабливі деталі змісту.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195" y="6295330"/>
            <a:ext cx="11067133" cy="3707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1618" y="1028700"/>
            <a:ext cx="8959497" cy="1726570"/>
            <a:chOff x="0" y="0"/>
            <a:chExt cx="11945996" cy="230209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11945996" cy="1562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50"/>
                </a:lnSpc>
              </a:pPr>
              <a:r>
                <a:rPr lang="en-US" sz="7500" b="1" i="0" spc="67">
                  <a:solidFill>
                    <a:srgbClr val="FFFFFF"/>
                  </a:solidFill>
                  <a:latin typeface="Cormorant Garamond Bold"/>
                </a:rPr>
                <a:t>Цікавий факт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6880351" y="2186213"/>
              <a:ext cx="5065645" cy="11588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635369" y="3780640"/>
            <a:ext cx="11623931" cy="335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1"/>
              </a:lnSpc>
            </a:pPr>
            <a:r>
              <a:rPr lang="en-US" sz="2960" b="0" i="0" spc="29">
                <a:solidFill>
                  <a:srgbClr val="FFFFFF"/>
                </a:solidFill>
                <a:latin typeface="Cormorant Garamond Bold"/>
              </a:rPr>
              <a:t>Згідно з дослідженнями психологів відомо, що перевантаження лівої півкулі кори головного мозку на шкоду правій, яка "відповідальна" за створення образів в усьому багатстві форм, ліній, барв, асоціацій, звуків, запахів, веде не тільки до порушення цілісності сприйняття навчального матеріалу, а й викликає дисгармонію у розвитку особистості. </a:t>
            </a:r>
          </a:p>
          <a:p>
            <a:pPr algn="r">
              <a:lnSpc>
                <a:spcPts val="4441"/>
              </a:lnSpc>
            </a:pPr>
            <a:r>
              <a:rPr lang="en-US" sz="2960" b="0" i="0" spc="29">
                <a:solidFill>
                  <a:srgbClr val="FFFFFF"/>
                </a:solidFill>
                <a:latin typeface="Cormorant Garamond Bold"/>
              </a:rPr>
              <a:t>Певним чином допомагають позбавитися цього ілюстрації.</a:t>
            </a:r>
          </a:p>
        </p:txBody>
      </p:sp>
      <p:sp>
        <p:nvSpPr>
          <p:cNvPr id="6" name="AutoShape 6"/>
          <p:cNvSpPr/>
          <p:nvPr/>
        </p:nvSpPr>
        <p:spPr>
          <a:xfrm>
            <a:off x="17710893" y="0"/>
            <a:ext cx="1154214" cy="10440048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41881" t="34583" r="12691"/>
          <a:stretch>
            <a:fillRect/>
          </a:stretch>
        </p:blipFill>
        <p:spPr>
          <a:xfrm>
            <a:off x="7333426" y="-111626"/>
            <a:ext cx="10954574" cy="105102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900112"/>
            <a:ext cx="5862977" cy="1886187"/>
            <a:chOff x="0" y="-171451"/>
            <a:chExt cx="7817302" cy="2514915"/>
          </a:xfrm>
        </p:grpSpPr>
        <p:sp>
          <p:nvSpPr>
            <p:cNvPr id="4" name="TextBox 4"/>
            <p:cNvSpPr txBox="1"/>
            <p:nvPr/>
          </p:nvSpPr>
          <p:spPr>
            <a:xfrm>
              <a:off x="0" y="-171451"/>
              <a:ext cx="7817302" cy="1525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4"/>
                </a:lnSpc>
              </a:pPr>
              <a:endParaRPr lang="en-US" sz="6316" b="0" i="0" spc="63" dirty="0">
                <a:solidFill>
                  <a:srgbClr val="FFFFFF"/>
                </a:solidFill>
                <a:latin typeface="Cormorant Garamond Bold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12767"/>
              <a:ext cx="5713347" cy="130697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592465" y="8852535"/>
            <a:ext cx="5666835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endParaRPr lang="en-US" sz="2400" b="0" i="0" spc="192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365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Montserrat</vt:lpstr>
      <vt:lpstr>Calibri</vt:lpstr>
      <vt:lpstr>Cormorant Garamond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SatoriHaus</dc:title>
  <dc:creator>SuperVisor</dc:creator>
  <cp:lastModifiedBy>Пользователь Windows</cp:lastModifiedBy>
  <cp:revision>3</cp:revision>
  <dcterms:created xsi:type="dcterms:W3CDTF">2006-08-16T00:00:00Z</dcterms:created>
  <dcterms:modified xsi:type="dcterms:W3CDTF">2020-11-09T07:08:34Z</dcterms:modified>
  <dc:identifier>DADbCeYZD5w</dc:identifier>
</cp:coreProperties>
</file>