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panose="020B060402020202020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84bcb4c60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84bcb4c60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84bcb4c60_1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84bcb4c60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84bcb4c60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84bcb4c60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84bcb4c60_1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84bcb4c60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84bcb4c60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84bcb4c60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84bcb4c60_1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84bcb4c60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84bcb4c60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84bcb4c6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84bcb4c60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84bcb4c60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84bcb4c60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84bcb4c60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84bcb4c60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84bcb4c60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84bcb4c60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84bcb4c60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84bcb4c60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84bcb4c60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84bcb4c60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84bcb4c60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84bcb4c60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84bcb4c60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a:t>Композиція фотографії</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solidFill>
                  <a:srgbClr val="00FFFF"/>
                </a:solidFill>
                <a:highlight>
                  <a:srgbClr val="CFE2F3"/>
                </a:highlight>
                <a:latin typeface="Times New Roman"/>
                <a:ea typeface="Times New Roman"/>
                <a:cs typeface="Times New Roman"/>
                <a:sym typeface="Times New Roman"/>
              </a:rPr>
              <a:t>Симетрична побудова рівноваги в фотографії</a:t>
            </a:r>
            <a:endParaRPr>
              <a:solidFill>
                <a:srgbClr val="00FFFF"/>
              </a:solidFill>
              <a:highlight>
                <a:srgbClr val="CFE2F3"/>
              </a:highlight>
            </a:endParaRPr>
          </a:p>
        </p:txBody>
      </p:sp>
      <p:sp>
        <p:nvSpPr>
          <p:cNvPr id="147" name="Google Shape;147;p22"/>
          <p:cNvSpPr txBox="1">
            <a:spLocks noGrp="1"/>
          </p:cNvSpPr>
          <p:nvPr>
            <p:ph type="body" idx="1"/>
          </p:nvPr>
        </p:nvSpPr>
        <p:spPr>
          <a:xfrm>
            <a:off x="311700" y="1229875"/>
            <a:ext cx="46581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a:t>Симетрична рівновага на фотографії досягається тоді, коли об'єкти з однаковим візуальним вагою будуть розміщені рівновіддалених від центру зображення. Але, створюючи таку композицію, необхідно враховувати, що порушити рівновагу може навіть невеликий елемент, присутній на одній з частин композиції, але відсутній на інший. </a:t>
            </a:r>
            <a:endParaRPr/>
          </a:p>
        </p:txBody>
      </p:sp>
      <p:pic>
        <p:nvPicPr>
          <p:cNvPr id="148" name="Google Shape;148;p22"/>
          <p:cNvPicPr preferRelativeResize="0"/>
          <p:nvPr/>
        </p:nvPicPr>
        <p:blipFill>
          <a:blip r:embed="rId3">
            <a:alphaModFix/>
          </a:blip>
          <a:stretch>
            <a:fillRect/>
          </a:stretch>
        </p:blipFill>
        <p:spPr>
          <a:xfrm>
            <a:off x="5042025" y="1677875"/>
            <a:ext cx="3869400" cy="19218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solidFill>
                  <a:schemeClr val="accent2"/>
                </a:solidFill>
                <a:highlight>
                  <a:srgbClr val="FFE599"/>
                </a:highlight>
                <a:latin typeface="Times New Roman"/>
                <a:ea typeface="Times New Roman"/>
                <a:cs typeface="Times New Roman"/>
                <a:sym typeface="Times New Roman"/>
              </a:rPr>
              <a:t>Асиметрична побудова рівноваги в фотографії</a:t>
            </a:r>
            <a:endParaRPr>
              <a:solidFill>
                <a:schemeClr val="accent2"/>
              </a:solidFill>
              <a:highlight>
                <a:srgbClr val="FFE599"/>
              </a:highlight>
            </a:endParaRPr>
          </a:p>
        </p:txBody>
      </p:sp>
      <p:sp>
        <p:nvSpPr>
          <p:cNvPr id="154" name="Google Shape;154;p23"/>
          <p:cNvSpPr txBox="1">
            <a:spLocks noGrp="1"/>
          </p:cNvSpPr>
          <p:nvPr>
            <p:ph type="body" idx="1"/>
          </p:nvPr>
        </p:nvSpPr>
        <p:spPr>
          <a:xfrm>
            <a:off x="311700" y="1229875"/>
            <a:ext cx="49788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a:t>Асиметрична рівновага досягається тоді, коли елементи композиції, що знаходяться по різні боки від центру, мають однакову візуальну масу. Досягти рівноваги за допомогою асиметрії складніше, ніж в симетричній композиції, так як між композиційними елементами більш складні просторові відносини. Асиметрична рівновага більш динамічна і цікава для залучення уваги, ніж симетрична.</a:t>
            </a:r>
            <a:endParaRPr/>
          </a:p>
        </p:txBody>
      </p:sp>
      <p:pic>
        <p:nvPicPr>
          <p:cNvPr id="155" name="Google Shape;155;p23"/>
          <p:cNvPicPr preferRelativeResize="0"/>
          <p:nvPr/>
        </p:nvPicPr>
        <p:blipFill>
          <a:blip r:embed="rId3">
            <a:alphaModFix/>
          </a:blip>
          <a:stretch>
            <a:fillRect/>
          </a:stretch>
        </p:blipFill>
        <p:spPr>
          <a:xfrm>
            <a:off x="5290500" y="1634300"/>
            <a:ext cx="3548700" cy="18748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b="1">
                <a:solidFill>
                  <a:srgbClr val="FFFFFF"/>
                </a:solidFill>
                <a:highlight>
                  <a:srgbClr val="000000"/>
                </a:highlight>
                <a:latin typeface="Times New Roman"/>
                <a:ea typeface="Times New Roman"/>
                <a:cs typeface="Times New Roman"/>
                <a:sym typeface="Times New Roman"/>
              </a:rPr>
              <a:t>Лінійна перспектива</a:t>
            </a:r>
            <a:endParaRPr b="1" i="1">
              <a:solidFill>
                <a:srgbClr val="FFFFFF"/>
              </a:solidFill>
              <a:highlight>
                <a:srgbClr val="000000"/>
              </a:highlight>
            </a:endParaRPr>
          </a:p>
        </p:txBody>
      </p:sp>
      <p:sp>
        <p:nvSpPr>
          <p:cNvPr id="161" name="Google Shape;161;p24"/>
          <p:cNvSpPr txBox="1">
            <a:spLocks noGrp="1"/>
          </p:cNvSpPr>
          <p:nvPr>
            <p:ph type="body" idx="1"/>
          </p:nvPr>
        </p:nvSpPr>
        <p:spPr>
          <a:xfrm>
            <a:off x="311700" y="1229875"/>
            <a:ext cx="48585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600" b="1">
                <a:solidFill>
                  <a:srgbClr val="286884"/>
                </a:solidFill>
                <a:highlight>
                  <a:srgbClr val="FFFFFF"/>
                </a:highlight>
                <a:latin typeface="Verdana"/>
                <a:ea typeface="Verdana"/>
                <a:cs typeface="Verdana"/>
                <a:sym typeface="Verdana"/>
              </a:rPr>
              <a:t>це закономірна зміна масштабів зображення різнопланових об'єктів, розташованих на площині. Іншими словами, це технічний малюнок, який використовує художник. Лінійна перспектива сприяє досягненню просторового зображення за допомогою зміни форми груп рослин і архітектурних елементів. Вона допомагає вкоротити або подовжити відстані між ними.</a:t>
            </a:r>
            <a:endParaRPr sz="1600"/>
          </a:p>
        </p:txBody>
      </p:sp>
      <p:pic>
        <p:nvPicPr>
          <p:cNvPr id="162" name="Google Shape;162;p24"/>
          <p:cNvPicPr preferRelativeResize="0"/>
          <p:nvPr/>
        </p:nvPicPr>
        <p:blipFill>
          <a:blip r:embed="rId3">
            <a:alphaModFix/>
          </a:blip>
          <a:stretch>
            <a:fillRect/>
          </a:stretch>
        </p:blipFill>
        <p:spPr>
          <a:xfrm>
            <a:off x="5243275" y="1624425"/>
            <a:ext cx="3589025" cy="1702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b="1">
                <a:solidFill>
                  <a:srgbClr val="FFFFFF"/>
                </a:solidFill>
                <a:highlight>
                  <a:srgbClr val="000000"/>
                </a:highlight>
                <a:latin typeface="Arial"/>
                <a:ea typeface="Arial"/>
                <a:cs typeface="Arial"/>
                <a:sym typeface="Arial"/>
              </a:rPr>
              <a:t>Повітряна перспектива</a:t>
            </a:r>
            <a:endParaRPr>
              <a:solidFill>
                <a:srgbClr val="FFFFFF"/>
              </a:solidFill>
              <a:highlight>
                <a:srgbClr val="000000"/>
              </a:highlight>
              <a:latin typeface="Arial"/>
              <a:ea typeface="Arial"/>
              <a:cs typeface="Arial"/>
              <a:sym typeface="Arial"/>
            </a:endParaRPr>
          </a:p>
        </p:txBody>
      </p:sp>
      <p:sp>
        <p:nvSpPr>
          <p:cNvPr id="168" name="Google Shape;168;p25"/>
          <p:cNvSpPr txBox="1">
            <a:spLocks noGrp="1"/>
          </p:cNvSpPr>
          <p:nvPr>
            <p:ph type="body" idx="1"/>
          </p:nvPr>
        </p:nvSpPr>
        <p:spPr>
          <a:xfrm>
            <a:off x="311700" y="1229875"/>
            <a:ext cx="5994000" cy="3339000"/>
          </a:xfrm>
          <a:prstGeom prst="rect">
            <a:avLst/>
          </a:prstGeom>
        </p:spPr>
        <p:txBody>
          <a:bodyPr spcFirstLastPara="1" wrap="square" lIns="91425" tIns="91425" rIns="91425" bIns="91425" anchor="t" anchorCtr="0">
            <a:noAutofit/>
          </a:bodyPr>
          <a:lstStyle/>
          <a:p>
            <a:pPr marL="190500" lvl="0" indent="0" algn="l" rtl="0">
              <a:spcBef>
                <a:spcPts val="0"/>
              </a:spcBef>
              <a:spcAft>
                <a:spcPts val="0"/>
              </a:spcAft>
              <a:buNone/>
            </a:pPr>
            <a:r>
              <a:rPr lang="ru" b="1">
                <a:solidFill>
                  <a:srgbClr val="3A718F"/>
                </a:solidFill>
                <a:highlight>
                  <a:srgbClr val="FFFFFF"/>
                </a:highlight>
                <a:latin typeface="Verdana"/>
                <a:ea typeface="Verdana"/>
                <a:cs typeface="Verdana"/>
                <a:sym typeface="Verdana"/>
              </a:rPr>
              <a:t>це зміна в кольорі і тоні предмета. Повітря рідко буває ідеально прозорим: дим, пил, водяні пари часто створюють серпанок, який змінює колір об'єктів вдалині. Цей ефект називається повітряною перспективою і знаходить відображення в трьох взаємопов'язаних явищах Відомий горизонт - це лінія, на якій сходяться земля і неба. </a:t>
            </a:r>
            <a:endParaRPr b="1">
              <a:solidFill>
                <a:srgbClr val="3A718F"/>
              </a:solidFill>
              <a:highlight>
                <a:srgbClr val="FFFFFF"/>
              </a:highlight>
              <a:latin typeface="Verdana"/>
              <a:ea typeface="Verdana"/>
              <a:cs typeface="Verdana"/>
              <a:sym typeface="Verdana"/>
            </a:endParaRPr>
          </a:p>
          <a:p>
            <a:pPr marL="0" lvl="0" indent="0" algn="l" rtl="0">
              <a:spcBef>
                <a:spcPts val="0"/>
              </a:spcBef>
              <a:spcAft>
                <a:spcPts val="0"/>
              </a:spcAft>
              <a:buNone/>
            </a:pPr>
            <a:endParaRPr>
              <a:solidFill>
                <a:srgbClr val="3A718F"/>
              </a:solidFill>
              <a:latin typeface="Verdana"/>
              <a:ea typeface="Verdana"/>
              <a:cs typeface="Verdana"/>
              <a:sym typeface="Verdana"/>
            </a:endParaRPr>
          </a:p>
          <a:p>
            <a:pPr marL="0" lvl="0" indent="0" algn="l" rtl="0">
              <a:spcBef>
                <a:spcPts val="0"/>
              </a:spcBef>
              <a:spcAft>
                <a:spcPts val="1600"/>
              </a:spcAft>
              <a:buNone/>
            </a:pPr>
            <a:endParaRPr/>
          </a:p>
        </p:txBody>
      </p:sp>
      <p:pic>
        <p:nvPicPr>
          <p:cNvPr id="169" name="Google Shape;169;p25"/>
          <p:cNvPicPr preferRelativeResize="0"/>
          <p:nvPr/>
        </p:nvPicPr>
        <p:blipFill>
          <a:blip r:embed="rId3">
            <a:alphaModFix/>
          </a:blip>
          <a:stretch>
            <a:fillRect/>
          </a:stretch>
        </p:blipFill>
        <p:spPr>
          <a:xfrm>
            <a:off x="6060900" y="1600450"/>
            <a:ext cx="3083100" cy="1942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311700" y="116100"/>
            <a:ext cx="8520600" cy="607800"/>
          </a:xfrm>
          <a:prstGeom prst="rect">
            <a:avLst/>
          </a:prstGeom>
        </p:spPr>
        <p:txBody>
          <a:bodyPr spcFirstLastPara="1" wrap="square" lIns="91425" tIns="91425" rIns="91425" bIns="91425" anchor="t" anchorCtr="0">
            <a:noAutofit/>
          </a:bodyPr>
          <a:lstStyle/>
          <a:p>
            <a:pPr marL="457200" lvl="0" indent="-228600" algn="just" rtl="0">
              <a:lnSpc>
                <a:spcPct val="115000"/>
              </a:lnSpc>
              <a:spcBef>
                <a:spcPts val="0"/>
              </a:spcBef>
              <a:spcAft>
                <a:spcPts val="0"/>
              </a:spcAft>
              <a:buNone/>
            </a:pPr>
            <a:r>
              <a:rPr lang="ru">
                <a:solidFill>
                  <a:srgbClr val="FFFF00"/>
                </a:solidFill>
                <a:highlight>
                  <a:srgbClr val="B4A7D6"/>
                </a:highlight>
                <a:latin typeface="Arial"/>
                <a:ea typeface="Arial"/>
                <a:cs typeface="Arial"/>
                <a:sym typeface="Arial"/>
              </a:rPr>
              <a:t>Принцип «золотого перетину»</a:t>
            </a:r>
            <a:endParaRPr>
              <a:solidFill>
                <a:srgbClr val="FFFF00"/>
              </a:solidFill>
              <a:highlight>
                <a:srgbClr val="B4A7D6"/>
              </a:highlight>
              <a:latin typeface="Arial"/>
              <a:ea typeface="Arial"/>
              <a:cs typeface="Arial"/>
              <a:sym typeface="Arial"/>
            </a:endParaRPr>
          </a:p>
          <a:p>
            <a:pPr marL="0" lvl="0" indent="0" algn="l" rtl="0">
              <a:spcBef>
                <a:spcPts val="0"/>
              </a:spcBef>
              <a:spcAft>
                <a:spcPts val="0"/>
              </a:spcAft>
              <a:buNone/>
            </a:pPr>
            <a:endParaRPr/>
          </a:p>
        </p:txBody>
      </p:sp>
      <p:sp>
        <p:nvSpPr>
          <p:cNvPr id="175" name="Google Shape;175;p26"/>
          <p:cNvSpPr txBox="1">
            <a:spLocks noGrp="1"/>
          </p:cNvSpPr>
          <p:nvPr>
            <p:ph type="body" idx="1"/>
          </p:nvPr>
        </p:nvSpPr>
        <p:spPr>
          <a:xfrm>
            <a:off x="311700" y="842450"/>
            <a:ext cx="8520600" cy="109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150" b="1">
                <a:solidFill>
                  <a:srgbClr val="2E2E2E"/>
                </a:solidFill>
                <a:highlight>
                  <a:srgbClr val="FFFFFF"/>
                </a:highlight>
                <a:latin typeface="Arial"/>
                <a:ea typeface="Arial"/>
                <a:cs typeface="Arial"/>
                <a:sym typeface="Arial"/>
              </a:rPr>
              <a:t>П</a:t>
            </a:r>
            <a:r>
              <a:rPr lang="ru" sz="1400" b="1">
                <a:solidFill>
                  <a:srgbClr val="2E2E2E"/>
                </a:solidFill>
                <a:highlight>
                  <a:srgbClr val="FFFFFF"/>
                </a:highlight>
                <a:latin typeface="Arial"/>
                <a:ea typeface="Arial"/>
                <a:cs typeface="Arial"/>
                <a:sym typeface="Arial"/>
              </a:rPr>
              <a:t>равило "</a:t>
            </a:r>
            <a:r>
              <a:rPr lang="ru" sz="1400" b="1" i="1">
                <a:solidFill>
                  <a:srgbClr val="2E2E2E"/>
                </a:solidFill>
                <a:highlight>
                  <a:srgbClr val="FFFFFF"/>
                </a:highlight>
                <a:latin typeface="Arial"/>
                <a:ea typeface="Arial"/>
                <a:cs typeface="Arial"/>
                <a:sym typeface="Arial"/>
              </a:rPr>
              <a:t>золотого перетину</a:t>
            </a:r>
            <a:r>
              <a:rPr lang="ru" sz="1400" b="1">
                <a:solidFill>
                  <a:srgbClr val="2E2E2E"/>
                </a:solidFill>
                <a:highlight>
                  <a:srgbClr val="FFFFFF"/>
                </a:highlight>
                <a:latin typeface="Arial"/>
                <a:ea typeface="Arial"/>
                <a:cs typeface="Arial"/>
                <a:sym typeface="Arial"/>
              </a:rPr>
              <a:t>"</a:t>
            </a:r>
            <a:r>
              <a:rPr lang="ru" sz="1400">
                <a:solidFill>
                  <a:srgbClr val="2E2E2E"/>
                </a:solidFill>
                <a:highlight>
                  <a:srgbClr val="FFFFFF"/>
                </a:highlight>
                <a:latin typeface="Arial"/>
                <a:ea typeface="Arial"/>
                <a:cs typeface="Arial"/>
                <a:sym typeface="Arial"/>
              </a:rPr>
              <a:t> випливає із правила трьох третин – ділення кадру на дев’ять частин, завдяки лініям, по яких найпростіше орієнтуватися. Правило "золотого перетину" стверджує, що якщо ви розмістите основний об’єкт вашого кадру на одній із чотирьох точок перетину цих ліній, то отримаєте найбільш виграшну композицію.</a:t>
            </a:r>
            <a:endParaRPr sz="1400"/>
          </a:p>
        </p:txBody>
      </p:sp>
      <p:pic>
        <p:nvPicPr>
          <p:cNvPr id="176" name="Google Shape;176;p26"/>
          <p:cNvPicPr preferRelativeResize="0"/>
          <p:nvPr/>
        </p:nvPicPr>
        <p:blipFill>
          <a:blip r:embed="rId3">
            <a:alphaModFix/>
          </a:blip>
          <a:stretch>
            <a:fillRect/>
          </a:stretch>
        </p:blipFill>
        <p:spPr>
          <a:xfrm>
            <a:off x="311700" y="2196425"/>
            <a:ext cx="4023864" cy="2514125"/>
          </a:xfrm>
          <a:prstGeom prst="rect">
            <a:avLst/>
          </a:prstGeom>
          <a:noFill/>
          <a:ln>
            <a:noFill/>
          </a:ln>
        </p:spPr>
      </p:pic>
      <p:sp>
        <p:nvSpPr>
          <p:cNvPr id="177" name="Google Shape;177;p26"/>
          <p:cNvSpPr txBox="1"/>
          <p:nvPr/>
        </p:nvSpPr>
        <p:spPr>
          <a:xfrm>
            <a:off x="5116775" y="2055700"/>
            <a:ext cx="3000000" cy="173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200" b="1" i="1">
                <a:solidFill>
                  <a:schemeClr val="accent1"/>
                </a:solidFill>
                <a:highlight>
                  <a:srgbClr val="FFFFFF"/>
                </a:highlight>
              </a:rPr>
              <a:t>Часто "Золотий перетин" називають "ідеальною пропорцією", адже завдяки йому зображення на фотографії легко сприймається людським оком та виглядає натуральним.</a:t>
            </a:r>
            <a:endParaRPr sz="1200" b="1" i="1">
              <a:solidFill>
                <a:schemeClr val="accent1"/>
              </a:solidFill>
              <a:highlight>
                <a:srgbClr val="FFFFFF"/>
              </a:highlight>
            </a:endParaRPr>
          </a:p>
          <a:p>
            <a:pPr marL="0" lvl="0" indent="0" algn="l" rtl="0">
              <a:spcBef>
                <a:spcPts val="0"/>
              </a:spcBef>
              <a:spcAft>
                <a:spcPts val="0"/>
              </a:spcAft>
              <a:buNone/>
            </a:pPr>
            <a:r>
              <a:rPr lang="ru" sz="1200" b="1" i="1">
                <a:solidFill>
                  <a:schemeClr val="accent1"/>
                </a:solidFill>
                <a:highlight>
                  <a:srgbClr val="FFFFFF"/>
                </a:highlight>
              </a:rPr>
              <a:t> Саму назву "золотий перетин" вигадав знаменитий Леонардо да Вінчі й так вона увійшла в історію. </a:t>
            </a:r>
            <a:endParaRPr sz="1200" b="1" i="1">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solidFill>
                  <a:srgbClr val="E06666"/>
                </a:solidFill>
                <a:highlight>
                  <a:srgbClr val="FFE599"/>
                </a:highlight>
                <a:latin typeface="Times New Roman"/>
                <a:ea typeface="Times New Roman"/>
                <a:cs typeface="Times New Roman"/>
                <a:sym typeface="Times New Roman"/>
              </a:rPr>
              <a:t>Правило третин у розподілі картинної площини</a:t>
            </a:r>
            <a:endParaRPr>
              <a:solidFill>
                <a:srgbClr val="E06666"/>
              </a:solidFill>
              <a:highlight>
                <a:srgbClr val="FFE599"/>
              </a:highlight>
            </a:endParaRPr>
          </a:p>
        </p:txBody>
      </p:sp>
      <p:sp>
        <p:nvSpPr>
          <p:cNvPr id="183" name="Google Shape;183;p27"/>
          <p:cNvSpPr txBox="1">
            <a:spLocks noGrp="1"/>
          </p:cNvSpPr>
          <p:nvPr>
            <p:ph type="body" idx="1"/>
          </p:nvPr>
        </p:nvSpPr>
        <p:spPr>
          <a:xfrm>
            <a:off x="151400" y="1192200"/>
            <a:ext cx="5352900" cy="3197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400" b="1">
                <a:solidFill>
                  <a:srgbClr val="222222"/>
                </a:solidFill>
                <a:highlight>
                  <a:srgbClr val="FFFFFF"/>
                </a:highlight>
                <a:latin typeface="Arial"/>
                <a:ea typeface="Arial"/>
                <a:cs typeface="Arial"/>
                <a:sym typeface="Arial"/>
              </a:rPr>
              <a:t>Правило стверджує, що зображення повинно розглядатися розділеним на дев'ять рівновеликих частин за допомогою двох рівновіддалених паралельних горизонтальних та двох паралельних вертикальних ліній. Важливі частини композиції мають бути розташовані уздовж цих ліній, або на їх перетині — в так званих </a:t>
            </a:r>
            <a:r>
              <a:rPr lang="ru" sz="1400" b="1" i="1">
                <a:solidFill>
                  <a:srgbClr val="222222"/>
                </a:solidFill>
                <a:highlight>
                  <a:srgbClr val="FFFFFF"/>
                </a:highlight>
                <a:latin typeface="Arial"/>
                <a:ea typeface="Arial"/>
                <a:cs typeface="Arial"/>
                <a:sym typeface="Arial"/>
              </a:rPr>
              <a:t>точках сили</a:t>
            </a:r>
            <a:r>
              <a:rPr lang="ru" sz="1400" b="1">
                <a:solidFill>
                  <a:srgbClr val="222222"/>
                </a:solidFill>
                <a:highlight>
                  <a:srgbClr val="FFFFFF"/>
                </a:highlight>
                <a:latin typeface="Arial"/>
                <a:ea typeface="Arial"/>
                <a:cs typeface="Arial"/>
                <a:sym typeface="Arial"/>
              </a:rPr>
              <a:t>. Прихильники цього принципу стверджують, що вирівнювання важливих частин за цими точками та лініями створює враження акцентування, більшої напруги, енергії та більшої зацікавленості до композиції, ніж просте розташування предмета фотографування в центрі кадру.</a:t>
            </a:r>
            <a:endParaRPr sz="1400" b="1"/>
          </a:p>
        </p:txBody>
      </p:sp>
      <p:pic>
        <p:nvPicPr>
          <p:cNvPr id="184" name="Google Shape;184;p27"/>
          <p:cNvPicPr preferRelativeResize="0"/>
          <p:nvPr/>
        </p:nvPicPr>
        <p:blipFill>
          <a:blip r:embed="rId3">
            <a:alphaModFix/>
          </a:blip>
          <a:stretch>
            <a:fillRect/>
          </a:stretch>
        </p:blipFill>
        <p:spPr>
          <a:xfrm>
            <a:off x="5728000" y="1583125"/>
            <a:ext cx="3236400" cy="215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b="1">
                <a:solidFill>
                  <a:srgbClr val="FFFFFF"/>
                </a:solidFill>
                <a:highlight>
                  <a:schemeClr val="accent4"/>
                </a:highlight>
                <a:latin typeface="Times New Roman"/>
                <a:ea typeface="Times New Roman"/>
                <a:cs typeface="Times New Roman"/>
                <a:sym typeface="Times New Roman"/>
              </a:rPr>
              <a:t>Види композиції</a:t>
            </a:r>
            <a:endParaRPr b="1">
              <a:solidFill>
                <a:srgbClr val="FFFFFF"/>
              </a:solidFill>
              <a:highlight>
                <a:schemeClr val="accent4"/>
              </a:highlight>
            </a:endParaRPr>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000" b="1" i="1">
                <a:solidFill>
                  <a:srgbClr val="000000"/>
                </a:solidFill>
                <a:latin typeface="Arial"/>
                <a:ea typeface="Arial"/>
                <a:cs typeface="Arial"/>
                <a:sym typeface="Arial"/>
              </a:rPr>
              <a:t>У художньому конструюванні існують три види композиції: фронтальна, об'ємна, глибинно-просторова:</a:t>
            </a:r>
            <a:endParaRPr sz="2000" b="1" i="1">
              <a:solidFill>
                <a:srgbClr val="000000"/>
              </a:solidFill>
              <a:latin typeface="Arial"/>
              <a:ea typeface="Arial"/>
              <a:cs typeface="Arial"/>
              <a:sym typeface="Arial"/>
            </a:endParaRPr>
          </a:p>
          <a:p>
            <a:pPr marL="0" lvl="0" indent="0" algn="ctr" rtl="0">
              <a:spcBef>
                <a:spcPts val="1600"/>
              </a:spcBef>
              <a:spcAft>
                <a:spcPts val="0"/>
              </a:spcAft>
              <a:buNone/>
            </a:pPr>
            <a:r>
              <a:rPr lang="ru" sz="1700" b="1">
                <a:solidFill>
                  <a:schemeClr val="accent2"/>
                </a:solidFill>
                <a:latin typeface="Arial"/>
                <a:ea typeface="Arial"/>
                <a:cs typeface="Arial"/>
                <a:sym typeface="Arial"/>
              </a:rPr>
              <a:t>Фронтальна композиція</a:t>
            </a:r>
            <a:r>
              <a:rPr lang="ru" sz="1700">
                <a:solidFill>
                  <a:schemeClr val="accent2"/>
                </a:solidFill>
                <a:latin typeface="Arial"/>
                <a:ea typeface="Arial"/>
                <a:cs typeface="Arial"/>
                <a:sym typeface="Arial"/>
              </a:rPr>
              <a:t> – це композиція, що розташована в одній площині.</a:t>
            </a:r>
            <a:endParaRPr sz="1700">
              <a:solidFill>
                <a:schemeClr val="accent2"/>
              </a:solidFill>
              <a:latin typeface="Arial"/>
              <a:ea typeface="Arial"/>
              <a:cs typeface="Arial"/>
              <a:sym typeface="Arial"/>
            </a:endParaRPr>
          </a:p>
          <a:p>
            <a:pPr marL="0" lvl="0" indent="0" algn="ctr" rtl="0">
              <a:spcBef>
                <a:spcPts val="1600"/>
              </a:spcBef>
              <a:spcAft>
                <a:spcPts val="0"/>
              </a:spcAft>
              <a:buNone/>
            </a:pPr>
            <a:r>
              <a:rPr lang="ru" sz="1700" b="1">
                <a:solidFill>
                  <a:schemeClr val="accent2"/>
                </a:solidFill>
                <a:latin typeface="Arial"/>
                <a:ea typeface="Arial"/>
                <a:cs typeface="Arial"/>
                <a:sym typeface="Arial"/>
              </a:rPr>
              <a:t>Об’ємна </a:t>
            </a:r>
            <a:r>
              <a:rPr lang="ru" sz="1700">
                <a:solidFill>
                  <a:schemeClr val="accent2"/>
                </a:solidFill>
                <a:latin typeface="Arial"/>
                <a:ea typeface="Arial"/>
                <a:cs typeface="Arial"/>
                <a:sym typeface="Arial"/>
              </a:rPr>
              <a:t>– це композиція виробу, яку ми сприймаємо з усіх сторін.</a:t>
            </a:r>
            <a:endParaRPr sz="1700">
              <a:solidFill>
                <a:schemeClr val="accent2"/>
              </a:solidFill>
              <a:latin typeface="Arial"/>
              <a:ea typeface="Arial"/>
              <a:cs typeface="Arial"/>
              <a:sym typeface="Arial"/>
            </a:endParaRPr>
          </a:p>
          <a:p>
            <a:pPr marL="0" lvl="0" indent="0" algn="ctr" rtl="0">
              <a:spcBef>
                <a:spcPts val="1600"/>
              </a:spcBef>
              <a:spcAft>
                <a:spcPts val="0"/>
              </a:spcAft>
              <a:buNone/>
            </a:pPr>
            <a:r>
              <a:rPr lang="ru" sz="1700" b="1">
                <a:solidFill>
                  <a:schemeClr val="accent2"/>
                </a:solidFill>
                <a:latin typeface="Arial"/>
                <a:ea typeface="Arial"/>
                <a:cs typeface="Arial"/>
                <a:sym typeface="Arial"/>
              </a:rPr>
              <a:t>         Глибинно-просторова</a:t>
            </a:r>
            <a:r>
              <a:rPr lang="ru" sz="1700">
                <a:solidFill>
                  <a:schemeClr val="accent2"/>
                </a:solidFill>
                <a:latin typeface="Arial"/>
                <a:ea typeface="Arial"/>
                <a:cs typeface="Arial"/>
                <a:sym typeface="Arial"/>
              </a:rPr>
              <a:t> – ця композиція, що виконується з передаванням глибини простору.</a:t>
            </a:r>
            <a:endParaRPr sz="1700">
              <a:solidFill>
                <a:schemeClr val="accent2"/>
              </a:solidFill>
              <a:latin typeface="Arial"/>
              <a:ea typeface="Arial"/>
              <a:cs typeface="Arial"/>
              <a:sym typeface="Arial"/>
            </a:endParaRPr>
          </a:p>
          <a:p>
            <a:pPr marL="0" lvl="0" indent="0" algn="l" rtl="0">
              <a:spcBef>
                <a:spcPts val="1600"/>
              </a:spcBef>
              <a:spcAft>
                <a:spcPts val="1600"/>
              </a:spcAft>
              <a:buNone/>
            </a:pPr>
            <a:endParaRPr b="1" i="1">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Загальний план</a:t>
            </a:r>
            <a:endParaRPr/>
          </a:p>
        </p:txBody>
      </p:sp>
      <p:sp>
        <p:nvSpPr>
          <p:cNvPr id="98" name="Google Shape;98;p15"/>
          <p:cNvSpPr txBox="1">
            <a:spLocks noGrp="1"/>
          </p:cNvSpPr>
          <p:nvPr>
            <p:ph type="body" idx="1"/>
          </p:nvPr>
        </p:nvSpPr>
        <p:spPr>
          <a:xfrm>
            <a:off x="311700" y="1229875"/>
            <a:ext cx="5379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b="1">
                <a:solidFill>
                  <a:srgbClr val="222222"/>
                </a:solidFill>
                <a:highlight>
                  <a:srgbClr val="FFFFFF"/>
                </a:highlight>
                <a:latin typeface="Arial"/>
                <a:ea typeface="Arial"/>
                <a:cs typeface="Arial"/>
                <a:sym typeface="Arial"/>
              </a:rPr>
              <a:t>Поняття у фотографії, що визначає такий розмір зображення, коли людські фігури зображаються повністю разом з предметами, що їх оточують. Така композиція показує дію в цілому в навколишньому середовищі. До загальних планів відносять також зображення, зняті з великої відстані, коли фігури людей ледь помітні. </a:t>
            </a:r>
            <a:endParaRPr b="1"/>
          </a:p>
        </p:txBody>
      </p:sp>
      <p:pic>
        <p:nvPicPr>
          <p:cNvPr id="99" name="Google Shape;99;p15"/>
          <p:cNvPicPr preferRelativeResize="0"/>
          <p:nvPr/>
        </p:nvPicPr>
        <p:blipFill>
          <a:blip r:embed="rId3">
            <a:alphaModFix/>
          </a:blip>
          <a:stretch>
            <a:fillRect/>
          </a:stretch>
        </p:blipFill>
        <p:spPr>
          <a:xfrm>
            <a:off x="5400025" y="1229863"/>
            <a:ext cx="3583650" cy="2143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78100" y="730625"/>
            <a:ext cx="29328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Середній план</a:t>
            </a:r>
            <a:endParaRPr/>
          </a:p>
        </p:txBody>
      </p:sp>
      <p:sp>
        <p:nvSpPr>
          <p:cNvPr id="105" name="Google Shape;105;p16"/>
          <p:cNvSpPr txBox="1">
            <a:spLocks noGrp="1"/>
          </p:cNvSpPr>
          <p:nvPr>
            <p:ph type="body" idx="1"/>
          </p:nvPr>
        </p:nvSpPr>
        <p:spPr>
          <a:xfrm>
            <a:off x="3237475" y="844125"/>
            <a:ext cx="5673600" cy="275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700">
                <a:solidFill>
                  <a:srgbClr val="222222"/>
                </a:solidFill>
                <a:highlight>
                  <a:srgbClr val="FFFFFF"/>
                </a:highlight>
                <a:latin typeface="Arial"/>
                <a:ea typeface="Arial"/>
                <a:cs typeface="Arial"/>
                <a:sym typeface="Arial"/>
              </a:rPr>
              <a:t>Поняття у фотографії, що описує таке розташування камери, яке дозволяє акцентувати увагу глядача на тій чи іншій частині сцени, що виділяється з загального плану. Різниця між поняттями середнього і загального плану розмита і в різних кінематографічних школах відрізняється. У більшості випадків, середнім планом вважається така величина, при якій в кадрі видно дві-три людини, які ведуть діалог.</a:t>
            </a:r>
            <a:r>
              <a:rPr lang="ru">
                <a:solidFill>
                  <a:srgbClr val="222222"/>
                </a:solidFill>
                <a:highlight>
                  <a:srgbClr val="FFFFFF"/>
                </a:highlight>
                <a:latin typeface="Arial"/>
                <a:ea typeface="Arial"/>
                <a:cs typeface="Arial"/>
                <a:sym typeface="Arial"/>
              </a:rPr>
              <a:t> </a:t>
            </a:r>
            <a:endParaRPr/>
          </a:p>
        </p:txBody>
      </p:sp>
      <p:pic>
        <p:nvPicPr>
          <p:cNvPr id="106" name="Google Shape;106;p16"/>
          <p:cNvPicPr preferRelativeResize="0"/>
          <p:nvPr/>
        </p:nvPicPr>
        <p:blipFill>
          <a:blip r:embed="rId3">
            <a:alphaModFix/>
          </a:blip>
          <a:stretch>
            <a:fillRect/>
          </a:stretch>
        </p:blipFill>
        <p:spPr>
          <a:xfrm>
            <a:off x="178150" y="1931725"/>
            <a:ext cx="2932676" cy="22379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258250" y="997825"/>
            <a:ext cx="28011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b="1"/>
              <a:t>Крупний план</a:t>
            </a:r>
            <a:endParaRPr b="1"/>
          </a:p>
        </p:txBody>
      </p:sp>
      <p:sp>
        <p:nvSpPr>
          <p:cNvPr id="112" name="Google Shape;112;p17"/>
          <p:cNvSpPr txBox="1">
            <a:spLocks noGrp="1"/>
          </p:cNvSpPr>
          <p:nvPr>
            <p:ph type="body" idx="1"/>
          </p:nvPr>
        </p:nvSpPr>
        <p:spPr>
          <a:xfrm>
            <a:off x="311700" y="2078475"/>
            <a:ext cx="2948100" cy="2490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1600" b="1">
              <a:solidFill>
                <a:srgbClr val="222222"/>
              </a:solidFill>
              <a:latin typeface="Arial"/>
              <a:ea typeface="Arial"/>
              <a:cs typeface="Arial"/>
              <a:sym typeface="Arial"/>
            </a:endParaRPr>
          </a:p>
          <a:p>
            <a:pPr marL="0" lvl="0" indent="0" algn="l" rtl="0">
              <a:spcBef>
                <a:spcPts val="600"/>
              </a:spcBef>
              <a:spcAft>
                <a:spcPts val="0"/>
              </a:spcAft>
              <a:buNone/>
            </a:pPr>
            <a:endParaRPr sz="1600" b="1">
              <a:solidFill>
                <a:srgbClr val="222222"/>
              </a:solidFill>
              <a:latin typeface="Arial"/>
              <a:ea typeface="Arial"/>
              <a:cs typeface="Arial"/>
              <a:sym typeface="Arial"/>
            </a:endParaRPr>
          </a:p>
          <a:p>
            <a:pPr marL="0" lvl="0" indent="0" algn="l" rtl="0">
              <a:spcBef>
                <a:spcPts val="600"/>
              </a:spcBef>
              <a:spcAft>
                <a:spcPts val="0"/>
              </a:spcAft>
              <a:buNone/>
            </a:pPr>
            <a:r>
              <a:rPr lang="ru" sz="1600" b="1">
                <a:solidFill>
                  <a:srgbClr val="222222"/>
                </a:solidFill>
                <a:latin typeface="Arial"/>
                <a:ea typeface="Arial"/>
                <a:cs typeface="Arial"/>
                <a:sym typeface="Arial"/>
              </a:rPr>
              <a:t>Великий план концентрує увагу глядача на конкретному персонажі та його переживаннях.</a:t>
            </a:r>
            <a:endParaRPr sz="1600" b="1">
              <a:solidFill>
                <a:srgbClr val="222222"/>
              </a:solidFill>
              <a:latin typeface="Arial"/>
              <a:ea typeface="Arial"/>
              <a:cs typeface="Arial"/>
              <a:sym typeface="Arial"/>
            </a:endParaRPr>
          </a:p>
          <a:p>
            <a:pPr marL="0" lvl="0" indent="0" algn="l" rtl="0">
              <a:spcBef>
                <a:spcPts val="600"/>
              </a:spcBef>
              <a:spcAft>
                <a:spcPts val="1600"/>
              </a:spcAft>
              <a:buNone/>
            </a:pPr>
            <a:endParaRPr/>
          </a:p>
        </p:txBody>
      </p:sp>
      <p:pic>
        <p:nvPicPr>
          <p:cNvPr id="113" name="Google Shape;113;p17"/>
          <p:cNvPicPr preferRelativeResize="0"/>
          <p:nvPr/>
        </p:nvPicPr>
        <p:blipFill>
          <a:blip r:embed="rId3">
            <a:alphaModFix/>
          </a:blip>
          <a:stretch>
            <a:fillRect/>
          </a:stretch>
        </p:blipFill>
        <p:spPr>
          <a:xfrm>
            <a:off x="3429000" y="2351863"/>
            <a:ext cx="5715000" cy="2657475"/>
          </a:xfrm>
          <a:prstGeom prst="rect">
            <a:avLst/>
          </a:prstGeom>
          <a:noFill/>
          <a:ln>
            <a:noFill/>
          </a:ln>
        </p:spPr>
      </p:pic>
      <p:sp>
        <p:nvSpPr>
          <p:cNvPr id="114" name="Google Shape;114;p17"/>
          <p:cNvSpPr txBox="1"/>
          <p:nvPr/>
        </p:nvSpPr>
        <p:spPr>
          <a:xfrm>
            <a:off x="3574500" y="168050"/>
            <a:ext cx="5424000" cy="176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600"/>
              </a:spcAft>
              <a:buNone/>
            </a:pPr>
            <a:r>
              <a:rPr lang="ru" sz="1600" b="1">
                <a:solidFill>
                  <a:srgbClr val="222222"/>
                </a:solidFill>
              </a:rPr>
              <a:t>Поняття в кінематографі і на телебаченні, що позначає розташування камери, при якому більшу частину кадру займає особа людини. У фотографії великому плану найчастіше відповідає поняття «портрет». Ще більш велике зображення частини особи або невеликого предмета називається «деталь». </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b="1">
                <a:solidFill>
                  <a:schemeClr val="accent4"/>
                </a:solidFill>
                <a:latin typeface="Times New Roman"/>
                <a:ea typeface="Times New Roman"/>
                <a:cs typeface="Times New Roman"/>
                <a:sym typeface="Times New Roman"/>
              </a:rPr>
              <a:t>Ракурс як гострий композиційний прийом</a:t>
            </a:r>
            <a:endParaRPr b="1">
              <a:solidFill>
                <a:schemeClr val="accent4"/>
              </a:solidFill>
            </a:endParaRPr>
          </a:p>
        </p:txBody>
      </p:sp>
      <p:sp>
        <p:nvSpPr>
          <p:cNvPr id="120" name="Google Shape;120;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ru" sz="1600" b="1">
                <a:solidFill>
                  <a:schemeClr val="accent2"/>
                </a:solidFill>
                <a:latin typeface="Arial"/>
                <a:ea typeface="Arial"/>
                <a:cs typeface="Arial"/>
                <a:sym typeface="Arial"/>
              </a:rPr>
              <a:t>Ракурс (або ракурс)</a:t>
            </a:r>
            <a:r>
              <a:rPr lang="ru" sz="1600">
                <a:solidFill>
                  <a:schemeClr val="accent2"/>
                </a:solidFill>
                <a:latin typeface="Arial"/>
                <a:ea typeface="Arial"/>
                <a:cs typeface="Arial"/>
                <a:sym typeface="Arial"/>
              </a:rPr>
              <a:t> (фр. </a:t>
            </a:r>
            <a:r>
              <a:rPr lang="ru" sz="1600" i="1">
                <a:solidFill>
                  <a:schemeClr val="accent2"/>
                </a:solidFill>
                <a:latin typeface="Arial"/>
                <a:ea typeface="Arial"/>
                <a:cs typeface="Arial"/>
                <a:sym typeface="Arial"/>
              </a:rPr>
              <a:t>raccourci</a:t>
            </a:r>
            <a:r>
              <a:rPr lang="ru" sz="1600">
                <a:solidFill>
                  <a:schemeClr val="accent2"/>
                </a:solidFill>
                <a:latin typeface="Arial"/>
                <a:ea typeface="Arial"/>
                <a:cs typeface="Arial"/>
                <a:sym typeface="Arial"/>
              </a:rPr>
              <a:t> — </a:t>
            </a:r>
            <a:r>
              <a:rPr lang="ru" sz="1600" i="1">
                <a:solidFill>
                  <a:schemeClr val="accent2"/>
                </a:solidFill>
                <a:latin typeface="Arial"/>
                <a:ea typeface="Arial"/>
                <a:cs typeface="Arial"/>
                <a:sym typeface="Arial"/>
              </a:rPr>
              <a:t>вкорочений</a:t>
            </a:r>
            <a:r>
              <a:rPr lang="ru" sz="1600">
                <a:solidFill>
                  <a:schemeClr val="accent2"/>
                </a:solidFill>
                <a:latin typeface="Arial"/>
                <a:ea typeface="Arial"/>
                <a:cs typeface="Arial"/>
                <a:sym typeface="Arial"/>
              </a:rPr>
              <a:t> від фр. </a:t>
            </a:r>
            <a:r>
              <a:rPr lang="ru" sz="1600" i="1">
                <a:solidFill>
                  <a:schemeClr val="accent2"/>
                </a:solidFill>
                <a:latin typeface="Arial"/>
                <a:ea typeface="Arial"/>
                <a:cs typeface="Arial"/>
                <a:sym typeface="Arial"/>
              </a:rPr>
              <a:t>raccourcir</a:t>
            </a:r>
            <a:r>
              <a:rPr lang="ru" sz="1600">
                <a:solidFill>
                  <a:schemeClr val="accent2"/>
                </a:solidFill>
                <a:latin typeface="Arial"/>
                <a:ea typeface="Arial"/>
                <a:cs typeface="Arial"/>
                <a:sym typeface="Arial"/>
              </a:rPr>
              <a:t> — </a:t>
            </a:r>
            <a:r>
              <a:rPr lang="ru" sz="1600" i="1">
                <a:solidFill>
                  <a:schemeClr val="accent2"/>
                </a:solidFill>
                <a:latin typeface="Arial"/>
                <a:ea typeface="Arial"/>
                <a:cs typeface="Arial"/>
                <a:sym typeface="Arial"/>
              </a:rPr>
              <a:t>вкорочувати</a:t>
            </a:r>
            <a:r>
              <a:rPr lang="ru" sz="1600">
                <a:solidFill>
                  <a:schemeClr val="accent2"/>
                </a:solidFill>
                <a:latin typeface="Arial"/>
                <a:ea typeface="Arial"/>
                <a:cs typeface="Arial"/>
                <a:sym typeface="Arial"/>
              </a:rPr>
              <a:t>) —</a:t>
            </a:r>
            <a:endParaRPr sz="1600">
              <a:solidFill>
                <a:schemeClr val="accent2"/>
              </a:solidFill>
              <a:latin typeface="Arial"/>
              <a:ea typeface="Arial"/>
              <a:cs typeface="Arial"/>
              <a:sym typeface="Arial"/>
            </a:endParaRPr>
          </a:p>
          <a:p>
            <a:pPr marL="685800" lvl="0" indent="-323850" algn="l" rtl="0">
              <a:spcBef>
                <a:spcPts val="600"/>
              </a:spcBef>
              <a:spcAft>
                <a:spcPts val="0"/>
              </a:spcAft>
              <a:buClr>
                <a:srgbClr val="222222"/>
              </a:buClr>
              <a:buSzPts val="1500"/>
              <a:buFont typeface="Arial"/>
              <a:buChar char="●"/>
            </a:pPr>
            <a:r>
              <a:rPr lang="ru" sz="1500" b="1">
                <a:solidFill>
                  <a:srgbClr val="222222"/>
                </a:solidFill>
                <a:latin typeface="Arial"/>
                <a:ea typeface="Arial"/>
                <a:cs typeface="Arial"/>
                <a:sym typeface="Arial"/>
              </a:rPr>
              <a:t>Перспективне зменшення різних частин віддалених предметів, фігур, архітектурних елементів і т. ін., що призводить до зміни їхніх звичних обрисів.</a:t>
            </a:r>
            <a:endParaRPr sz="1500" b="1">
              <a:solidFill>
                <a:srgbClr val="222222"/>
              </a:solidFill>
              <a:latin typeface="Arial"/>
              <a:ea typeface="Arial"/>
              <a:cs typeface="Arial"/>
              <a:sym typeface="Arial"/>
            </a:endParaRPr>
          </a:p>
          <a:p>
            <a:pPr marL="685800" lvl="0" indent="-323850" algn="l" rtl="0">
              <a:spcBef>
                <a:spcPts val="0"/>
              </a:spcBef>
              <a:spcAft>
                <a:spcPts val="0"/>
              </a:spcAft>
              <a:buClr>
                <a:srgbClr val="222222"/>
              </a:buClr>
              <a:buSzPts val="1500"/>
              <a:buFont typeface="Arial"/>
              <a:buChar char="●"/>
            </a:pPr>
            <a:r>
              <a:rPr lang="ru" sz="1500" b="1" i="1">
                <a:solidFill>
                  <a:srgbClr val="222222"/>
                </a:solidFill>
                <a:latin typeface="Arial"/>
                <a:ea typeface="Arial"/>
                <a:cs typeface="Arial"/>
                <a:sym typeface="Arial"/>
              </a:rPr>
              <a:t>фотографія, кіно</a:t>
            </a:r>
            <a:r>
              <a:rPr lang="ru" sz="1500" b="1">
                <a:solidFill>
                  <a:srgbClr val="222222"/>
                </a:solidFill>
                <a:latin typeface="Arial"/>
                <a:ea typeface="Arial"/>
                <a:cs typeface="Arial"/>
                <a:sym typeface="Arial"/>
              </a:rPr>
              <a:t> — Незвична для ока перспектива зображення предмета, спричинена непаралельністю площини світлочутливого шару фотоматеріалу до площини, в якій розташований предмет.</a:t>
            </a:r>
            <a:endParaRPr sz="1500" b="1">
              <a:solidFill>
                <a:srgbClr val="222222"/>
              </a:solidFill>
              <a:latin typeface="Arial"/>
              <a:ea typeface="Arial"/>
              <a:cs typeface="Arial"/>
              <a:sym typeface="Arial"/>
            </a:endParaRPr>
          </a:p>
          <a:p>
            <a:pPr marL="685800" lvl="0" indent="-323850" algn="l" rtl="0">
              <a:spcBef>
                <a:spcPts val="0"/>
              </a:spcBef>
              <a:spcAft>
                <a:spcPts val="0"/>
              </a:spcAft>
              <a:buClr>
                <a:srgbClr val="222222"/>
              </a:buClr>
              <a:buSzPts val="1500"/>
              <a:buFont typeface="Arial"/>
              <a:buChar char="●"/>
            </a:pPr>
            <a:r>
              <a:rPr lang="ru" sz="1500" b="1" i="1">
                <a:solidFill>
                  <a:srgbClr val="222222"/>
                </a:solidFill>
                <a:latin typeface="Arial"/>
                <a:ea typeface="Arial"/>
                <a:cs typeface="Arial"/>
                <a:sym typeface="Arial"/>
              </a:rPr>
              <a:t>переносне значення</a:t>
            </a:r>
            <a:r>
              <a:rPr lang="ru" sz="1500" b="1">
                <a:solidFill>
                  <a:srgbClr val="222222"/>
                </a:solidFill>
                <a:latin typeface="Arial"/>
                <a:ea typeface="Arial"/>
                <a:cs typeface="Arial"/>
                <a:sym typeface="Arial"/>
              </a:rPr>
              <a:t> — Кут зору, певний погляд, особливість явища.</a:t>
            </a:r>
            <a:endParaRPr sz="1500" b="1">
              <a:solidFill>
                <a:srgbClr val="222222"/>
              </a:solidFill>
              <a:latin typeface="Arial"/>
              <a:ea typeface="Arial"/>
              <a:cs typeface="Arial"/>
              <a:sym typeface="Arial"/>
            </a:endParaRPr>
          </a:p>
          <a:p>
            <a:pPr marL="0" lvl="0" indent="0" algn="l" rtl="0">
              <a:spcBef>
                <a:spcPts val="600"/>
              </a:spcBef>
              <a:spcAft>
                <a:spcPts val="0"/>
              </a:spcAft>
              <a:buNone/>
            </a:pPr>
            <a:r>
              <a:rPr lang="ru" sz="1500" b="1">
                <a:solidFill>
                  <a:srgbClr val="222222"/>
                </a:solidFill>
                <a:latin typeface="Arial"/>
                <a:ea typeface="Arial"/>
                <a:cs typeface="Arial"/>
                <a:sym typeface="Arial"/>
              </a:rPr>
              <a:t>Ракурс зумовлений точкою зору на натуру, а також положенням натури в просторі.</a:t>
            </a:r>
            <a:endParaRPr sz="1500" b="1">
              <a:solidFill>
                <a:srgbClr val="222222"/>
              </a:solidFill>
              <a:latin typeface="Arial"/>
              <a:ea typeface="Arial"/>
              <a:cs typeface="Arial"/>
              <a:sym typeface="Arial"/>
            </a:endParaRPr>
          </a:p>
          <a:p>
            <a:pPr marL="0" lvl="0" indent="0" algn="l" rtl="0">
              <a:spcBef>
                <a:spcPts val="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ru">
                <a:solidFill>
                  <a:srgbClr val="FFFFFF"/>
                </a:solidFill>
                <a:highlight>
                  <a:schemeClr val="accent6"/>
                </a:highlight>
              </a:rPr>
              <a:t>Зйомка на одному рівні</a:t>
            </a:r>
            <a:endParaRPr>
              <a:solidFill>
                <a:srgbClr val="FFFFFF"/>
              </a:solidFill>
              <a:highlight>
                <a:schemeClr val="accent6"/>
              </a:highlight>
            </a:endParaRPr>
          </a:p>
        </p:txBody>
      </p:sp>
      <p:sp>
        <p:nvSpPr>
          <p:cNvPr id="126" name="Google Shape;126;p19"/>
          <p:cNvSpPr txBox="1">
            <a:spLocks noGrp="1"/>
          </p:cNvSpPr>
          <p:nvPr>
            <p:ph type="body" idx="1"/>
          </p:nvPr>
        </p:nvSpPr>
        <p:spPr>
          <a:xfrm>
            <a:off x="311700" y="1229875"/>
            <a:ext cx="8520600" cy="9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400"/>
              <a:t>Коли позиція фотокамери - на тому ж рівні, що і об'єкт фотографії. Це нейтральний і природний ракурс.</a:t>
            </a:r>
            <a:endParaRPr sz="2400"/>
          </a:p>
          <a:p>
            <a:pPr marL="0" lvl="0" indent="0" algn="l" rtl="0">
              <a:spcBef>
                <a:spcPts val="1600"/>
              </a:spcBef>
              <a:spcAft>
                <a:spcPts val="1600"/>
              </a:spcAft>
              <a:buNone/>
            </a:pPr>
            <a:endParaRPr/>
          </a:p>
        </p:txBody>
      </p:sp>
      <p:pic>
        <p:nvPicPr>
          <p:cNvPr id="127" name="Google Shape;127;p19"/>
          <p:cNvPicPr preferRelativeResize="0"/>
          <p:nvPr/>
        </p:nvPicPr>
        <p:blipFill>
          <a:blip r:embed="rId3">
            <a:alphaModFix/>
          </a:blip>
          <a:stretch>
            <a:fillRect/>
          </a:stretch>
        </p:blipFill>
        <p:spPr>
          <a:xfrm>
            <a:off x="366175" y="2250000"/>
            <a:ext cx="6029325" cy="2486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body" idx="1"/>
          </p:nvPr>
        </p:nvSpPr>
        <p:spPr>
          <a:xfrm>
            <a:off x="231525" y="1843750"/>
            <a:ext cx="6341400" cy="209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ru"/>
              <a:t>Полягає в розташуванні фотокамери нижче об'єкта або суб'єкта зйомки. Досягнутим ефектом буде підведення суб'єкта, збільшення його розміру і значущості. Потрібно бути обережним при використанні цього ракурсу в близькому портретній зйомці. </a:t>
            </a:r>
            <a:endParaRPr/>
          </a:p>
          <a:p>
            <a:pPr marL="0" lvl="0" indent="0" algn="l" rtl="0">
              <a:spcBef>
                <a:spcPts val="1600"/>
              </a:spcBef>
              <a:spcAft>
                <a:spcPts val="1600"/>
              </a:spcAft>
              <a:buNone/>
            </a:pPr>
            <a:endParaRPr/>
          </a:p>
        </p:txBody>
      </p:sp>
      <p:pic>
        <p:nvPicPr>
          <p:cNvPr id="133" name="Google Shape;133;p20"/>
          <p:cNvPicPr preferRelativeResize="0"/>
          <p:nvPr/>
        </p:nvPicPr>
        <p:blipFill>
          <a:blip r:embed="rId3">
            <a:alphaModFix/>
          </a:blip>
          <a:stretch>
            <a:fillRect/>
          </a:stretch>
        </p:blipFill>
        <p:spPr>
          <a:xfrm>
            <a:off x="2822263" y="142625"/>
            <a:ext cx="6143625" cy="2533650"/>
          </a:xfrm>
          <a:prstGeom prst="rect">
            <a:avLst/>
          </a:prstGeom>
          <a:noFill/>
          <a:ln>
            <a:noFill/>
          </a:ln>
        </p:spPr>
      </p:pic>
      <p:sp>
        <p:nvSpPr>
          <p:cNvPr id="134" name="Google Shape;134;p20"/>
          <p:cNvSpPr txBox="1">
            <a:spLocks noGrp="1"/>
          </p:cNvSpPr>
          <p:nvPr>
            <p:ph type="title"/>
          </p:nvPr>
        </p:nvSpPr>
        <p:spPr>
          <a:xfrm>
            <a:off x="231525" y="2150900"/>
            <a:ext cx="8520600" cy="607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ru" b="1">
                <a:solidFill>
                  <a:schemeClr val="accent6"/>
                </a:solidFill>
                <a:highlight>
                  <a:schemeClr val="accent5"/>
                </a:highlight>
              </a:rPr>
              <a:t>Нижній ракурс зйомки</a:t>
            </a:r>
            <a:endParaRPr b="1">
              <a:solidFill>
                <a:schemeClr val="accent6"/>
              </a:solidFill>
              <a:highlight>
                <a:schemeClr val="accent5"/>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highlight>
                  <a:srgbClr val="FFF2CC"/>
                </a:highlight>
              </a:rPr>
              <a:t>Верхній ракурс зйомки</a:t>
            </a:r>
            <a:endParaRPr>
              <a:highlight>
                <a:srgbClr val="FFF2CC"/>
              </a:highlight>
            </a:endParaRPr>
          </a:p>
        </p:txBody>
      </p:sp>
      <p:sp>
        <p:nvSpPr>
          <p:cNvPr id="140" name="Google Shape;140;p21"/>
          <p:cNvSpPr txBox="1">
            <a:spLocks noGrp="1"/>
          </p:cNvSpPr>
          <p:nvPr>
            <p:ph type="body" idx="1"/>
          </p:nvPr>
        </p:nvSpPr>
        <p:spPr>
          <a:xfrm>
            <a:off x="311700" y="1229875"/>
            <a:ext cx="8520600" cy="1081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a:t>Цей ракурс зйомки полягає в тому, щоб фотокамера перебувала вище об'єкта або суб'єкта фотографії. Зазвичай це зменшує значення суб'єкта по відношенню до інших елементів. Це робить його маленьким і смішним.</a:t>
            </a:r>
            <a:endParaRPr/>
          </a:p>
        </p:txBody>
      </p:sp>
      <p:pic>
        <p:nvPicPr>
          <p:cNvPr id="141" name="Google Shape;141;p21"/>
          <p:cNvPicPr preferRelativeResize="0"/>
          <p:nvPr/>
        </p:nvPicPr>
        <p:blipFill>
          <a:blip r:embed="rId3">
            <a:alphaModFix/>
          </a:blip>
          <a:stretch>
            <a:fillRect/>
          </a:stretch>
        </p:blipFill>
        <p:spPr>
          <a:xfrm>
            <a:off x="379525" y="2311375"/>
            <a:ext cx="5762625" cy="2371725"/>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845</Words>
  <Application>Microsoft Office PowerPoint</Application>
  <PresentationFormat>Экран (16:9)</PresentationFormat>
  <Paragraphs>43</Paragraphs>
  <Slides>15</Slides>
  <Notes>15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Roboto</vt:lpstr>
      <vt:lpstr>Verdana</vt:lpstr>
      <vt:lpstr>Times New Roman</vt:lpstr>
      <vt:lpstr>Arial</vt:lpstr>
      <vt:lpstr>Geometric</vt:lpstr>
      <vt:lpstr>Композиція фотографії</vt:lpstr>
      <vt:lpstr>Види композиції</vt:lpstr>
      <vt:lpstr>Загальний план</vt:lpstr>
      <vt:lpstr>Середній план</vt:lpstr>
      <vt:lpstr>Крупний план</vt:lpstr>
      <vt:lpstr>Ракурс як гострий композиційний прийом</vt:lpstr>
      <vt:lpstr>Зйомка на одному рівні</vt:lpstr>
      <vt:lpstr>Нижній ракурс зйомки</vt:lpstr>
      <vt:lpstr>Верхній ракурс зйомки</vt:lpstr>
      <vt:lpstr>Симетрична побудова рівноваги в фотографії</vt:lpstr>
      <vt:lpstr>Асиметрична побудова рівноваги в фотографії</vt:lpstr>
      <vt:lpstr>Лінійна перспектива</vt:lpstr>
      <vt:lpstr>Повітряна перспектива</vt:lpstr>
      <vt:lpstr>Принцип «золотого перетину» </vt:lpstr>
      <vt:lpstr>Правило третин у розподілі картинної площини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Композиція фотографії</dc:title>
  <dc:creator>SuperVisor</dc:creator>
  <cp:lastModifiedBy>Пользователь Windows</cp:lastModifiedBy>
  <cp:revision>2</cp:revision>
  <dcterms:modified xsi:type="dcterms:W3CDTF">2020-11-09T07:14:36Z</dcterms:modified>
</cp:coreProperties>
</file>