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8" r:id="rId15"/>
    <p:sldId id="270" r:id="rId16"/>
    <p:sldId id="273" r:id="rId17"/>
    <p:sldId id="272" r:id="rId18"/>
    <p:sldId id="274" r:id="rId19"/>
    <p:sldId id="271" r:id="rId20"/>
    <p:sldId id="279" r:id="rId21"/>
    <p:sldId id="280" r:id="rId22"/>
    <p:sldId id="277" r:id="rId23"/>
    <p:sldId id="27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3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05.11.2020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05.11.2020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05.11.2020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05.11.2020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nSpc>
                <a:spcPct val="115000"/>
              </a:lnSpc>
              <a:spcAft>
                <a:spcPts val="1000"/>
              </a:spcAft>
            </a:pPr>
            <a:r>
              <a:rPr lang="uk-UA" dirty="0">
                <a:latin typeface="Times New Roman"/>
                <a:ea typeface="Calibri"/>
                <a:cs typeface="Times New Roman"/>
              </a:rPr>
              <a:t>МНОГОВИДИ</a:t>
            </a:r>
            <a:endParaRPr lang="ru-RU" sz="3600" dirty="0">
              <a:ea typeface="Calibri"/>
              <a:cs typeface="Times New Roman"/>
            </a:endParaRPr>
          </a:p>
        </p:txBody>
      </p:sp>
      <p:sp>
        <p:nvSpPr>
          <p:cNvPr id="3" name="Подзаголовок 2"/>
          <p:cNvSpPr>
            <a:spLocks noGrp="1"/>
          </p:cNvSpPr>
          <p:nvPr>
            <p:ph type="subTitle" idx="1"/>
          </p:nvPr>
        </p:nvSpPr>
        <p:spPr/>
        <p:txBody>
          <a:bodyPr/>
          <a:lstStyle/>
          <a:p>
            <a:r>
              <a:rPr lang="uk-UA" dirty="0" smtClean="0">
                <a:solidFill>
                  <a:srgbClr val="FF0000"/>
                </a:solidFill>
                <a:latin typeface="Times New Roman" panose="02020603050405020304" pitchFamily="18" charset="0"/>
                <a:cs typeface="Times New Roman" panose="02020603050405020304" pitchFamily="18" charset="0"/>
              </a:rPr>
              <a:t>Означення</a:t>
            </a:r>
          </a:p>
          <a:p>
            <a:r>
              <a:rPr lang="uk-UA" dirty="0" smtClean="0">
                <a:solidFill>
                  <a:srgbClr val="FF0000"/>
                </a:solidFill>
                <a:latin typeface="Times New Roman" panose="02020603050405020304" pitchFamily="18" charset="0"/>
                <a:cs typeface="Times New Roman" panose="02020603050405020304" pitchFamily="18" charset="0"/>
              </a:rPr>
              <a:t>Класифікація</a:t>
            </a:r>
          </a:p>
          <a:p>
            <a:r>
              <a:rPr lang="uk-UA" dirty="0" smtClean="0">
                <a:solidFill>
                  <a:srgbClr val="FF0000"/>
                </a:solidFill>
                <a:latin typeface="Times New Roman" panose="02020603050405020304" pitchFamily="18" charset="0"/>
                <a:cs typeface="Times New Roman" panose="02020603050405020304" pitchFamily="18" charset="0"/>
              </a:rPr>
              <a:t>Проблеми</a:t>
            </a:r>
          </a:p>
          <a:p>
            <a:endParaRPr lang="uk-UA"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329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t>Двосторонність</a:t>
            </a:r>
            <a:r>
              <a:rPr lang="uk-UA" dirty="0" smtClean="0"/>
              <a:t> та односторонність</a:t>
            </a:r>
            <a:endParaRPr lang="uk-UA"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00200"/>
            <a:ext cx="6487994" cy="49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24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Класифікаційні теореми </a:t>
            </a:r>
            <a:endParaRPr lang="uk-UA" dirty="0"/>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00200"/>
            <a:ext cx="6984775" cy="48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3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тор</a:t>
            </a:r>
            <a:endParaRPr lang="uk-UA"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00201"/>
            <a:ext cx="6984776" cy="42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94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Класифікація орієнтовних поверхонь </a:t>
            </a:r>
            <a:endParaRPr lang="uk-UA"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00200"/>
            <a:ext cx="68939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2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Про  топологію простими словами</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a:solidFill>
                  <a:srgbClr val="444444"/>
                </a:solidFill>
                <a:latin typeface="PT Serif"/>
              </a:rPr>
              <a:t>Легко вообразить, что произойдет с воздушным шариком, если его деформировать (изгибать, скручивать, тянуть, сжимать, пережимать, сдувать или надувать). Ясно, что при всех вышеперечисленных деформациях шарик будет изменять свою форму в широких пределах. Однако мы никогда не сможем превратить шарик в бублик (или наоборот) без нарушения непрерывности его поверхности, то есть не разрывая. В этом случае топологи говорят, что сфера (шарик) </a:t>
            </a:r>
            <a:r>
              <a:rPr lang="ru-RU" dirty="0" err="1">
                <a:solidFill>
                  <a:srgbClr val="444444"/>
                </a:solidFill>
                <a:latin typeface="PT Serif"/>
              </a:rPr>
              <a:t>негомеоморфна</a:t>
            </a:r>
            <a:r>
              <a:rPr lang="ru-RU" dirty="0">
                <a:solidFill>
                  <a:srgbClr val="444444"/>
                </a:solidFill>
                <a:latin typeface="PT Serif"/>
              </a:rPr>
              <a:t> тору (бублику). Это означает, что данные поверхности невозможно отобразить одну на другую. Говоря простым языком, сфера и тор различны по своим топологическим свойствам. А поверхность воздушного шарика при всевозможных его деформациях </a:t>
            </a:r>
            <a:r>
              <a:rPr lang="ru-RU" dirty="0" err="1">
                <a:solidFill>
                  <a:srgbClr val="444444"/>
                </a:solidFill>
                <a:latin typeface="PT Serif"/>
              </a:rPr>
              <a:t>гомеоморфна</a:t>
            </a:r>
            <a:r>
              <a:rPr lang="ru-RU" dirty="0">
                <a:solidFill>
                  <a:srgbClr val="444444"/>
                </a:solidFill>
                <a:latin typeface="PT Serif"/>
              </a:rPr>
              <a:t> сфере, равно как поверхность спасательного круга - тору. Иными словами, любая замкнутая двумерная поверхность, не имеющая сквозных отверстий, обладает теми же топологическими свойствами, что и двухмерная сфера.</a:t>
            </a:r>
            <a:endParaRPr lang="ru-RU" dirty="0"/>
          </a:p>
        </p:txBody>
      </p:sp>
    </p:spTree>
    <p:extLst>
      <p:ext uri="{BB962C8B-B14F-4D97-AF65-F5344CB8AC3E}">
        <p14:creationId xmlns:p14="http://schemas.microsoft.com/office/powerpoint/2010/main" val="295888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Класифікація </a:t>
            </a:r>
            <a:r>
              <a:rPr lang="uk-UA" dirty="0" smtClean="0"/>
              <a:t>неорієнтовних </a:t>
            </a:r>
            <a:r>
              <a:rPr lang="uk-UA" dirty="0"/>
              <a:t>поверхонь </a:t>
            </a:r>
            <a:endParaRPr lang="ru-RU"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5106" y="1600200"/>
            <a:ext cx="6783358"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35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Конструювання поверхонь</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1600200"/>
            <a:ext cx="705678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198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Пляшка Клейна</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2990" y="2296373"/>
            <a:ext cx="5938019" cy="313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42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Два способи</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101285"/>
            <a:ext cx="8136904" cy="406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9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uk-UA" b="1" i="1" dirty="0"/>
              <a:t>4 крок – однозв’язність </a:t>
            </a:r>
            <a:r>
              <a:rPr lang="uk-UA" b="1" i="1" dirty="0" err="1"/>
              <a:t>многовиду</a:t>
            </a:r>
            <a:r>
              <a:rPr lang="ru-RU" dirty="0"/>
              <a:t/>
            </a:r>
            <a:br>
              <a:rPr lang="ru-RU" dirty="0"/>
            </a:br>
            <a:endParaRPr lang="ru-RU"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30477"/>
            <a:ext cx="221249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777" y="908720"/>
            <a:ext cx="4518025" cy="260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315" y="3709261"/>
            <a:ext cx="4824536"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570" y="4747060"/>
            <a:ext cx="4316413" cy="126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79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nSpc>
                <a:spcPct val="115000"/>
              </a:lnSpc>
              <a:spcAft>
                <a:spcPts val="1000"/>
              </a:spcAft>
            </a:pPr>
            <a:r>
              <a:rPr lang="uk-UA" b="1" i="1" dirty="0">
                <a:latin typeface="Times New Roman"/>
                <a:ea typeface="Calibri"/>
                <a:cs typeface="Times New Roman"/>
              </a:rPr>
              <a:t>1 крок – топологічний простір</a:t>
            </a:r>
            <a:endParaRPr lang="ru-RU" sz="3600" dirty="0">
              <a:ea typeface="Calibri"/>
              <a:cs typeface="Times New Roman"/>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6792"/>
            <a:ext cx="8424936" cy="302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37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uk-UA" dirty="0" err="1" smtClean="0"/>
              <a:t>Однозв</a:t>
            </a:r>
            <a:r>
              <a:rPr lang="en-US" dirty="0" smtClean="0"/>
              <a:t>`</a:t>
            </a:r>
            <a:r>
              <a:rPr lang="uk-UA" dirty="0" err="1" smtClean="0"/>
              <a:t>язність</a:t>
            </a:r>
            <a:r>
              <a:rPr lang="uk-UA" dirty="0" smtClean="0"/>
              <a:t> сфери</a:t>
            </a:r>
            <a:endParaRPr lang="ru-RU" dirty="0"/>
          </a:p>
        </p:txBody>
      </p:sp>
      <p:sp>
        <p:nvSpPr>
          <p:cNvPr id="3" name="Объект 2"/>
          <p:cNvSpPr>
            <a:spLocks noGrp="1"/>
          </p:cNvSpPr>
          <p:nvPr>
            <p:ph idx="1"/>
          </p:nvPr>
        </p:nvSpPr>
        <p:spPr>
          <a:xfrm>
            <a:off x="457200" y="836712"/>
            <a:ext cx="8229600" cy="5472608"/>
          </a:xfrm>
        </p:spPr>
        <p:txBody>
          <a:bodyPr>
            <a:normAutofit fontScale="55000" lnSpcReduction="20000"/>
          </a:bodyPr>
          <a:lstStyle/>
          <a:p>
            <a:pPr marL="0" indent="0" algn="just">
              <a:buNone/>
            </a:pPr>
            <a:r>
              <a:rPr lang="ru-RU" dirty="0">
                <a:solidFill>
                  <a:srgbClr val="444444"/>
                </a:solidFill>
                <a:latin typeface="PT Serif"/>
              </a:rPr>
              <a:t> </a:t>
            </a:r>
            <a:r>
              <a:rPr lang="ru-RU" dirty="0" smtClean="0">
                <a:solidFill>
                  <a:srgbClr val="444444"/>
                </a:solidFill>
                <a:latin typeface="PT Serif"/>
              </a:rPr>
              <a:t>     </a:t>
            </a:r>
            <a:r>
              <a:rPr lang="ru-RU" sz="3600" dirty="0" smtClean="0">
                <a:solidFill>
                  <a:srgbClr val="444444"/>
                </a:solidFill>
                <a:latin typeface="PT Serif"/>
              </a:rPr>
              <a:t>Одно </a:t>
            </a:r>
            <a:r>
              <a:rPr lang="ru-RU" sz="3600" dirty="0">
                <a:solidFill>
                  <a:srgbClr val="444444"/>
                </a:solidFill>
                <a:latin typeface="PT Serif"/>
              </a:rPr>
              <a:t>из важнейших свойств двухмерной сферы состоит в том, что любая замкнутая петля (например, лассо), лежащая на ней, может быть стянута в одну точку, не покидая при этом поверхности. </a:t>
            </a:r>
            <a:endParaRPr lang="ru-RU" sz="3600" dirty="0" smtClean="0">
              <a:solidFill>
                <a:srgbClr val="444444"/>
              </a:solidFill>
              <a:latin typeface="PT Serif"/>
            </a:endParaRPr>
          </a:p>
          <a:p>
            <a:pPr marL="0" indent="0" algn="just">
              <a:buNone/>
            </a:pPr>
            <a:r>
              <a:rPr lang="ru-RU" sz="3600" dirty="0" smtClean="0">
                <a:solidFill>
                  <a:srgbClr val="444444"/>
                </a:solidFill>
                <a:latin typeface="PT Serif"/>
              </a:rPr>
              <a:t>     Для </a:t>
            </a:r>
            <a:r>
              <a:rPr lang="ru-RU" sz="3600" dirty="0">
                <a:solidFill>
                  <a:srgbClr val="444444"/>
                </a:solidFill>
                <a:latin typeface="PT Serif"/>
              </a:rPr>
              <a:t>тора это справедливо не всегда: петля, проходящая через его отверстие, стянется в точку либо при разломе тора, либо при разрыве самой петли. </a:t>
            </a:r>
            <a:endParaRPr lang="ru-RU" sz="3600" dirty="0" smtClean="0">
              <a:solidFill>
                <a:srgbClr val="444444"/>
              </a:solidFill>
              <a:latin typeface="PT Serif"/>
            </a:endParaRPr>
          </a:p>
          <a:p>
            <a:pPr marL="0" indent="0" algn="just">
              <a:buNone/>
            </a:pPr>
            <a:r>
              <a:rPr lang="ru-RU" sz="3600" dirty="0" smtClean="0">
                <a:solidFill>
                  <a:srgbClr val="444444"/>
                </a:solidFill>
                <a:latin typeface="PT Serif"/>
              </a:rPr>
              <a:t>      В </a:t>
            </a:r>
            <a:r>
              <a:rPr lang="ru-RU" sz="3600" dirty="0">
                <a:solidFill>
                  <a:srgbClr val="444444"/>
                </a:solidFill>
                <a:latin typeface="PT Serif"/>
              </a:rPr>
              <a:t>1904 году Пуанкаре высказал предположение, что если петля может стягиваться в точку на замкнутой трехмерной поверхности, то такая поверхность </a:t>
            </a:r>
            <a:r>
              <a:rPr lang="ru-RU" sz="3600" dirty="0" err="1">
                <a:solidFill>
                  <a:srgbClr val="444444"/>
                </a:solidFill>
                <a:latin typeface="PT Serif"/>
              </a:rPr>
              <a:t>гомеоморфна</a:t>
            </a:r>
            <a:r>
              <a:rPr lang="ru-RU" sz="3600" dirty="0">
                <a:solidFill>
                  <a:srgbClr val="444444"/>
                </a:solidFill>
                <a:latin typeface="PT Serif"/>
              </a:rPr>
              <a:t> трехмерной сфере. Доказательство этой гипотезы оказалось чрезвычайно сложной задачей</a:t>
            </a:r>
            <a:r>
              <a:rPr lang="ru-RU" sz="3600" dirty="0" smtClean="0">
                <a:solidFill>
                  <a:srgbClr val="444444"/>
                </a:solidFill>
                <a:latin typeface="PT Serif"/>
              </a:rPr>
              <a:t>.</a:t>
            </a:r>
          </a:p>
          <a:p>
            <a:pPr marL="0" indent="0" algn="just">
              <a:buNone/>
            </a:pPr>
            <a:r>
              <a:rPr lang="ru-RU" sz="3600" dirty="0" smtClean="0">
                <a:solidFill>
                  <a:srgbClr val="101010"/>
                </a:solidFill>
                <a:latin typeface="Helvetica"/>
              </a:rPr>
              <a:t>      Исключительная</a:t>
            </a:r>
            <a:r>
              <a:rPr lang="ru-RU" sz="3600" dirty="0">
                <a:solidFill>
                  <a:srgbClr val="101010"/>
                </a:solidFill>
                <a:latin typeface="Helvetica"/>
              </a:rPr>
              <a:t> </a:t>
            </a:r>
            <a:r>
              <a:rPr lang="ru-RU" sz="3600" i="1" dirty="0">
                <a:solidFill>
                  <a:srgbClr val="101010"/>
                </a:solidFill>
                <a:latin typeface="Helvetica"/>
              </a:rPr>
              <a:t>важность гипотезы</a:t>
            </a:r>
            <a:r>
              <a:rPr lang="ru-RU" sz="3600" dirty="0">
                <a:solidFill>
                  <a:srgbClr val="101010"/>
                </a:solidFill>
                <a:latin typeface="Helvetica"/>
              </a:rPr>
              <a:t>, выдвинутой около века назад математиком </a:t>
            </a:r>
            <a:r>
              <a:rPr lang="ru-RU" sz="3600" i="1" dirty="0">
                <a:solidFill>
                  <a:srgbClr val="101010"/>
                </a:solidFill>
                <a:latin typeface="Helvetica"/>
              </a:rPr>
              <a:t>Пуанкаре</a:t>
            </a:r>
            <a:r>
              <a:rPr lang="ru-RU" sz="3600" dirty="0">
                <a:solidFill>
                  <a:srgbClr val="101010"/>
                </a:solidFill>
                <a:latin typeface="Helvetica"/>
              </a:rPr>
              <a:t>, касается трёхмерных структур и является ключевым элементом современных исследований </a:t>
            </a:r>
            <a:r>
              <a:rPr lang="ru-RU" sz="3600" b="1" i="1" dirty="0">
                <a:solidFill>
                  <a:srgbClr val="101010"/>
                </a:solidFill>
                <a:latin typeface="Helvetica"/>
              </a:rPr>
              <a:t>основ мироздания</a:t>
            </a:r>
            <a:r>
              <a:rPr lang="ru-RU" sz="3600" dirty="0">
                <a:solidFill>
                  <a:srgbClr val="101010"/>
                </a:solidFill>
                <a:latin typeface="Helvetica"/>
              </a:rPr>
              <a:t>. Загадка эта, по мнению специалистов института </a:t>
            </a:r>
            <a:r>
              <a:rPr lang="ru-RU" sz="3600" dirty="0" err="1">
                <a:solidFill>
                  <a:srgbClr val="101010"/>
                </a:solidFill>
                <a:latin typeface="Helvetica"/>
              </a:rPr>
              <a:t>Клэя</a:t>
            </a:r>
            <a:r>
              <a:rPr lang="ru-RU" sz="3600" dirty="0">
                <a:solidFill>
                  <a:srgbClr val="101010"/>
                </a:solidFill>
                <a:latin typeface="Helvetica"/>
              </a:rPr>
              <a:t>, одна из семи принципиально важных для развития математики будущего.</a:t>
            </a:r>
            <a:endParaRPr lang="ru-RU" sz="3600" dirty="0"/>
          </a:p>
          <a:p>
            <a:pPr marL="0" indent="0" algn="just">
              <a:buNone/>
            </a:pPr>
            <a:r>
              <a:rPr lang="ru-RU" sz="3600" dirty="0" smtClean="0">
                <a:solidFill>
                  <a:srgbClr val="444444"/>
                </a:solidFill>
                <a:latin typeface="PT Serif"/>
              </a:rPr>
              <a:t>Формулировка </a:t>
            </a:r>
            <a:r>
              <a:rPr lang="ru-RU" sz="3600" dirty="0">
                <a:solidFill>
                  <a:srgbClr val="444444"/>
                </a:solidFill>
                <a:latin typeface="PT Serif"/>
              </a:rPr>
              <a:t>проблемы Пуанкаре говорит вовсе не о трехмерном шаре, который мы можем представить себе без особого труда, а о трехмерной сфере, то есть о поверхности четырехмерного шара, который представить себе уже гораздо труднее. </a:t>
            </a:r>
          </a:p>
          <a:p>
            <a:pPr marL="0" indent="0">
              <a:buNone/>
            </a:pPr>
            <a:endParaRPr lang="ru-RU" dirty="0"/>
          </a:p>
        </p:txBody>
      </p:sp>
    </p:spTree>
    <p:extLst>
      <p:ext uri="{BB962C8B-B14F-4D97-AF65-F5344CB8AC3E}">
        <p14:creationId xmlns:p14="http://schemas.microsoft.com/office/powerpoint/2010/main" val="2470305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uk-UA" dirty="0" smtClean="0"/>
              <a:t>Великі розмірності</a:t>
            </a:r>
            <a:endParaRPr lang="ru-RU" dirty="0"/>
          </a:p>
        </p:txBody>
      </p:sp>
      <p:sp>
        <p:nvSpPr>
          <p:cNvPr id="3" name="Объект 2"/>
          <p:cNvSpPr>
            <a:spLocks noGrp="1"/>
          </p:cNvSpPr>
          <p:nvPr>
            <p:ph idx="1"/>
          </p:nvPr>
        </p:nvSpPr>
        <p:spPr>
          <a:xfrm>
            <a:off x="457200" y="980728"/>
            <a:ext cx="8229600" cy="5145435"/>
          </a:xfrm>
        </p:spPr>
        <p:txBody>
          <a:bodyPr>
            <a:normAutofit fontScale="77500" lnSpcReduction="20000"/>
          </a:bodyPr>
          <a:lstStyle/>
          <a:p>
            <a:pPr marL="0" indent="0" algn="just">
              <a:buNone/>
            </a:pPr>
            <a:r>
              <a:rPr lang="ru-RU" dirty="0" smtClean="0">
                <a:solidFill>
                  <a:srgbClr val="444444"/>
                </a:solidFill>
                <a:latin typeface="PT Serif"/>
              </a:rPr>
              <a:t>Но </a:t>
            </a:r>
            <a:r>
              <a:rPr lang="ru-RU" dirty="0">
                <a:solidFill>
                  <a:srgbClr val="444444"/>
                </a:solidFill>
                <a:latin typeface="PT Serif"/>
              </a:rPr>
              <a:t>в конце 1950-х годов неожиданно выяснилось, что с многообразиями высоких размерностей работать гораздо легче, чем с трех- и четырехмерными. Очевидно, отсутствие наглядности - далеко не главная трудность, с которой сталкиваются математики в своих исследованиях</a:t>
            </a:r>
            <a:r>
              <a:rPr lang="ru-RU" dirty="0" smtClean="0">
                <a:solidFill>
                  <a:srgbClr val="444444"/>
                </a:solidFill>
                <a:latin typeface="PT Serif"/>
              </a:rPr>
              <a:t>.</a:t>
            </a:r>
          </a:p>
          <a:p>
            <a:pPr marL="0" indent="0" algn="just">
              <a:buNone/>
            </a:pPr>
            <a:r>
              <a:rPr lang="ru-RU" dirty="0"/>
              <a:t>Задача, подобная проблеме Пуанкаре, для размерностей 5 и выше была решена в 1960 году Стивеном </a:t>
            </a:r>
            <a:r>
              <a:rPr lang="ru-RU" dirty="0" err="1"/>
              <a:t>Смэйлом</a:t>
            </a:r>
            <a:r>
              <a:rPr lang="ru-RU" dirty="0"/>
              <a:t> (</a:t>
            </a:r>
            <a:r>
              <a:rPr lang="ru-RU" dirty="0" err="1"/>
              <a:t>Stephen</a:t>
            </a:r>
            <a:r>
              <a:rPr lang="ru-RU" dirty="0"/>
              <a:t> </a:t>
            </a:r>
            <a:r>
              <a:rPr lang="ru-RU" dirty="0" err="1"/>
              <a:t>Smale</a:t>
            </a:r>
            <a:r>
              <a:rPr lang="ru-RU" dirty="0"/>
              <a:t>), Джоном </a:t>
            </a:r>
            <a:r>
              <a:rPr lang="ru-RU" dirty="0" err="1"/>
              <a:t>Стэллингсом</a:t>
            </a:r>
            <a:r>
              <a:rPr lang="ru-RU" dirty="0"/>
              <a:t> (</a:t>
            </a:r>
            <a:r>
              <a:rPr lang="ru-RU" dirty="0" err="1"/>
              <a:t>John</a:t>
            </a:r>
            <a:r>
              <a:rPr lang="ru-RU" dirty="0"/>
              <a:t> </a:t>
            </a:r>
            <a:r>
              <a:rPr lang="ru-RU" dirty="0" err="1"/>
              <a:t>Stallings</a:t>
            </a:r>
            <a:r>
              <a:rPr lang="ru-RU" dirty="0"/>
              <a:t>) и Эндрю Уоллесом (</a:t>
            </a:r>
            <a:r>
              <a:rPr lang="ru-RU" dirty="0" err="1"/>
              <a:t>Andrew</a:t>
            </a:r>
            <a:r>
              <a:rPr lang="ru-RU" dirty="0"/>
              <a:t> </a:t>
            </a:r>
            <a:r>
              <a:rPr lang="ru-RU" dirty="0" err="1"/>
              <a:t>Wallace</a:t>
            </a:r>
            <a:r>
              <a:rPr lang="ru-RU" dirty="0"/>
              <a:t>). Подходы, использованные этими учеными, оказались, однако, неприменимы к четырехмерным многообразиям. Для них проблема Пуанкаре была доказана лишь в 1981 году Майклом Фридманом (</a:t>
            </a:r>
            <a:r>
              <a:rPr lang="ru-RU" dirty="0" err="1"/>
              <a:t>Michael</a:t>
            </a:r>
            <a:r>
              <a:rPr lang="ru-RU" dirty="0"/>
              <a:t> </a:t>
            </a:r>
            <a:r>
              <a:rPr lang="ru-RU" dirty="0" err="1"/>
              <a:t>Freedman</a:t>
            </a:r>
            <a:r>
              <a:rPr lang="ru-RU" dirty="0"/>
              <a:t>). Трехмерный же случай оказался самым сложным; его решение и предлагает Григорий Перельман.</a:t>
            </a:r>
            <a:endParaRPr lang="ru-RU" dirty="0"/>
          </a:p>
        </p:txBody>
      </p:sp>
    </p:spTree>
    <p:extLst>
      <p:ext uri="{BB962C8B-B14F-4D97-AF65-F5344CB8AC3E}">
        <p14:creationId xmlns:p14="http://schemas.microsoft.com/office/powerpoint/2010/main" val="2850375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Тривимірні </a:t>
            </a:r>
            <a:r>
              <a:rPr lang="uk-UA" dirty="0" err="1" smtClean="0"/>
              <a:t>многовиди</a:t>
            </a:r>
            <a:endParaRPr lang="ru-RU" dirty="0"/>
          </a:p>
        </p:txBody>
      </p:sp>
      <p:sp>
        <p:nvSpPr>
          <p:cNvPr id="3" name="Объект 2"/>
          <p:cNvSpPr>
            <a:spLocks noGrp="1"/>
          </p:cNvSpPr>
          <p:nvPr>
            <p:ph idx="1"/>
          </p:nvPr>
        </p:nvSpPr>
        <p:spPr/>
        <p:txBody>
          <a:bodyPr>
            <a:normAutofit fontScale="62500" lnSpcReduction="20000"/>
          </a:bodyPr>
          <a:lstStyle/>
          <a:p>
            <a:pPr marL="0" indent="0" algn="just">
              <a:buNone/>
            </a:pPr>
            <a:r>
              <a:rPr lang="ru-RU" dirty="0">
                <a:solidFill>
                  <a:srgbClr val="101010"/>
                </a:solidFill>
                <a:latin typeface="Helvetica"/>
              </a:rPr>
              <a:t>- </a:t>
            </a:r>
            <a:r>
              <a:rPr lang="ru-RU" i="1" dirty="0">
                <a:solidFill>
                  <a:srgbClr val="101010"/>
                </a:solidFill>
                <a:latin typeface="Helvetica"/>
              </a:rPr>
              <a:t>Трёхмерное многообразие без края</a:t>
            </a:r>
            <a:r>
              <a:rPr lang="ru-RU" dirty="0">
                <a:solidFill>
                  <a:srgbClr val="101010"/>
                </a:solidFill>
                <a:latin typeface="Helvetica"/>
              </a:rPr>
              <a:t>. Это такой геометрический объект, у которого каждая точка имеет окрестность в виде трёхмерного шара. Примерами 3-многообразий может служить, во-первых, всё трехмерное пространство, обозначаемое R3 , а также любые открытые множества точек в R3 , к примеру, внутренность </a:t>
            </a:r>
            <a:r>
              <a:rPr lang="ru-RU" dirty="0" err="1">
                <a:solidFill>
                  <a:srgbClr val="101010"/>
                </a:solidFill>
                <a:latin typeface="Helvetica"/>
              </a:rPr>
              <a:t>полнотория</a:t>
            </a:r>
            <a:r>
              <a:rPr lang="ru-RU" dirty="0">
                <a:solidFill>
                  <a:srgbClr val="101010"/>
                </a:solidFill>
                <a:latin typeface="Helvetica"/>
              </a:rPr>
              <a:t> (бублика). Если рассмотреть замкнутое </a:t>
            </a:r>
            <a:r>
              <a:rPr lang="ru-RU" dirty="0" err="1">
                <a:solidFill>
                  <a:srgbClr val="101010"/>
                </a:solidFill>
                <a:latin typeface="Helvetica"/>
              </a:rPr>
              <a:t>полноторие</a:t>
            </a:r>
            <a:r>
              <a:rPr lang="ru-RU" dirty="0">
                <a:solidFill>
                  <a:srgbClr val="101010"/>
                </a:solidFill>
                <a:latin typeface="Helvetica"/>
              </a:rPr>
              <a:t>, т.е. добавить и его граничные точки (поверхность тора), то мы получим уже многообразие с краем – у краевых точек нет окрестностей в виде шарика, но лишь в виде половинки шарика</a:t>
            </a:r>
            <a:r>
              <a:rPr lang="ru-RU" dirty="0" smtClean="0">
                <a:solidFill>
                  <a:srgbClr val="101010"/>
                </a:solidFill>
                <a:latin typeface="Helvetica"/>
              </a:rPr>
              <a:t>.</a:t>
            </a:r>
          </a:p>
          <a:p>
            <a:pPr marL="0" indent="0" algn="just">
              <a:buNone/>
            </a:pPr>
            <a:r>
              <a:rPr lang="ru-RU" dirty="0"/>
              <a:t>- </a:t>
            </a:r>
            <a:r>
              <a:rPr lang="ru-RU" i="1" dirty="0"/>
              <a:t>Компактное.</a:t>
            </a:r>
            <a:r>
              <a:rPr lang="ru-RU" dirty="0"/>
              <a:t> Многообразие компактно, если любой его гомеоморфный образ имеет ограниченные размеры. Например, открытый интервал на прямой (все точки отрезка, кроме его концов) некомпактен, так как его можно непрерывно растянуть до бесконечной прямой. А вот замкнутый отрезок (с концами) является компактным многообразием с краем: при любой непрерывной деформации концы переходят в какие-то определённые точки, и весь отрезок обязан переходить в ограниченную кривую, соединяющую эти точки.</a:t>
            </a:r>
            <a:endParaRPr lang="ru-RU" dirty="0"/>
          </a:p>
        </p:txBody>
      </p:sp>
    </p:spTree>
    <p:extLst>
      <p:ext uri="{BB962C8B-B14F-4D97-AF65-F5344CB8AC3E}">
        <p14:creationId xmlns:p14="http://schemas.microsoft.com/office/powerpoint/2010/main" val="188031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Гипотеза</a:t>
            </a:r>
            <a:r>
              <a:rPr lang="uk-UA" dirty="0" smtClean="0"/>
              <a:t> </a:t>
            </a:r>
            <a:r>
              <a:rPr lang="uk-UA" dirty="0" err="1" smtClean="0"/>
              <a:t>Пуанкаре</a:t>
            </a:r>
            <a:endParaRPr lang="ru-RU" dirty="0"/>
          </a:p>
        </p:txBody>
      </p:sp>
      <p:sp>
        <p:nvSpPr>
          <p:cNvPr id="3" name="Объект 2"/>
          <p:cNvSpPr>
            <a:spLocks noGrp="1"/>
          </p:cNvSpPr>
          <p:nvPr>
            <p:ph idx="1"/>
          </p:nvPr>
        </p:nvSpPr>
        <p:spPr>
          <a:xfrm>
            <a:off x="457200" y="1268760"/>
            <a:ext cx="8229600" cy="3816424"/>
          </a:xfrm>
        </p:spPr>
        <p:txBody>
          <a:bodyPr>
            <a:normAutofit fontScale="70000" lnSpcReduction="20000"/>
          </a:bodyPr>
          <a:lstStyle/>
          <a:p>
            <a:pPr algn="just"/>
            <a:r>
              <a:rPr lang="ru-RU" dirty="0">
                <a:solidFill>
                  <a:srgbClr val="101010"/>
                </a:solidFill>
                <a:latin typeface="Helvetica"/>
              </a:rPr>
              <a:t>В исходной формулировке гипотеза Пуанкаре звучит следующим образом: «Всякое односвязное компактное трёхмерное многообразие без края </a:t>
            </a:r>
            <a:r>
              <a:rPr lang="ru-RU" dirty="0" err="1">
                <a:solidFill>
                  <a:srgbClr val="101010"/>
                </a:solidFill>
                <a:latin typeface="Helvetica"/>
              </a:rPr>
              <a:t>гомеоморфно</a:t>
            </a:r>
            <a:r>
              <a:rPr lang="ru-RU" dirty="0">
                <a:solidFill>
                  <a:srgbClr val="101010"/>
                </a:solidFill>
                <a:latin typeface="Helvetica"/>
              </a:rPr>
              <a:t> трёхмерной сфере». В</a:t>
            </a:r>
            <a:r>
              <a:rPr lang="ru-RU" i="1" dirty="0">
                <a:solidFill>
                  <a:srgbClr val="101010"/>
                </a:solidFill>
                <a:latin typeface="Helvetica"/>
              </a:rPr>
              <a:t> переводе на общедоступный язык</a:t>
            </a:r>
            <a:r>
              <a:rPr lang="ru-RU" dirty="0">
                <a:solidFill>
                  <a:srgbClr val="101010"/>
                </a:solidFill>
                <a:latin typeface="Helvetica"/>
              </a:rPr>
              <a:t>, это означает, что любой трёхмерный объект, например, стакан можно преобразовать в шар путём одной только деформации, то есть его не нужно будет ни разрезать, ни склеивать. Иными словами, Пуанкаре предположил, что </a:t>
            </a:r>
            <a:r>
              <a:rPr lang="ru-RU" b="1" i="1" dirty="0">
                <a:solidFill>
                  <a:srgbClr val="101010"/>
                </a:solidFill>
                <a:latin typeface="Helvetica"/>
              </a:rPr>
              <a:t>пространство не трёхмерно, а содержит значительно большее число измерений</a:t>
            </a:r>
            <a:r>
              <a:rPr lang="ru-RU" dirty="0">
                <a:solidFill>
                  <a:srgbClr val="101010"/>
                </a:solidFill>
                <a:latin typeface="Helvetica"/>
              </a:rPr>
              <a:t>, а Перельман спустя 100 лет </a:t>
            </a:r>
            <a:r>
              <a:rPr lang="ru-RU" b="1" i="1" dirty="0">
                <a:solidFill>
                  <a:srgbClr val="101010"/>
                </a:solidFill>
                <a:latin typeface="Helvetica"/>
              </a:rPr>
              <a:t>математически это доказал</a:t>
            </a:r>
            <a:r>
              <a:rPr lang="ru-RU" dirty="0" smtClean="0">
                <a:solidFill>
                  <a:srgbClr val="101010"/>
                </a:solidFill>
                <a:latin typeface="Helvetica"/>
              </a:rPr>
              <a:t>.</a:t>
            </a:r>
          </a:p>
          <a:p>
            <a:pPr algn="just"/>
            <a:endParaRPr lang="ru-RU" dirty="0">
              <a:solidFill>
                <a:srgbClr val="101010"/>
              </a:solidFill>
              <a:latin typeface="Helvetica"/>
            </a:endParaRPr>
          </a:p>
          <a:p>
            <a:pPr marL="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5277594"/>
            <a:ext cx="55721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8156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342900" lvl="0" indent="457200">
              <a:lnSpc>
                <a:spcPct val="115000"/>
              </a:lnSpc>
              <a:spcBef>
                <a:spcPct val="20000"/>
              </a:spcBef>
            </a:pPr>
            <a:r>
              <a:rPr lang="uk-UA" sz="2400" b="1" dirty="0" smtClean="0">
                <a:solidFill>
                  <a:prstClr val="black"/>
                </a:solidFill>
                <a:ea typeface="Calibri"/>
                <a:cs typeface="Times New Roman"/>
              </a:rPr>
              <a:t>Приклад . </a:t>
            </a:r>
            <a:r>
              <a:rPr lang="uk-UA" sz="2400" dirty="0" smtClean="0">
                <a:solidFill>
                  <a:prstClr val="black"/>
                </a:solidFill>
                <a:latin typeface="Times New Roman"/>
                <a:ea typeface="Times New Roman"/>
                <a:cs typeface="Times New Roman"/>
              </a:rPr>
              <a:t>Метричний </a:t>
            </a:r>
            <a:r>
              <a:rPr lang="uk-UA" sz="2400" dirty="0">
                <a:solidFill>
                  <a:prstClr val="black"/>
                </a:solidFill>
                <a:latin typeface="Times New Roman"/>
                <a:ea typeface="Times New Roman"/>
                <a:cs typeface="Times New Roman"/>
              </a:rPr>
              <a:t>топологічний простір.</a:t>
            </a:r>
            <a:r>
              <a:rPr lang="ru-RU" sz="1100" dirty="0">
                <a:solidFill>
                  <a:prstClr val="black"/>
                </a:solidFill>
                <a:ea typeface="Calibri"/>
                <a:cs typeface="Times New Roman"/>
              </a:rPr>
              <a:t/>
            </a:r>
            <a:br>
              <a:rPr lang="ru-RU" sz="1100" dirty="0">
                <a:solidFill>
                  <a:prstClr val="black"/>
                </a:solidFill>
                <a:ea typeface="Calibri"/>
                <a:cs typeface="Times New Roman"/>
              </a:rPr>
            </a:br>
            <a:endParaRPr lang="ru-RU" sz="1100" dirty="0">
              <a:solidFill>
                <a:prstClr val="black"/>
              </a:solidFill>
              <a:ea typeface="Calibri"/>
              <a:cs typeface="Times New Roman"/>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55000" lnSpcReduction="20000"/>
              </a:bodyPr>
              <a:lstStyle/>
              <a:p>
                <a:pPr indent="0" algn="just">
                  <a:lnSpc>
                    <a:spcPct val="115000"/>
                  </a:lnSpc>
                  <a:spcAft>
                    <a:spcPts val="0"/>
                  </a:spcAft>
                  <a:buNone/>
                </a:pPr>
                <a:r>
                  <a:rPr lang="uk-UA" dirty="0" smtClean="0">
                    <a:latin typeface="Times New Roman"/>
                    <a:ea typeface="Times New Roman"/>
                    <a:cs typeface="Times New Roman"/>
                  </a:rPr>
                  <a:t>На </a:t>
                </a:r>
                <a:r>
                  <a:rPr lang="uk-UA" dirty="0">
                    <a:latin typeface="Times New Roman"/>
                    <a:ea typeface="Times New Roman"/>
                    <a:cs typeface="Times New Roman"/>
                  </a:rPr>
                  <a:t>будь-якій непорожній </a:t>
                </a:r>
                <a:r>
                  <a:rPr lang="uk-UA" dirty="0" smtClean="0">
                    <a:latin typeface="Times New Roman"/>
                    <a:ea typeface="Times New Roman"/>
                    <a:cs typeface="Times New Roman"/>
                  </a:rPr>
                  <a:t>множині М  </a:t>
                </a:r>
                <a:r>
                  <a:rPr lang="uk-UA" dirty="0" err="1">
                    <a:latin typeface="Times New Roman"/>
                    <a:ea typeface="Times New Roman"/>
                    <a:cs typeface="Times New Roman"/>
                  </a:rPr>
                  <a:t>задамо</a:t>
                </a:r>
                <a:r>
                  <a:rPr lang="uk-UA" dirty="0">
                    <a:latin typeface="Times New Roman"/>
                    <a:ea typeface="Times New Roman"/>
                    <a:cs typeface="Times New Roman"/>
                  </a:rPr>
                  <a:t> метрику </a:t>
                </a:r>
                <a:r>
                  <a:rPr lang="el-GR" dirty="0">
                    <a:latin typeface="Times New Roman"/>
                    <a:ea typeface="Times New Roman"/>
                    <a:cs typeface="Times New Roman"/>
                  </a:rPr>
                  <a:t>ρ</a:t>
                </a:r>
                <a:r>
                  <a:rPr lang="uk-UA" dirty="0" smtClean="0">
                    <a:latin typeface="Times New Roman"/>
                    <a:ea typeface="Times New Roman"/>
                    <a:cs typeface="Times New Roman"/>
                  </a:rPr>
                  <a:t> </a:t>
                </a:r>
                <a:r>
                  <a:rPr lang="uk-UA" dirty="0">
                    <a:latin typeface="Times New Roman"/>
                    <a:ea typeface="Times New Roman"/>
                    <a:cs typeface="Times New Roman"/>
                  </a:rPr>
                  <a:t>і до сім’ї  </a:t>
                </a:r>
                <a:r>
                  <a:rPr lang="el-GR" dirty="0" smtClean="0">
                    <a:latin typeface="Times New Roman"/>
                    <a:ea typeface="Times New Roman"/>
                    <a:cs typeface="Times New Roman"/>
                  </a:rPr>
                  <a:t>τ</a:t>
                </a:r>
                <a:r>
                  <a:rPr lang="uk-UA" dirty="0" smtClean="0">
                    <a:latin typeface="Times New Roman"/>
                    <a:ea typeface="Times New Roman"/>
                    <a:cs typeface="Times New Roman"/>
                  </a:rPr>
                  <a:t> включимо </a:t>
                </a:r>
                <a:r>
                  <a:rPr lang="uk-UA" dirty="0">
                    <a:latin typeface="Times New Roman"/>
                    <a:ea typeface="Times New Roman"/>
                    <a:cs typeface="Times New Roman"/>
                  </a:rPr>
                  <a:t>всі відкриті відносно цієї метрики множини, а також порожню </a:t>
                </a:r>
                <a:r>
                  <a:rPr lang="uk-UA" dirty="0" smtClean="0">
                    <a:latin typeface="Times New Roman"/>
                    <a:ea typeface="Times New Roman"/>
                    <a:cs typeface="Times New Roman"/>
                  </a:rPr>
                  <a:t>множину</a:t>
                </a:r>
                <a14:m>
                  <m:oMath xmlns:m="http://schemas.openxmlformats.org/officeDocument/2006/math">
                    <m:r>
                      <a:rPr lang="uk-UA" i="1" smtClean="0">
                        <a:latin typeface="Cambria Math"/>
                        <a:ea typeface="Cambria Math"/>
                        <a:cs typeface="Times New Roman"/>
                      </a:rPr>
                      <m:t>∅</m:t>
                    </m:r>
                  </m:oMath>
                </a14:m>
                <a:r>
                  <a:rPr lang="uk-UA" dirty="0">
                    <a:latin typeface="Times New Roman"/>
                    <a:ea typeface="Times New Roman"/>
                    <a:cs typeface="Times New Roman"/>
                  </a:rPr>
                  <a:t>. Всі аксіоми топологічного простору виконуються завдяки властивостям відкритих множин метричного простору. Найпростішими відкритими множинами метричного простору є відкриті кулі, які за означенням є </a:t>
                </a:r>
                <a:r>
                  <a:rPr lang="uk-UA" dirty="0" smtClean="0">
                    <a:latin typeface="Times New Roman"/>
                    <a:ea typeface="Times New Roman"/>
                    <a:cs typeface="Times New Roman"/>
                  </a:rPr>
                  <a:t>множинами</a:t>
                </a:r>
                <a:endParaRPr lang="ru-RU" sz="2400" dirty="0" smtClean="0">
                  <a:ea typeface="Times New Roman"/>
                  <a:cs typeface="Times New Roman"/>
                </a:endParaRPr>
              </a:p>
              <a:p>
                <a:pPr indent="0" algn="just">
                  <a:lnSpc>
                    <a:spcPct val="115000"/>
                  </a:lnSpc>
                  <a:spcAft>
                    <a:spcPts val="0"/>
                  </a:spcAft>
                  <a:buNone/>
                </a:pPr>
                <a:endParaRPr lang="ru-RU" sz="2400" dirty="0">
                  <a:latin typeface="Times New Roman"/>
                  <a:ea typeface="Times New Roman"/>
                  <a:cs typeface="Times New Roman"/>
                </a:endParaRPr>
              </a:p>
              <a:p>
                <a:pPr indent="0" algn="just">
                  <a:lnSpc>
                    <a:spcPct val="115000"/>
                  </a:lnSpc>
                  <a:spcAft>
                    <a:spcPts val="0"/>
                  </a:spcAft>
                  <a:buNone/>
                </a:pPr>
                <a:r>
                  <a:rPr lang="uk-UA" dirty="0">
                    <a:latin typeface="Times New Roman"/>
                    <a:ea typeface="Times New Roman"/>
                    <a:cs typeface="Times New Roman"/>
                  </a:rPr>
                  <a:t> </a:t>
                </a:r>
                <a:endParaRPr lang="ru-RU" sz="2400" dirty="0">
                  <a:ea typeface="Calibri"/>
                  <a:cs typeface="Times New Roman"/>
                </a:endParaRPr>
              </a:p>
              <a:p>
                <a:pPr indent="0" algn="just">
                  <a:lnSpc>
                    <a:spcPct val="115000"/>
                  </a:lnSpc>
                  <a:spcAft>
                    <a:spcPts val="0"/>
                  </a:spcAft>
                  <a:buNone/>
                </a:pPr>
                <a:r>
                  <a:rPr lang="uk-UA" dirty="0">
                    <a:latin typeface="Times New Roman"/>
                    <a:ea typeface="Times New Roman"/>
                    <a:cs typeface="Times New Roman"/>
                  </a:rPr>
                  <a:t>де </a:t>
                </a:r>
                <a:r>
                  <a:rPr lang="en-US" i="1" dirty="0" smtClean="0">
                    <a:latin typeface="Times New Roman"/>
                    <a:ea typeface="Times New Roman"/>
                    <a:cs typeface="Times New Roman"/>
                  </a:rPr>
                  <a:t>r</a:t>
                </a:r>
                <a:r>
                  <a:rPr lang="uk-UA" dirty="0" smtClean="0">
                    <a:latin typeface="Times New Roman"/>
                    <a:ea typeface="Times New Roman"/>
                    <a:cs typeface="Times New Roman"/>
                  </a:rPr>
                  <a:t> </a:t>
                </a:r>
                <a:r>
                  <a:rPr lang="ru-RU" dirty="0">
                    <a:latin typeface="Times New Roman"/>
                    <a:ea typeface="Times New Roman"/>
                    <a:cs typeface="Times New Roman"/>
                  </a:rPr>
                  <a:t>–</a:t>
                </a:r>
                <a:r>
                  <a:rPr lang="uk-UA" dirty="0">
                    <a:latin typeface="Times New Roman"/>
                    <a:ea typeface="Times New Roman"/>
                    <a:cs typeface="Times New Roman"/>
                  </a:rPr>
                  <a:t> радіус кулі, </a:t>
                </a:r>
                <a14:m>
                  <m:oMath xmlns:m="http://schemas.openxmlformats.org/officeDocument/2006/math">
                    <m:sSub>
                      <m:sSubPr>
                        <m:ctrlPr>
                          <a:rPr lang="uk-UA" i="1" smtClean="0">
                            <a:latin typeface="Cambria Math"/>
                            <a:cs typeface="Times New Roman"/>
                          </a:rPr>
                        </m:ctrlPr>
                      </m:sSubPr>
                      <m:e>
                        <m:r>
                          <a:rPr lang="en-US" b="0" i="1" smtClean="0">
                            <a:latin typeface="Cambria Math"/>
                            <a:cs typeface="Times New Roman"/>
                          </a:rPr>
                          <m:t>𝑥</m:t>
                        </m:r>
                      </m:e>
                      <m:sub>
                        <m:r>
                          <a:rPr lang="en-US" b="0" i="1" smtClean="0">
                            <a:latin typeface="Cambria Math"/>
                            <a:cs typeface="Times New Roman"/>
                          </a:rPr>
                          <m:t>0</m:t>
                        </m:r>
                      </m:sub>
                    </m:sSub>
                  </m:oMath>
                </a14:m>
                <a:r>
                  <a:rPr lang="ru-RU" dirty="0" smtClean="0">
                    <a:latin typeface="Times New Roman"/>
                    <a:ea typeface="Times New Roman"/>
                    <a:cs typeface="Times New Roman"/>
                  </a:rPr>
                  <a:t>–</a:t>
                </a:r>
                <a:r>
                  <a:rPr lang="uk-UA" dirty="0" smtClean="0">
                    <a:latin typeface="Times New Roman"/>
                    <a:ea typeface="Times New Roman"/>
                    <a:cs typeface="Times New Roman"/>
                  </a:rPr>
                  <a:t> </a:t>
                </a:r>
                <a:r>
                  <a:rPr lang="uk-UA" dirty="0">
                    <a:latin typeface="Times New Roman"/>
                    <a:ea typeface="Times New Roman"/>
                    <a:cs typeface="Times New Roman"/>
                  </a:rPr>
                  <a:t>центр кулі.</a:t>
                </a:r>
                <a:endParaRPr lang="ru-RU" sz="2400" dirty="0">
                  <a:ea typeface="Calibri"/>
                  <a:cs typeface="Times New Roman"/>
                </a:endParaRPr>
              </a:p>
              <a:p>
                <a:pPr indent="0" algn="just">
                  <a:lnSpc>
                    <a:spcPct val="115000"/>
                  </a:lnSpc>
                  <a:spcAft>
                    <a:spcPts val="0"/>
                  </a:spcAft>
                  <a:buNone/>
                </a:pPr>
                <a:r>
                  <a:rPr lang="uk-UA" dirty="0">
                    <a:latin typeface="Times New Roman"/>
                    <a:ea typeface="Times New Roman"/>
                    <a:cs typeface="Times New Roman"/>
                  </a:rPr>
                  <a:t>Зокрема, при </a:t>
                </a:r>
                <a:r>
                  <a:rPr lang="uk-UA" dirty="0" smtClean="0">
                    <a:latin typeface="Times New Roman"/>
                    <a:ea typeface="Times New Roman"/>
                    <a:cs typeface="Times New Roman"/>
                  </a:rPr>
                  <a:t> </a:t>
                </a:r>
                <a:r>
                  <a:rPr lang="en-US" dirty="0" smtClean="0">
                    <a:latin typeface="Times New Roman"/>
                    <a:ea typeface="Times New Roman"/>
                    <a:cs typeface="Times New Roman"/>
                  </a:rPr>
                  <a:t>                                  </a:t>
                </a:r>
                <a:r>
                  <a:rPr lang="uk-UA" dirty="0" smtClean="0">
                    <a:latin typeface="Times New Roman"/>
                    <a:ea typeface="Times New Roman"/>
                    <a:cs typeface="Times New Roman"/>
                  </a:rPr>
                  <a:t>, </a:t>
                </a:r>
                <a:r>
                  <a:rPr lang="en-US" dirty="0" smtClean="0">
                    <a:latin typeface="Times New Roman"/>
                    <a:ea typeface="Times New Roman"/>
                    <a:cs typeface="Times New Roman"/>
                  </a:rPr>
                  <a:t> </a:t>
                </a:r>
                <a:r>
                  <a:rPr lang="uk-UA" dirty="0" smtClean="0">
                    <a:latin typeface="Times New Roman"/>
                    <a:ea typeface="Times New Roman"/>
                    <a:cs typeface="Times New Roman"/>
                  </a:rPr>
                  <a:t>де                                 , тобто </a:t>
                </a:r>
              </a:p>
              <a:p>
                <a:pPr indent="457200" algn="just">
                  <a:lnSpc>
                    <a:spcPct val="115000"/>
                  </a:lnSpc>
                  <a:spcAft>
                    <a:spcPts val="0"/>
                  </a:spcAft>
                </a:pPr>
                <a:endParaRPr lang="uk-UA" dirty="0">
                  <a:latin typeface="Times New Roman"/>
                  <a:ea typeface="Times New Roman"/>
                  <a:cs typeface="Times New Roman"/>
                </a:endParaRPr>
              </a:p>
              <a:p>
                <a:pPr indent="457200" algn="just">
                  <a:lnSpc>
                    <a:spcPct val="115000"/>
                  </a:lnSpc>
                  <a:spcAft>
                    <a:spcPts val="0"/>
                  </a:spcAft>
                </a:pPr>
                <a:endParaRPr lang="uk-UA" dirty="0" smtClean="0">
                  <a:latin typeface="Times New Roman"/>
                  <a:ea typeface="Times New Roman"/>
                  <a:cs typeface="Times New Roman"/>
                </a:endParaRPr>
              </a:p>
              <a:p>
                <a:pPr indent="457200" algn="just">
                  <a:lnSpc>
                    <a:spcPct val="115000"/>
                  </a:lnSpc>
                  <a:spcAft>
                    <a:spcPts val="0"/>
                  </a:spcAft>
                </a:pPr>
                <a:endParaRPr lang="uk-UA" dirty="0">
                  <a:latin typeface="Times New Roman"/>
                  <a:ea typeface="Times New Roman"/>
                  <a:cs typeface="Times New Roman"/>
                </a:endParaRPr>
              </a:p>
              <a:p>
                <a:pPr indent="0" algn="just">
                  <a:lnSpc>
                    <a:spcPct val="115000"/>
                  </a:lnSpc>
                  <a:spcAft>
                    <a:spcPts val="0"/>
                  </a:spcAft>
                  <a:buNone/>
                </a:pPr>
                <a:r>
                  <a:rPr lang="uk-UA" dirty="0" smtClean="0">
                    <a:latin typeface="Times New Roman"/>
                    <a:ea typeface="Times New Roman"/>
                    <a:cs typeface="Times New Roman"/>
                  </a:rPr>
                  <a:t>будемо </a:t>
                </a:r>
                <a:r>
                  <a:rPr lang="uk-UA" dirty="0">
                    <a:latin typeface="Times New Roman"/>
                    <a:ea typeface="Times New Roman"/>
                    <a:cs typeface="Times New Roman"/>
                  </a:rPr>
                  <a:t>мати метричний топологічний простір, який називають </a:t>
                </a:r>
                <a:r>
                  <a:rPr lang="uk-UA" i="1" dirty="0">
                    <a:latin typeface="Times New Roman"/>
                    <a:ea typeface="Times New Roman"/>
                    <a:cs typeface="Times New Roman"/>
                  </a:rPr>
                  <a:t>евклідовим топологічним </a:t>
                </a:r>
                <a:r>
                  <a:rPr lang="uk-UA" i="1" dirty="0" smtClean="0">
                    <a:latin typeface="Times New Roman"/>
                    <a:ea typeface="Times New Roman"/>
                    <a:cs typeface="Times New Roman"/>
                  </a:rPr>
                  <a:t>простором (</a:t>
                </a:r>
                <a:r>
                  <a:rPr lang="uk-UA" dirty="0" smtClean="0">
                    <a:latin typeface="Times New Roman"/>
                    <a:ea typeface="Times New Roman"/>
                    <a:cs typeface="Times New Roman"/>
                  </a:rPr>
                  <a:t>або</a:t>
                </a:r>
                <a:r>
                  <a:rPr lang="uk-UA" i="1" dirty="0" smtClean="0">
                    <a:latin typeface="Times New Roman"/>
                    <a:ea typeface="Times New Roman"/>
                    <a:cs typeface="Times New Roman"/>
                  </a:rPr>
                  <a:t> арифметичним простором)</a:t>
                </a:r>
                <a:r>
                  <a:rPr lang="uk-UA" dirty="0" smtClean="0">
                    <a:latin typeface="Times New Roman"/>
                    <a:ea typeface="Times New Roman"/>
                    <a:cs typeface="Times New Roman"/>
                  </a:rPr>
                  <a:t>, </a:t>
                </a:r>
                <a:r>
                  <a:rPr lang="uk-UA" dirty="0">
                    <a:latin typeface="Times New Roman"/>
                    <a:ea typeface="Times New Roman"/>
                    <a:cs typeface="Times New Roman"/>
                  </a:rPr>
                  <a:t>а топологію в ньому прийнято називати </a:t>
                </a:r>
                <a:r>
                  <a:rPr lang="uk-UA" i="1" dirty="0">
                    <a:latin typeface="Times New Roman"/>
                    <a:ea typeface="Times New Roman"/>
                    <a:cs typeface="Times New Roman"/>
                  </a:rPr>
                  <a:t>природною</a:t>
                </a:r>
                <a:r>
                  <a:rPr lang="uk-UA" i="1" dirty="0" smtClean="0">
                    <a:latin typeface="Times New Roman"/>
                    <a:ea typeface="Times New Roman"/>
                    <a:cs typeface="Times New Roman"/>
                  </a:rPr>
                  <a:t>.</a:t>
                </a:r>
              </a:p>
              <a:p>
                <a:pPr indent="0" algn="just">
                  <a:lnSpc>
                    <a:spcPct val="115000"/>
                  </a:lnSpc>
                  <a:spcAft>
                    <a:spcPts val="0"/>
                  </a:spcAft>
                  <a:buNone/>
                </a:pPr>
                <a:endParaRPr lang="ru-RU" sz="2400" dirty="0">
                  <a:ea typeface="Calibri"/>
                  <a:cs typeface="Times New Roman"/>
                </a:endParaRPr>
              </a:p>
              <a:p>
                <a:endParaRPr lang="uk-UA"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t="-943" r="-593"/>
                </a:stretch>
              </a:blipFill>
            </p:spPr>
            <p:txBody>
              <a:bodyPr/>
              <a:lstStyle/>
              <a:p>
                <a:r>
                  <a:rPr lang="ru-RU">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034519"/>
            <a:ext cx="3788729"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988" y="3882479"/>
            <a:ext cx="1487704" cy="34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2902" y="3882479"/>
            <a:ext cx="1584176" cy="31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4497648"/>
            <a:ext cx="23431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726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342900" lvl="0" indent="-342900">
              <a:spcBef>
                <a:spcPct val="20000"/>
              </a:spcBef>
            </a:pPr>
            <a:r>
              <a:rPr lang="uk-UA" sz="2500" b="1" i="1" dirty="0">
                <a:solidFill>
                  <a:prstClr val="black"/>
                </a:solidFill>
                <a:ea typeface="+mn-ea"/>
                <a:cs typeface="+mn-cs"/>
              </a:rPr>
              <a:t>2 крок – топологічний </a:t>
            </a:r>
            <a:r>
              <a:rPr lang="uk-UA" sz="2500" b="1" i="1" dirty="0" err="1">
                <a:solidFill>
                  <a:prstClr val="black"/>
                </a:solidFill>
                <a:ea typeface="+mn-ea"/>
                <a:cs typeface="+mn-cs"/>
              </a:rPr>
              <a:t>многовид</a:t>
            </a:r>
            <a:endParaRPr lang="ru-RU" sz="2500" dirty="0">
              <a:solidFill>
                <a:prstClr val="black"/>
              </a:solidFill>
              <a:ea typeface="+mn-ea"/>
              <a:cs typeface="+mn-cs"/>
            </a:endParaRPr>
          </a:p>
        </p:txBody>
      </p:sp>
      <p:sp>
        <p:nvSpPr>
          <p:cNvPr id="3" name="Объект 2"/>
          <p:cNvSpPr>
            <a:spLocks noGrp="1"/>
          </p:cNvSpPr>
          <p:nvPr>
            <p:ph idx="1"/>
          </p:nvPr>
        </p:nvSpPr>
        <p:spPr/>
        <p:txBody>
          <a:bodyPr>
            <a:normAutofit fontScale="77500" lnSpcReduction="20000"/>
          </a:bodyPr>
          <a:lstStyle/>
          <a:p>
            <a:pPr marL="0" indent="0" algn="just">
              <a:buNone/>
            </a:pPr>
            <a:r>
              <a:rPr lang="uk-UA" b="1" dirty="0" smtClean="0"/>
              <a:t>Означення</a:t>
            </a:r>
            <a:r>
              <a:rPr lang="uk-UA" b="1" dirty="0"/>
              <a:t>. </a:t>
            </a:r>
            <a:r>
              <a:rPr lang="uk-UA" dirty="0"/>
              <a:t>Нехай  </a:t>
            </a:r>
            <a:r>
              <a:rPr lang="uk-UA" dirty="0" smtClean="0"/>
              <a:t>         – </a:t>
            </a:r>
            <a:r>
              <a:rPr lang="uk-UA" dirty="0"/>
              <a:t>топологічний простір. В цьому просторі </a:t>
            </a:r>
            <a:r>
              <a:rPr lang="en-US" i="1" dirty="0"/>
              <a:t>k</a:t>
            </a:r>
            <a:r>
              <a:rPr lang="uk-UA" dirty="0" smtClean="0"/>
              <a:t>-</a:t>
            </a:r>
            <a:r>
              <a:rPr lang="uk-UA" i="1" dirty="0" smtClean="0"/>
              <a:t>мірною </a:t>
            </a:r>
            <a:r>
              <a:rPr lang="uk-UA" i="1" dirty="0"/>
              <a:t>координатною системою</a:t>
            </a:r>
            <a:r>
              <a:rPr lang="uk-UA" dirty="0"/>
              <a:t> називається гомеоморфізм  </a:t>
            </a:r>
            <a:r>
              <a:rPr lang="en-US" dirty="0" smtClean="0"/>
              <a:t>        </a:t>
            </a:r>
            <a:r>
              <a:rPr lang="uk-UA" dirty="0" smtClean="0"/>
              <a:t>деякої </a:t>
            </a:r>
            <a:r>
              <a:rPr lang="uk-UA" dirty="0"/>
              <a:t>відкритої </a:t>
            </a:r>
            <a:r>
              <a:rPr lang="uk-UA" dirty="0" smtClean="0"/>
              <a:t>множини</a:t>
            </a:r>
            <a:endParaRPr lang="en-US" dirty="0" smtClean="0"/>
          </a:p>
          <a:p>
            <a:pPr marL="0" indent="0" algn="just">
              <a:buNone/>
            </a:pPr>
            <a:r>
              <a:rPr lang="en-US" dirty="0" smtClean="0"/>
              <a:t>       </a:t>
            </a:r>
            <a:r>
              <a:rPr lang="uk-UA" dirty="0" smtClean="0"/>
              <a:t>  </a:t>
            </a:r>
            <a:r>
              <a:rPr lang="en-US" dirty="0" smtClean="0"/>
              <a:t>                  </a:t>
            </a:r>
            <a:r>
              <a:rPr lang="uk-UA" dirty="0" smtClean="0"/>
              <a:t>на </a:t>
            </a:r>
            <a:r>
              <a:rPr lang="uk-UA" dirty="0"/>
              <a:t>відкриту множину арифметичного простору . При цьому пару  </a:t>
            </a:r>
            <a:r>
              <a:rPr lang="en-US" dirty="0" smtClean="0"/>
              <a:t>           </a:t>
            </a:r>
            <a:r>
              <a:rPr lang="uk-UA" dirty="0" smtClean="0"/>
              <a:t>називають </a:t>
            </a:r>
            <a:r>
              <a:rPr lang="en-US" i="1" dirty="0" smtClean="0"/>
              <a:t>k  </a:t>
            </a:r>
            <a:r>
              <a:rPr lang="uk-UA" dirty="0" smtClean="0"/>
              <a:t>-мірною </a:t>
            </a:r>
            <a:r>
              <a:rPr lang="uk-UA" dirty="0"/>
              <a:t>картою, а множину  </a:t>
            </a:r>
            <a:r>
              <a:rPr lang="en-US" dirty="0" smtClean="0"/>
              <a:t>     </a:t>
            </a:r>
            <a:r>
              <a:rPr lang="uk-UA" dirty="0" smtClean="0"/>
              <a:t>– </a:t>
            </a:r>
            <a:r>
              <a:rPr lang="uk-UA" dirty="0"/>
              <a:t>координатним околом цієї карти. </a:t>
            </a:r>
            <a:r>
              <a:rPr lang="uk-UA" dirty="0" smtClean="0"/>
              <a:t>Якщо</a:t>
            </a:r>
            <a:r>
              <a:rPr lang="en-US" dirty="0" smtClean="0"/>
              <a:t>         </a:t>
            </a:r>
            <a:r>
              <a:rPr lang="uk-UA" dirty="0" smtClean="0"/>
              <a:t> </a:t>
            </a:r>
            <a:r>
              <a:rPr lang="uk-UA" dirty="0"/>
              <a:t>, </a:t>
            </a:r>
            <a:r>
              <a:rPr lang="uk-UA" dirty="0" smtClean="0"/>
              <a:t>то</a:t>
            </a:r>
            <a:r>
              <a:rPr lang="en-US" dirty="0" smtClean="0"/>
              <a:t>                     </a:t>
            </a:r>
            <a:r>
              <a:rPr lang="uk-UA" dirty="0" smtClean="0"/>
              <a:t> </a:t>
            </a:r>
            <a:r>
              <a:rPr lang="en-US" dirty="0" smtClean="0"/>
              <a:t>     </a:t>
            </a:r>
            <a:r>
              <a:rPr lang="uk-UA" dirty="0" smtClean="0"/>
              <a:t>. </a:t>
            </a:r>
            <a:r>
              <a:rPr lang="uk-UA" dirty="0"/>
              <a:t>Дійсні </a:t>
            </a:r>
            <a:r>
              <a:rPr lang="uk-UA" dirty="0" smtClean="0"/>
              <a:t>числа</a:t>
            </a:r>
            <a:r>
              <a:rPr lang="en-US" dirty="0" smtClean="0"/>
              <a:t>      </a:t>
            </a:r>
            <a:r>
              <a:rPr lang="uk-UA" dirty="0" smtClean="0"/>
              <a:t>  називаються </a:t>
            </a:r>
            <a:r>
              <a:rPr lang="uk-UA" dirty="0"/>
              <a:t>координатами точки </a:t>
            </a:r>
            <a:r>
              <a:rPr lang="en-US" dirty="0" smtClean="0"/>
              <a:t>      </a:t>
            </a:r>
            <a:r>
              <a:rPr lang="uk-UA" dirty="0" smtClean="0"/>
              <a:t>в </a:t>
            </a:r>
            <a:r>
              <a:rPr lang="uk-UA" dirty="0"/>
              <a:t>даній карті або </a:t>
            </a:r>
            <a:r>
              <a:rPr lang="uk-UA" dirty="0" smtClean="0"/>
              <a:t>її </a:t>
            </a:r>
            <a:r>
              <a:rPr lang="uk-UA" i="1" dirty="0" smtClean="0"/>
              <a:t>локальними координатами. </a:t>
            </a:r>
            <a:r>
              <a:rPr lang="uk-UA" dirty="0" err="1"/>
              <a:t>Хаусдорфів</a:t>
            </a:r>
            <a:r>
              <a:rPr lang="uk-UA" dirty="0"/>
              <a:t> топологічний простір  зі зліченною базою називають </a:t>
            </a:r>
            <a:r>
              <a:rPr lang="en-US" i="1" dirty="0"/>
              <a:t>k</a:t>
            </a:r>
            <a:r>
              <a:rPr lang="uk-UA" i="1" dirty="0" smtClean="0"/>
              <a:t>-мірним </a:t>
            </a:r>
            <a:r>
              <a:rPr lang="uk-UA" i="1" dirty="0"/>
              <a:t>топологічним </a:t>
            </a:r>
            <a:r>
              <a:rPr lang="uk-UA" i="1" dirty="0" err="1"/>
              <a:t>многовидом</a:t>
            </a:r>
            <a:r>
              <a:rPr lang="uk-UA" i="1" dirty="0"/>
              <a:t> </a:t>
            </a:r>
            <a:r>
              <a:rPr lang="uk-UA" dirty="0"/>
              <a:t>(або </a:t>
            </a:r>
            <a:r>
              <a:rPr lang="uk-UA" dirty="0" smtClean="0"/>
              <a:t>просто</a:t>
            </a:r>
            <a:r>
              <a:rPr lang="en-US" dirty="0" smtClean="0"/>
              <a:t> </a:t>
            </a:r>
            <a:r>
              <a:rPr lang="en-US" i="1" dirty="0" smtClean="0"/>
              <a:t>k</a:t>
            </a:r>
            <a:r>
              <a:rPr lang="uk-UA" dirty="0" smtClean="0"/>
              <a:t> </a:t>
            </a:r>
            <a:r>
              <a:rPr lang="uk-UA" dirty="0"/>
              <a:t>-мірним </a:t>
            </a:r>
            <a:r>
              <a:rPr lang="uk-UA" dirty="0" err="1"/>
              <a:t>многовидом</a:t>
            </a:r>
            <a:r>
              <a:rPr lang="uk-UA" dirty="0"/>
              <a:t>), якщо цей простір можна покрити координатними околами </a:t>
            </a:r>
            <a:r>
              <a:rPr lang="en-US" i="1" dirty="0" smtClean="0"/>
              <a:t>k</a:t>
            </a:r>
            <a:r>
              <a:rPr lang="uk-UA" dirty="0" smtClean="0"/>
              <a:t>-мірних карт.</a:t>
            </a:r>
            <a:endParaRPr lang="ru-RU" dirty="0"/>
          </a:p>
          <a:p>
            <a:pPr marL="0" indent="0">
              <a:buNone/>
            </a:pPr>
            <a:endParaRPr lang="uk-U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700808"/>
            <a:ext cx="4572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780928"/>
            <a:ext cx="5429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2699788" y="2177588"/>
            <a:ext cx="329219" cy="387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1995" y="2980953"/>
            <a:ext cx="4667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964" y="3284538"/>
            <a:ext cx="285750"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3591162"/>
            <a:ext cx="4572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2012" y="3575050"/>
            <a:ext cx="1600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0232" y="3558369"/>
            <a:ext cx="2000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8864" y="4005063"/>
            <a:ext cx="1524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18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dirty="0" smtClean="0">
                <a:solidFill>
                  <a:prstClr val="black"/>
                </a:solidFill>
              </a:rPr>
              <a:t>Приклад</a:t>
            </a:r>
            <a:r>
              <a:rPr lang="uk-UA" dirty="0">
                <a:solidFill>
                  <a:prstClr val="black"/>
                </a:solidFill>
              </a:rPr>
              <a:t>и</a:t>
            </a:r>
            <a:endParaRPr lang="uk-UA"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9475" y="4221088"/>
            <a:ext cx="308489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Прямоугольник 15"/>
          <p:cNvSpPr/>
          <p:nvPr/>
        </p:nvSpPr>
        <p:spPr>
          <a:xfrm>
            <a:off x="755576" y="1124744"/>
            <a:ext cx="6624736" cy="1685077"/>
          </a:xfrm>
          <a:prstGeom prst="rect">
            <a:avLst/>
          </a:prstGeom>
        </p:spPr>
        <p:txBody>
          <a:bodyPr wrap="square">
            <a:spAutoFit/>
          </a:bodyPr>
          <a:lstStyle/>
          <a:p>
            <a:pPr indent="457200" algn="just">
              <a:lnSpc>
                <a:spcPct val="115000"/>
              </a:lnSpc>
              <a:spcAft>
                <a:spcPts val="0"/>
              </a:spcAft>
            </a:pPr>
            <a:r>
              <a:rPr lang="uk-UA" dirty="0">
                <a:latin typeface="Times New Roman"/>
                <a:ea typeface="Times New Roman"/>
                <a:cs typeface="Times New Roman"/>
              </a:rPr>
              <a:t>Найпростішим </a:t>
            </a:r>
            <a:r>
              <a:rPr lang="uk-UA" b="1" dirty="0">
                <a:latin typeface="Times New Roman"/>
                <a:ea typeface="Times New Roman"/>
                <a:cs typeface="Times New Roman"/>
              </a:rPr>
              <a:t>прикладом </a:t>
            </a:r>
            <a:r>
              <a:rPr lang="en-US" dirty="0">
                <a:latin typeface="Times New Roman"/>
                <a:ea typeface="Times New Roman"/>
                <a:cs typeface="Times New Roman"/>
              </a:rPr>
              <a:t>k</a:t>
            </a:r>
            <a:r>
              <a:rPr lang="uk-UA" dirty="0" smtClean="0">
                <a:latin typeface="Times New Roman"/>
                <a:ea typeface="Times New Roman"/>
                <a:cs typeface="Times New Roman"/>
              </a:rPr>
              <a:t>-мірного </a:t>
            </a:r>
            <a:r>
              <a:rPr lang="uk-UA" dirty="0">
                <a:latin typeface="Times New Roman"/>
                <a:ea typeface="Times New Roman"/>
                <a:cs typeface="Times New Roman"/>
              </a:rPr>
              <a:t>топологічного </a:t>
            </a:r>
            <a:r>
              <a:rPr lang="uk-UA" dirty="0" err="1">
                <a:latin typeface="Times New Roman"/>
                <a:ea typeface="Times New Roman"/>
                <a:cs typeface="Times New Roman"/>
              </a:rPr>
              <a:t>многовиду</a:t>
            </a:r>
            <a:r>
              <a:rPr lang="uk-UA" dirty="0">
                <a:latin typeface="Times New Roman"/>
                <a:ea typeface="Times New Roman"/>
                <a:cs typeface="Times New Roman"/>
              </a:rPr>
              <a:t> є арифметичний простір </a:t>
            </a:r>
            <a:r>
              <a:rPr lang="uk-UA" dirty="0" smtClean="0">
                <a:latin typeface="Times New Roman"/>
                <a:ea typeface="Times New Roman"/>
                <a:cs typeface="Times New Roman"/>
              </a:rPr>
              <a:t> </a:t>
            </a:r>
            <a:r>
              <a:rPr lang="en-US" dirty="0" smtClean="0">
                <a:latin typeface="Times New Roman"/>
                <a:ea typeface="Times New Roman"/>
                <a:cs typeface="Times New Roman"/>
              </a:rPr>
              <a:t>      </a:t>
            </a:r>
            <a:r>
              <a:rPr lang="uk-UA" dirty="0" smtClean="0">
                <a:latin typeface="Times New Roman"/>
                <a:ea typeface="Times New Roman"/>
                <a:cs typeface="Times New Roman"/>
              </a:rPr>
              <a:t>. Дійсно</a:t>
            </a:r>
            <a:r>
              <a:rPr lang="uk-UA" dirty="0">
                <a:latin typeface="Times New Roman"/>
                <a:ea typeface="Times New Roman"/>
                <a:cs typeface="Times New Roman"/>
              </a:rPr>
              <a:t>, розглянемо </a:t>
            </a:r>
            <a:r>
              <a:rPr lang="uk-UA" dirty="0" smtClean="0">
                <a:latin typeface="Times New Roman"/>
                <a:ea typeface="Times New Roman"/>
                <a:cs typeface="Times New Roman"/>
              </a:rPr>
              <a:t>пару </a:t>
            </a:r>
            <a:r>
              <a:rPr lang="en-US" dirty="0" smtClean="0">
                <a:latin typeface="Times New Roman"/>
                <a:ea typeface="Times New Roman"/>
                <a:cs typeface="Times New Roman"/>
              </a:rPr>
              <a:t>      </a:t>
            </a:r>
            <a:r>
              <a:rPr lang="uk-UA" dirty="0" smtClean="0">
                <a:latin typeface="Times New Roman"/>
                <a:ea typeface="Times New Roman"/>
                <a:cs typeface="Times New Roman"/>
              </a:rPr>
              <a:t> </a:t>
            </a:r>
            <a:r>
              <a:rPr lang="uk-UA" dirty="0">
                <a:latin typeface="Times New Roman"/>
                <a:ea typeface="Times New Roman"/>
                <a:cs typeface="Times New Roman"/>
              </a:rPr>
              <a:t>, де </a:t>
            </a:r>
            <a:r>
              <a:rPr lang="en-US" i="1" dirty="0" smtClean="0">
                <a:latin typeface="Times New Roman"/>
                <a:ea typeface="Times New Roman"/>
                <a:cs typeface="Times New Roman"/>
              </a:rPr>
              <a:t>id</a:t>
            </a:r>
            <a:r>
              <a:rPr lang="uk-UA" dirty="0" smtClean="0">
                <a:latin typeface="Times New Roman"/>
                <a:ea typeface="Times New Roman"/>
                <a:cs typeface="Times New Roman"/>
              </a:rPr>
              <a:t> </a:t>
            </a:r>
            <a:r>
              <a:rPr lang="uk-UA" dirty="0">
                <a:latin typeface="Times New Roman"/>
                <a:ea typeface="Times New Roman"/>
                <a:cs typeface="Times New Roman"/>
              </a:rPr>
              <a:t>– тотожне відображення простору </a:t>
            </a:r>
            <a:r>
              <a:rPr lang="en-US" dirty="0" smtClean="0">
                <a:latin typeface="Times New Roman"/>
                <a:ea typeface="Times New Roman"/>
                <a:cs typeface="Times New Roman"/>
              </a:rPr>
              <a:t>     </a:t>
            </a:r>
            <a:r>
              <a:rPr lang="uk-UA" dirty="0" smtClean="0">
                <a:latin typeface="Times New Roman"/>
                <a:ea typeface="Times New Roman"/>
                <a:cs typeface="Times New Roman"/>
              </a:rPr>
              <a:t>на себе. </a:t>
            </a:r>
            <a:r>
              <a:rPr lang="uk-UA" dirty="0">
                <a:latin typeface="Times New Roman"/>
                <a:ea typeface="Times New Roman"/>
                <a:cs typeface="Times New Roman"/>
              </a:rPr>
              <a:t>Оскільки тотожне відображення є гомеоморфізмом, то ця пара є </a:t>
            </a:r>
            <a:r>
              <a:rPr lang="en-US" dirty="0" smtClean="0">
                <a:latin typeface="Times New Roman"/>
                <a:ea typeface="Times New Roman"/>
                <a:cs typeface="Times New Roman"/>
              </a:rPr>
              <a:t>k</a:t>
            </a:r>
            <a:r>
              <a:rPr lang="uk-UA" dirty="0" smtClean="0">
                <a:latin typeface="Times New Roman"/>
                <a:ea typeface="Times New Roman"/>
                <a:cs typeface="Times New Roman"/>
              </a:rPr>
              <a:t>-мірною </a:t>
            </a:r>
            <a:r>
              <a:rPr lang="uk-UA" dirty="0">
                <a:latin typeface="Times New Roman"/>
                <a:ea typeface="Times New Roman"/>
                <a:cs typeface="Times New Roman"/>
              </a:rPr>
              <a:t>картою.</a:t>
            </a:r>
            <a:endParaRPr lang="ru-RU" sz="1400" dirty="0">
              <a:ea typeface="Calibri"/>
              <a:cs typeface="Times New Roman"/>
            </a:endParaRPr>
          </a:p>
        </p:txBody>
      </p:sp>
      <p:pic>
        <p:nvPicPr>
          <p:cNvPr id="104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666" y="1545668"/>
            <a:ext cx="266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196" y="1866381"/>
            <a:ext cx="5715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9527" y="1866381"/>
            <a:ext cx="2667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366" y="2787287"/>
            <a:ext cx="1401762"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6727" y="4437112"/>
            <a:ext cx="2408238"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81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dirty="0" smtClean="0"/>
              <a:t>Поняття поверхні</a:t>
            </a:r>
            <a:endParaRPr lang="uk-UA" dirty="0"/>
          </a:p>
        </p:txBody>
      </p:sp>
      <p:pic>
        <p:nvPicPr>
          <p:cNvPr id="2054"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00983" y="1916833"/>
            <a:ext cx="5942033" cy="314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237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Autofit/>
          </a:bodyPr>
          <a:lstStyle/>
          <a:p>
            <a:r>
              <a:rPr lang="uk-UA" sz="2400" b="1" dirty="0" smtClean="0">
                <a:latin typeface="Times New Roman" panose="02020603050405020304" pitchFamily="18" charset="0"/>
                <a:cs typeface="Times New Roman" panose="02020603050405020304" pitchFamily="18" charset="0"/>
              </a:rPr>
              <a:t>приклади</a:t>
            </a:r>
            <a:endParaRPr lang="uk-UA" sz="2400" b="1"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620688"/>
            <a:ext cx="748883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326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504056"/>
          </a:xfrm>
        </p:spPr>
        <p:txBody>
          <a:bodyPr>
            <a:normAutofit fontScale="90000"/>
          </a:bodyPr>
          <a:lstStyle/>
          <a:p>
            <a:pPr algn="just">
              <a:lnSpc>
                <a:spcPct val="115000"/>
              </a:lnSpc>
              <a:spcAft>
                <a:spcPts val="0"/>
              </a:spcAft>
            </a:pPr>
            <a:r>
              <a:rPr lang="uk-UA" sz="2700" b="1" i="1" dirty="0">
                <a:latin typeface="Times New Roman"/>
                <a:ea typeface="Times New Roman"/>
                <a:cs typeface="Times New Roman"/>
              </a:rPr>
              <a:t>3 крок - Клітинне розбиття поверхні. </a:t>
            </a:r>
            <a:r>
              <a:rPr lang="uk-UA" sz="2700" b="1" i="1" dirty="0" err="1">
                <a:latin typeface="Times New Roman"/>
                <a:ea typeface="Times New Roman"/>
                <a:cs typeface="Times New Roman"/>
              </a:rPr>
              <a:t>Ейлерова</a:t>
            </a:r>
            <a:r>
              <a:rPr lang="uk-UA" sz="2700" b="1" i="1" dirty="0">
                <a:latin typeface="Times New Roman"/>
                <a:ea typeface="Times New Roman"/>
                <a:cs typeface="Times New Roman"/>
              </a:rPr>
              <a:t> характеристика</a:t>
            </a:r>
            <a:r>
              <a:rPr lang="ru-RU" sz="3600" dirty="0">
                <a:ea typeface="Calibri"/>
                <a:cs typeface="Times New Roman"/>
              </a:rPr>
              <a:t/>
            </a:r>
            <a:br>
              <a:rPr lang="ru-RU" sz="3600" dirty="0">
                <a:ea typeface="Calibri"/>
                <a:cs typeface="Times New Roman"/>
              </a:rPr>
            </a:br>
            <a:endParaRPr lang="uk-UA"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7344815" cy="47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3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Орієнтовні та неорієнтовні поверхні</a:t>
            </a:r>
            <a:endParaRPr lang="uk-UA"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7452640" cy="3708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984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549</Words>
  <Application>Microsoft Office PowerPoint</Application>
  <PresentationFormat>Экран (4:3)</PresentationFormat>
  <Paragraphs>49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МНОГОВИДИ</vt:lpstr>
      <vt:lpstr>1 крок – топологічний простір</vt:lpstr>
      <vt:lpstr>Приклад . Метричний топологічний простір. </vt:lpstr>
      <vt:lpstr>2 крок – топологічний многовид</vt:lpstr>
      <vt:lpstr>Приклади</vt:lpstr>
      <vt:lpstr>Поняття поверхні</vt:lpstr>
      <vt:lpstr>приклади</vt:lpstr>
      <vt:lpstr>3 крок - Клітинне розбиття поверхні. Ейлерова характеристика </vt:lpstr>
      <vt:lpstr>Орієнтовні та неорієнтовні поверхні</vt:lpstr>
      <vt:lpstr>Двосторонність та односторонність</vt:lpstr>
      <vt:lpstr>Класифікаційні теореми </vt:lpstr>
      <vt:lpstr>тор</vt:lpstr>
      <vt:lpstr>Класифікація орієнтовних поверхонь </vt:lpstr>
      <vt:lpstr>Про  топологію простими словами</vt:lpstr>
      <vt:lpstr>Класифікація неорієнтовних поверхонь </vt:lpstr>
      <vt:lpstr>Конструювання поверхонь</vt:lpstr>
      <vt:lpstr>Пляшка Клейна</vt:lpstr>
      <vt:lpstr>Два способи</vt:lpstr>
      <vt:lpstr>4 крок – однозв’язність многовиду </vt:lpstr>
      <vt:lpstr>Однозв`язність сфери</vt:lpstr>
      <vt:lpstr>Великі розмірності</vt:lpstr>
      <vt:lpstr>Тривимірні многовиди</vt:lpstr>
      <vt:lpstr>Гипотеза Пуанкаре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Гіпотеза Коллатца</dc:title>
  <dc:creator>Алина</dc:creator>
  <cp:lastModifiedBy>user</cp:lastModifiedBy>
  <cp:revision>33</cp:revision>
  <dcterms:created xsi:type="dcterms:W3CDTF">2020-10-20T13:20:42Z</dcterms:created>
  <dcterms:modified xsi:type="dcterms:W3CDTF">2020-11-05T17:48:59Z</dcterms:modified>
</cp:coreProperties>
</file>