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3" r:id="rId15"/>
    <p:sldId id="284" r:id="rId16"/>
    <p:sldId id="285" r:id="rId17"/>
    <p:sldId id="286" r:id="rId18"/>
    <p:sldId id="281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47259-FF28-48BF-92F1-CA88D9F26019}" type="datetimeFigureOut">
              <a:rPr lang="uk-UA" smtClean="0"/>
              <a:pPr/>
              <a:t>22.11.2020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B4E00-BC97-4A55-BADC-B4865EE2105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026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-4753"/>
            <a:ext cx="9180512" cy="68675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22871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6400800" cy="1752600"/>
          </a:xfrm>
        </p:spPr>
        <p:txBody>
          <a:bodyPr/>
          <a:lstStyle>
            <a:lvl1pPr marL="0" indent="0" algn="just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113B-26FA-42A7-958D-3612A57C0C40}" type="datetime1">
              <a:rPr lang="uk-UA" smtClean="0"/>
              <a:pPr/>
              <a:t>22.11.2020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7663-3320-4327-9126-B06460E2BFCD}" type="datetime1">
              <a:rPr lang="uk-UA" smtClean="0"/>
              <a:pPr/>
              <a:t>22.11.2020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9A63-E604-47A5-B910-4776ECE2C429}" type="datetime1">
              <a:rPr lang="uk-UA" smtClean="0"/>
              <a:pPr/>
              <a:t>22.11.2020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675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15238" cy="857232"/>
          </a:xfrm>
        </p:spPr>
        <p:txBody>
          <a:bodyPr/>
          <a:lstStyle>
            <a:lvl1pPr algn="just"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E028-7BB1-40D1-90B1-507BAE367FDE}" type="datetime1">
              <a:rPr lang="uk-UA" smtClean="0"/>
              <a:pPr/>
              <a:t>22.11.2020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73238081-6A3C-4508-BCB9-45D3CC31244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616F-218C-4290-BF83-4F98583E8237}" type="datetime1">
              <a:rPr lang="uk-UA" smtClean="0"/>
              <a:pPr/>
              <a:t>22.11.2020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2EB8-62B4-4553-A2EE-C49461E2C81F}" type="datetime1">
              <a:rPr lang="uk-UA" smtClean="0"/>
              <a:pPr/>
              <a:t>22.11.2020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CE25-3D6F-487D-BDC4-F66069ED2299}" type="datetime1">
              <a:rPr lang="uk-UA" smtClean="0"/>
              <a:pPr/>
              <a:t>22.11.2020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D91C-F914-4CF8-BF69-7AC4C585A998}" type="datetime1">
              <a:rPr lang="uk-UA" smtClean="0"/>
              <a:pPr/>
              <a:t>22.11.2020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8B48-3609-4237-B721-A80BF9A1759D}" type="datetime1">
              <a:rPr lang="uk-UA" smtClean="0"/>
              <a:pPr/>
              <a:t>22.11.2020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9929-1F57-4E21-AEA3-2F3E996449C0}" type="datetime1">
              <a:rPr lang="uk-UA" smtClean="0"/>
              <a:pPr/>
              <a:t>22.11.2020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CE59-BA42-4737-83DF-B8A8963EA39B}" type="datetime1">
              <a:rPr lang="uk-UA" smtClean="0"/>
              <a:pPr/>
              <a:t>22.11.2020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7C71A-320D-4709-8062-C9751E94C239}" type="datetime1">
              <a:rPr lang="uk-UA" smtClean="0"/>
              <a:pPr/>
              <a:t>22.11.2020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38081-6A3C-4508-BCB9-45D3CC31244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Гіпотеза </a:t>
            </a:r>
            <a:r>
              <a:rPr lang="uk-UA" dirty="0" err="1" smtClean="0"/>
              <a:t>Рінгеля-Косіга</a:t>
            </a:r>
            <a:r>
              <a:rPr lang="uk-UA" dirty="0" smtClean="0"/>
              <a:t> про граціозність дерев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Бананові дерева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89053"/>
            <a:ext cx="4114800" cy="4525963"/>
          </a:xfrm>
        </p:spPr>
        <p:txBody>
          <a:bodyPr/>
          <a:lstStyle/>
          <a:p>
            <a:pPr indent="198438">
              <a:buNone/>
            </a:pPr>
            <a:r>
              <a:rPr lang="uk-UA" dirty="0" smtClean="0"/>
              <a:t>Бананове дерево складається з сукупності зірок та вершини </a:t>
            </a:r>
            <a:r>
              <a:rPr lang="en-US" i="1" dirty="0" smtClean="0"/>
              <a:t>v</a:t>
            </a:r>
            <a:r>
              <a:rPr lang="uk-UA" dirty="0" smtClean="0"/>
              <a:t>, причому одну кінцеву вершину кожної зірки з’єднано з вершиною </a:t>
            </a:r>
            <a:r>
              <a:rPr lang="en-US" i="1" dirty="0" smtClean="0"/>
              <a:t>v</a:t>
            </a:r>
            <a:r>
              <a:rPr lang="en-US" dirty="0" smtClean="0"/>
              <a:t>.</a:t>
            </a:r>
            <a:endParaRPr lang="uk-UA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10</a:t>
            </a:fld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53" t="31937" r="14861" b="10371"/>
          <a:stretch>
            <a:fillRect/>
          </a:stretch>
        </p:blipFill>
        <p:spPr bwMode="auto">
          <a:xfrm>
            <a:off x="4857720" y="1428736"/>
            <a:ext cx="428628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Сімейство павуків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89053"/>
            <a:ext cx="3543296" cy="4525963"/>
          </a:xfrm>
        </p:spPr>
        <p:txBody>
          <a:bodyPr/>
          <a:lstStyle/>
          <a:p>
            <a:pPr indent="198438">
              <a:buNone/>
            </a:pPr>
            <a:r>
              <a:rPr lang="uk-UA" dirty="0" smtClean="0"/>
              <a:t>Павук – дерево, у якому лише одна вершина має степінь більшу за 2.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11</a:t>
            </a:fld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53" t="32486" r="21449" b="11882"/>
          <a:stretch>
            <a:fillRect/>
          </a:stretch>
        </p:blipFill>
        <p:spPr bwMode="auto">
          <a:xfrm>
            <a:off x="3714744" y="1285860"/>
            <a:ext cx="50006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Симетричні дерева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89053"/>
            <a:ext cx="8115328" cy="4525963"/>
          </a:xfrm>
        </p:spPr>
        <p:txBody>
          <a:bodyPr>
            <a:normAutofit/>
          </a:bodyPr>
          <a:lstStyle/>
          <a:p>
            <a:pPr indent="198438">
              <a:buNone/>
            </a:pPr>
            <a:r>
              <a:rPr lang="uk-UA" sz="2800" dirty="0" smtClean="0"/>
              <a:t>Симетричне дерево – кореневе дерево, у якого всі вершини, розташовані на однаковій відстані від кореня, мають однаковий степінь.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12</a:t>
            </a:fld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68" t="47390" r="12664" b="17582"/>
          <a:stretch>
            <a:fillRect/>
          </a:stretch>
        </p:blipFill>
        <p:spPr bwMode="auto">
          <a:xfrm>
            <a:off x="821505" y="2500306"/>
            <a:ext cx="750099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87471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Методи отримання більших граціозних дерев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uk-UA" sz="3600" dirty="0" smtClean="0"/>
              <a:t>Приєднання гусениці до граціозно занумерованого дерева</a:t>
            </a:r>
            <a:endParaRPr lang="uk-UA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14</a:t>
            </a:fld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68" t="28528" r="15959" b="16552"/>
          <a:stretch>
            <a:fillRect/>
          </a:stretch>
        </p:blipFill>
        <p:spPr bwMode="auto">
          <a:xfrm>
            <a:off x="1107257" y="928670"/>
            <a:ext cx="6929486" cy="551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uk-UA" sz="3600" dirty="0" smtClean="0"/>
              <a:t>Поділ ребер граціозного дерева</a:t>
            </a:r>
            <a:endParaRPr lang="uk-UA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15</a:t>
            </a:fld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64" t="51511" r="14861" b="10371"/>
          <a:stretch>
            <a:fillRect/>
          </a:stretch>
        </p:blipFill>
        <p:spPr bwMode="auto">
          <a:xfrm>
            <a:off x="239382" y="1285861"/>
            <a:ext cx="86652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uk-UA" sz="3600" dirty="0" smtClean="0"/>
              <a:t>Гірляндова побудова</a:t>
            </a:r>
            <a:endParaRPr lang="uk-UA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16</a:t>
            </a:fld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64" t="28846" r="14861" b="7280"/>
          <a:stretch>
            <a:fillRect/>
          </a:stretch>
        </p:blipFill>
        <p:spPr bwMode="auto">
          <a:xfrm>
            <a:off x="1530124" y="1000108"/>
            <a:ext cx="608375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uk-UA" sz="3600" dirty="0" smtClean="0">
                <a:sym typeface="Symbol"/>
              </a:rPr>
              <a:t>-побудова</a:t>
            </a:r>
            <a:endParaRPr lang="uk-UA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17</a:t>
            </a:fld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59" t="48008" r="14861" b="9340"/>
          <a:stretch>
            <a:fillRect/>
          </a:stretch>
        </p:blipFill>
        <p:spPr bwMode="auto">
          <a:xfrm>
            <a:off x="712795" y="1285860"/>
            <a:ext cx="771841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66713">
              <a:buNone/>
            </a:pPr>
            <a:r>
              <a:rPr lang="uk-UA" dirty="0" smtClean="0"/>
              <a:t>На даний момент знайдено граціозні нумерації для усіх дерев з кількістю вершин до 35 включно.</a:t>
            </a:r>
          </a:p>
          <a:p>
            <a:pPr indent="366713">
              <a:buNone/>
            </a:pPr>
            <a:r>
              <a:rPr lang="uk-UA" dirty="0" smtClean="0"/>
              <a:t>У 2004 р. та 2009 р. запропоновано варіанти доведення гіпотези, але вони виявилися хибними або неповними.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18</a:t>
            </a:fld>
            <a:endParaRPr lang="uk-UA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Поняття граціозності графа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90"/>
          </a:xfrm>
        </p:spPr>
        <p:txBody>
          <a:bodyPr>
            <a:normAutofit fontScale="85000" lnSpcReduction="10000"/>
          </a:bodyPr>
          <a:lstStyle/>
          <a:p>
            <a:pPr indent="196850">
              <a:buNone/>
            </a:pPr>
            <a:r>
              <a:rPr lang="uk-UA" dirty="0" smtClean="0"/>
              <a:t>Нумерація </a:t>
            </a:r>
            <a:r>
              <a:rPr lang="uk-UA" i="1" dirty="0" smtClean="0">
                <a:sym typeface="Symbol"/>
              </a:rPr>
              <a:t></a:t>
            </a:r>
            <a:r>
              <a:rPr lang="uk-UA" dirty="0" smtClean="0">
                <a:sym typeface="Symbol"/>
              </a:rPr>
              <a:t> граціозна, якщо </a:t>
            </a:r>
            <a:r>
              <a:rPr lang="uk-UA" i="1" dirty="0" smtClean="0">
                <a:sym typeface="Symbol"/>
              </a:rPr>
              <a:t>:</a:t>
            </a:r>
            <a:r>
              <a:rPr lang="en-US" i="1" dirty="0" smtClean="0">
                <a:sym typeface="Symbol"/>
              </a:rPr>
              <a:t>V</a:t>
            </a:r>
            <a:r>
              <a:rPr lang="uk-UA" i="1" dirty="0" smtClean="0">
                <a:sym typeface="Symbol"/>
              </a:rPr>
              <a:t></a:t>
            </a:r>
            <a:r>
              <a:rPr lang="en-US" i="1" dirty="0" smtClean="0">
                <a:sym typeface="Symbol"/>
              </a:rPr>
              <a:t>{0,1,2,…,|E|} </a:t>
            </a:r>
            <a:r>
              <a:rPr lang="uk-UA" dirty="0" smtClean="0">
                <a:sym typeface="Symbol"/>
              </a:rPr>
              <a:t>є </a:t>
            </a:r>
            <a:r>
              <a:rPr lang="uk-UA" dirty="0" err="1" smtClean="0">
                <a:sym typeface="Symbol"/>
              </a:rPr>
              <a:t>ін’єктивним</a:t>
            </a:r>
            <a:r>
              <a:rPr lang="uk-UA" dirty="0" smtClean="0">
                <a:sym typeface="Symbol"/>
              </a:rPr>
              <a:t> відображенням і якщо всі ребра графа </a:t>
            </a:r>
            <a:r>
              <a:rPr lang="en-US" i="1" dirty="0" smtClean="0">
                <a:sym typeface="Symbol"/>
              </a:rPr>
              <a:t>G</a:t>
            </a:r>
            <a:r>
              <a:rPr lang="en-US" dirty="0" smtClean="0">
                <a:sym typeface="Symbol"/>
              </a:rPr>
              <a:t> </a:t>
            </a:r>
            <a:r>
              <a:rPr lang="uk-UA" dirty="0" smtClean="0">
                <a:sym typeface="Symbol"/>
              </a:rPr>
              <a:t>мають різні номери з множини </a:t>
            </a:r>
            <a:r>
              <a:rPr lang="en-US" i="1" dirty="0" smtClean="0">
                <a:sym typeface="Symbol"/>
              </a:rPr>
              <a:t>{1,2,…,|E|}</a:t>
            </a:r>
            <a:r>
              <a:rPr lang="uk-UA" dirty="0" smtClean="0">
                <a:sym typeface="Symbol"/>
              </a:rPr>
              <a:t>.</a:t>
            </a:r>
          </a:p>
          <a:p>
            <a:pPr indent="196850">
              <a:buNone/>
            </a:pPr>
            <a:r>
              <a:rPr lang="uk-UA" dirty="0" smtClean="0">
                <a:sym typeface="Symbol"/>
              </a:rPr>
              <a:t>Граф є граціозним, якщо він допускає граціозну нумерацію.</a:t>
            </a:r>
            <a:r>
              <a:rPr lang="en-US" dirty="0" smtClean="0">
                <a:sym typeface="Symbol"/>
              </a:rPr>
              <a:t>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2</a:t>
            </a:fld>
            <a:endParaRPr lang="uk-UA" dirty="0"/>
          </a:p>
        </p:txBody>
      </p:sp>
      <p:pic>
        <p:nvPicPr>
          <p:cNvPr id="1026" name="Picture 2" descr="https://upload.wikimedia.org/wikipedia/commons/thumb/9/97/Graceful_labeling.svg/1280px-Graceful_labeling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241" y="3335878"/>
            <a:ext cx="7179519" cy="323639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Гіпотеза </a:t>
            </a:r>
            <a:r>
              <a:rPr lang="uk-UA" dirty="0" err="1" smtClean="0"/>
              <a:t>Рінгеля-Косіга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6115064" cy="4525963"/>
          </a:xfrm>
        </p:spPr>
        <p:txBody>
          <a:bodyPr/>
          <a:lstStyle/>
          <a:p>
            <a:pPr indent="196850">
              <a:buNone/>
            </a:pPr>
            <a:r>
              <a:rPr lang="uk-UA" dirty="0" smtClean="0"/>
              <a:t>Знаменита гіпотеза полягає в тому, що всі дерева є граціозними.</a:t>
            </a:r>
          </a:p>
          <a:p>
            <a:pPr indent="196850">
              <a:buNone/>
            </a:pPr>
            <a:r>
              <a:rPr lang="uk-UA" dirty="0" smtClean="0"/>
              <a:t>Гіпотезу було сформульовано в 1976 році </a:t>
            </a:r>
            <a:r>
              <a:rPr lang="uk-UA" dirty="0" err="1" smtClean="0"/>
              <a:t>Герхардом</a:t>
            </a:r>
            <a:r>
              <a:rPr lang="uk-UA" dirty="0" smtClean="0"/>
              <a:t> </a:t>
            </a:r>
            <a:r>
              <a:rPr lang="uk-UA" dirty="0" err="1" smtClean="0"/>
              <a:t>Рінгелем</a:t>
            </a:r>
            <a:r>
              <a:rPr lang="uk-UA" dirty="0" smtClean="0"/>
              <a:t> і Антоном </a:t>
            </a:r>
            <a:r>
              <a:rPr lang="uk-UA" dirty="0" err="1" smtClean="0"/>
              <a:t>Коцігом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3</a:t>
            </a:fld>
            <a:endParaRPr lang="uk-UA" dirty="0"/>
          </a:p>
        </p:txBody>
      </p:sp>
      <p:pic>
        <p:nvPicPr>
          <p:cNvPr id="16386" name="Picture 2" descr="https://news.ucsc.edu/2008/06/images/ringel_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714752"/>
            <a:ext cx="1905000" cy="2714626"/>
          </a:xfrm>
          <a:prstGeom prst="rect">
            <a:avLst/>
          </a:prstGeom>
          <a:noFill/>
        </p:spPr>
      </p:pic>
      <p:pic>
        <p:nvPicPr>
          <p:cNvPr id="16388" name="Picture 4" descr="https://media.springernature.com/lw685/springer-static/image/art%3A10.1007%2Fs00283-020-09993-x/MediaObjects/283_2020_9993_Fig1_HTM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142984"/>
            <a:ext cx="1758736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Класи граціозних дерев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Зірка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/>
          <a:lstStyle/>
          <a:p>
            <a:pPr indent="198438">
              <a:buNone/>
            </a:pPr>
            <a:r>
              <a:rPr lang="uk-UA" dirty="0" smtClean="0"/>
              <a:t>Зіркою називають дерево, яке має не більше однієї вершини, степінь якої перевищує одиницю.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5</a:t>
            </a:fld>
            <a:endParaRPr lang="uk-U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96" t="43269" r="50805" b="27885"/>
          <a:stretch>
            <a:fillRect/>
          </a:stretch>
        </p:blipFill>
        <p:spPr bwMode="auto">
          <a:xfrm>
            <a:off x="3321835" y="928670"/>
            <a:ext cx="582216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Ланцюг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/>
          <a:lstStyle/>
          <a:p>
            <a:pPr indent="198438">
              <a:buNone/>
            </a:pPr>
            <a:r>
              <a:rPr lang="uk-UA" dirty="0" smtClean="0"/>
              <a:t>Ланцюгом називають дерево, в якому лише 2 вершини (кінці ланцюга) мають степінь 2.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6</a:t>
            </a:fld>
            <a:endParaRPr lang="uk-U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61" t="63874" r="14861" b="25823"/>
          <a:stretch>
            <a:fillRect/>
          </a:stretch>
        </p:blipFill>
        <p:spPr bwMode="auto">
          <a:xfrm>
            <a:off x="457171" y="4214818"/>
            <a:ext cx="822965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Гусениця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/>
          <a:lstStyle/>
          <a:p>
            <a:pPr indent="198438">
              <a:buNone/>
            </a:pPr>
            <a:r>
              <a:rPr lang="uk-UA" dirty="0" smtClean="0"/>
              <a:t>Гусеницею (або </a:t>
            </a:r>
            <a:r>
              <a:rPr lang="uk-UA" dirty="0" err="1" smtClean="0"/>
              <a:t>однодистантним</a:t>
            </a:r>
            <a:r>
              <a:rPr lang="uk-UA" dirty="0" smtClean="0"/>
              <a:t> деревом) називають дерево, яке після вилучення усіх висячих вершин (тобто вершин степеня 1) перетворюється на ланцюг.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7</a:t>
            </a:fld>
            <a:endParaRPr lang="uk-U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59" t="66964" r="14861" b="12431"/>
          <a:stretch>
            <a:fillRect/>
          </a:stretch>
        </p:blipFill>
        <p:spPr bwMode="auto">
          <a:xfrm>
            <a:off x="857224" y="3643314"/>
            <a:ext cx="78760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Оливкові дерева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89053"/>
            <a:ext cx="8115328" cy="4525963"/>
          </a:xfrm>
        </p:spPr>
        <p:txBody>
          <a:bodyPr/>
          <a:lstStyle/>
          <a:p>
            <a:pPr indent="198438">
              <a:buNone/>
            </a:pPr>
            <a:r>
              <a:rPr lang="uk-UA" dirty="0" smtClean="0"/>
              <a:t>Оливкове дерево – сукупність </a:t>
            </a:r>
            <a:r>
              <a:rPr lang="uk-UA" i="1" dirty="0" smtClean="0"/>
              <a:t>і</a:t>
            </a:r>
            <a:r>
              <a:rPr lang="uk-UA" dirty="0" smtClean="0"/>
              <a:t> ланцюгів, з’єднаних в одній вершині, причому довжина </a:t>
            </a:r>
            <a:r>
              <a:rPr lang="uk-UA" i="1" dirty="0" smtClean="0"/>
              <a:t>і</a:t>
            </a:r>
            <a:r>
              <a:rPr lang="uk-UA" dirty="0" smtClean="0"/>
              <a:t>-го ланцюга дорівнює </a:t>
            </a:r>
            <a:r>
              <a:rPr lang="uk-UA" i="1" dirty="0" smtClean="0"/>
              <a:t>і</a:t>
            </a:r>
            <a:r>
              <a:rPr lang="uk-UA" dirty="0" smtClean="0"/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8</a:t>
            </a:fld>
            <a:endParaRPr lang="uk-U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0" t="30907" r="12664" b="30975"/>
          <a:stretch>
            <a:fillRect/>
          </a:stretch>
        </p:blipFill>
        <p:spPr bwMode="auto">
          <a:xfrm>
            <a:off x="678629" y="2585830"/>
            <a:ext cx="7786742" cy="405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Деякі види омарів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1"/>
            <a:ext cx="9144000" cy="1857388"/>
          </a:xfrm>
        </p:spPr>
        <p:txBody>
          <a:bodyPr>
            <a:normAutofit/>
          </a:bodyPr>
          <a:lstStyle/>
          <a:p>
            <a:pPr indent="198438">
              <a:buNone/>
            </a:pPr>
            <a:r>
              <a:rPr lang="uk-UA" sz="2600" dirty="0" smtClean="0"/>
              <a:t>Омар – дерево, яке після видалення усіх висячих вершин перетворюється на гусеницю. Сьогодні відомі наступні граціозні підкласи омарів: феєрверки, (2, </a:t>
            </a:r>
            <a:r>
              <a:rPr lang="en-US" sz="2600" dirty="0" smtClean="0"/>
              <a:t>k)-</a:t>
            </a:r>
            <a:r>
              <a:rPr lang="uk-UA" sz="2600" dirty="0" smtClean="0"/>
              <a:t>гусениці.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8081-6A3C-4508-BCB9-45D3CC312448}" type="slidenum">
              <a:rPr lang="uk-UA" smtClean="0"/>
              <a:pPr/>
              <a:t>9</a:t>
            </a:fld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86" t="39148" r="10505" b="22733"/>
          <a:stretch>
            <a:fillRect/>
          </a:stretch>
        </p:blipFill>
        <p:spPr bwMode="auto">
          <a:xfrm>
            <a:off x="318543" y="2285992"/>
            <a:ext cx="8506914" cy="211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15" t="39698" r="17606" b="22184"/>
          <a:stretch>
            <a:fillRect/>
          </a:stretch>
        </p:blipFill>
        <p:spPr bwMode="auto">
          <a:xfrm>
            <a:off x="994325" y="4429132"/>
            <a:ext cx="7155350" cy="206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335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Гіпотеза Рінгеля-Косіга про граціозність дерев</vt:lpstr>
      <vt:lpstr>Поняття граціозності графа</vt:lpstr>
      <vt:lpstr>Гіпотеза Рінгеля-Косіга</vt:lpstr>
      <vt:lpstr>Класи граціозних дерев</vt:lpstr>
      <vt:lpstr>Зірка</vt:lpstr>
      <vt:lpstr>Ланцюг</vt:lpstr>
      <vt:lpstr>Гусениця</vt:lpstr>
      <vt:lpstr>Оливкові дерева</vt:lpstr>
      <vt:lpstr>Деякі види омарів</vt:lpstr>
      <vt:lpstr>Бананові дерева</vt:lpstr>
      <vt:lpstr>Сімейство павуків</vt:lpstr>
      <vt:lpstr>Симетричні дерева</vt:lpstr>
      <vt:lpstr>Методи отримання більших граціозних дерев</vt:lpstr>
      <vt:lpstr>Приєднання гусениці до граціозно занумерованого дерева</vt:lpstr>
      <vt:lpstr>Поділ ребер граціозного дерева</vt:lpstr>
      <vt:lpstr>Гірляндова побудова</vt:lpstr>
      <vt:lpstr>-побудова</vt:lpstr>
      <vt:lpstr>Висновки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c.dmitrova@gmail.com</dc:creator>
  <cp:lastModifiedBy>user</cp:lastModifiedBy>
  <cp:revision>59</cp:revision>
  <dcterms:created xsi:type="dcterms:W3CDTF">2020-07-16T11:29:23Z</dcterms:created>
  <dcterms:modified xsi:type="dcterms:W3CDTF">2020-11-22T09:35:19Z</dcterms:modified>
</cp:coreProperties>
</file>