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8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9C61695E-CD95-4720-9506-8FCBD2C97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D755-319D-4318-A60C-43DE846FC38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473E-305C-46D6-B084-E99FE8A17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2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D755-319D-4318-A60C-43DE846FC38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473E-305C-46D6-B084-E99FE8A17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8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D755-319D-4318-A60C-43DE846FC38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473E-305C-46D6-B084-E99FE8A17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7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D755-319D-4318-A60C-43DE846FC38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473E-305C-46D6-B084-E99FE8A17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0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D755-319D-4318-A60C-43DE846FC38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473E-305C-46D6-B084-E99FE8A17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6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D755-319D-4318-A60C-43DE846FC38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473E-305C-46D6-B084-E99FE8A17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4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D755-319D-4318-A60C-43DE846FC38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473E-305C-46D6-B084-E99FE8A17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2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D755-319D-4318-A60C-43DE846FC38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473E-305C-46D6-B084-E99FE8A17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7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D755-319D-4318-A60C-43DE846FC38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473E-305C-46D6-B084-E99FE8A17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8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D755-319D-4318-A60C-43DE846FC38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473E-305C-46D6-B084-E99FE8A17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3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9D755-319D-4318-A60C-43DE846FC38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473E-305C-46D6-B084-E99FE8A17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7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96CBE26B-9904-4F18-BC3D-FA9A8608074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9D755-319D-4318-A60C-43DE846FC380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2473E-305C-46D6-B084-E99FE8A17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7%D0%B0%D0%B4%D0%B0%D1%87%D0%B0_%D0%B7%D1%96_%D1%89%D0%B0%D1%81%D0%BB%D0%B8%D0%B2%D0%B8%D0%BC_%D0%BA%D1%96%D0%BD%D1%86%D0%B5%D0%BC#CITEREFKalbfleischKalbfleischStanton1970" TargetMode="External"/><Relationship Id="rId2" Type="http://schemas.openxmlformats.org/officeDocument/2006/relationships/hyperlink" Target="https://uk.wikipedia.org/wiki/%D0%97%D0%B0%D0%B4%D0%B0%D1%87%D0%B0_%D0%B7%D1%96_%D1%89%D0%B0%D1%81%D0%BB%D0%B8%D0%B2%D0%B8%D0%BC_%D0%BA%D1%96%D0%BD%D1%86%D0%B5%D0%BC#CITEREFErd%C5%91sSzekeres193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uk.wikipedia.org/wiki/%D0%97%D0%B0%D0%B4%D0%B0%D1%87%D0%B0_%D0%B7%D1%96_%D1%89%D0%B0%D1%81%D0%BB%D0%B8%D0%B2%D0%B8%D0%BC_%D0%BA%D1%96%D0%BD%D1%86%D0%B5%D0%BC#CITEREFSzekeresPeters2006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7%D0%B0%D0%B4%D0%B0%D1%87%D0%B0_%D0%B7%D1%96_%D1%89%D0%B0%D1%81%D0%BB%D0%B8%D0%B2%D0%B8%D0%BC_%D0%BA%D1%96%D0%BD%D1%86%D0%B5%D0%BC#CITEREFNicol%C3%A1s2007" TargetMode="External"/><Relationship Id="rId3" Type="http://schemas.openxmlformats.org/officeDocument/2006/relationships/hyperlink" Target="https://uk.wikipedia.org/wiki/%D0%94%D1%96%D0%B0%D0%B3%D0%BE%D0%BD%D0%B0%D0%BB%D1%8C" TargetMode="External"/><Relationship Id="rId7" Type="http://schemas.openxmlformats.org/officeDocument/2006/relationships/hyperlink" Target="https://uk.wikipedia.org/wiki/%D0%A8%D0%B5%D1%81%D1%82%D0%B8%D0%BA%D1%83%D1%82%D0%BD%D0%B8%D0%BA" TargetMode="External"/><Relationship Id="rId2" Type="http://schemas.openxmlformats.org/officeDocument/2006/relationships/hyperlink" Target="https://uk.wikipedia.org/wiki/%D0%9F'%D1%8F%D1%82%D0%B8%D0%BA%D1%83%D1%82%D0%BD%D0%B8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7%D0%B0%D0%B4%D0%B0%D1%87%D0%B0_%D0%B7%D1%96_%D1%89%D0%B0%D1%81%D0%BB%D0%B8%D0%B2%D0%B8%D0%BC_%D0%BA%D1%96%D0%BD%D1%86%D0%B5%D0%BC#CITEREFHorton1983" TargetMode="External"/><Relationship Id="rId5" Type="http://schemas.openxmlformats.org/officeDocument/2006/relationships/hyperlink" Target="https://uk.wikipedia.org/wiki/%D0%9F%D1%80%D0%B0%D0%B2%D0%B8%D0%BB%D1%8C%D0%BD%D0%B8%D0%B9_%D1%81%D0%B5%D0%BC%D0%B8%D0%BA%D1%83%D1%82%D0%BD%D0%B8%D0%BA" TargetMode="External"/><Relationship Id="rId10" Type="http://schemas.openxmlformats.org/officeDocument/2006/relationships/hyperlink" Target="https://uk.wikipedia.org/wiki/%D0%97%D0%B0%D0%B4%D0%B0%D1%87%D0%B0_%D0%B7%D1%96_%D1%89%D0%B0%D1%81%D0%BB%D0%B8%D0%B2%D0%B8%D0%BC_%D0%BA%D1%96%D0%BD%D1%86%D0%B5%D0%BC#CITEREFOvermars2003" TargetMode="External"/><Relationship Id="rId4" Type="http://schemas.openxmlformats.org/officeDocument/2006/relationships/hyperlink" Target="https://uk.wikipedia.org/wiki/%D0%97%D0%B0%D0%B4%D0%B0%D1%87%D0%B0_%D0%B7%D1%96_%D1%89%D0%B0%D1%81%D0%BB%D0%B8%D0%B2%D0%B8%D0%BC_%D0%BA%D1%96%D0%BD%D1%86%D0%B5%D0%BC#CITEREFHarborth1978" TargetMode="External"/><Relationship Id="rId9" Type="http://schemas.openxmlformats.org/officeDocument/2006/relationships/hyperlink" Target="https://uk.wikipedia.org/wiki/%D0%97%D0%B0%D0%B4%D0%B0%D1%87%D0%B0_%D0%B7%D1%96_%D1%89%D0%B0%D1%81%D0%BB%D0%B8%D0%B2%D0%B8%D0%BC_%D0%BA%D1%96%D0%BD%D1%86%D0%B5%D0%BC#CITEREFGerken20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96CA3C-502E-415A-8340-85244F5C7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47229"/>
            <a:ext cx="7772400" cy="2387600"/>
          </a:xfrm>
        </p:spPr>
        <p:txBody>
          <a:bodyPr/>
          <a:lstStyle/>
          <a:p>
            <a:r>
              <a:rPr lang="uk-UA" dirty="0" smtClean="0">
                <a:latin typeface="+mn-lt"/>
              </a:rPr>
              <a:t>ЗАДАЧА ЗІ ЩАСЛИВИМ КІНЦЕМ</a:t>
            </a:r>
            <a:endParaRPr lang="en-US" dirty="0"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B340FD4-78DE-476A-AE67-FFEFF85B2E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814473"/>
            <a:ext cx="6858000" cy="1655762"/>
          </a:xfrm>
        </p:spPr>
        <p:txBody>
          <a:bodyPr/>
          <a:lstStyle/>
          <a:p>
            <a:pPr algn="r"/>
            <a:r>
              <a:rPr lang="uk-UA" dirty="0" smtClean="0"/>
              <a:t>Виконала:                           студентка гр.8.1119-м</a:t>
            </a:r>
          </a:p>
          <a:p>
            <a:pPr algn="r"/>
            <a:r>
              <a:rPr lang="uk-UA" dirty="0" err="1" smtClean="0"/>
              <a:t>Левкун</a:t>
            </a:r>
            <a:r>
              <a:rPr lang="uk-UA" dirty="0" smtClean="0"/>
              <a:t> Людмила</a:t>
            </a:r>
          </a:p>
        </p:txBody>
      </p:sp>
    </p:spTree>
    <p:extLst>
      <p:ext uri="{BB962C8B-B14F-4D97-AF65-F5344CB8AC3E}">
        <p14:creationId xmlns:p14="http://schemas.microsoft.com/office/powerpoint/2010/main" val="1995044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Постановка задачі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4412273" cy="4493480"/>
          </a:xfrm>
        </p:spPr>
        <p:txBody>
          <a:bodyPr/>
          <a:lstStyle/>
          <a:p>
            <a:r>
              <a:rPr lang="uk-UA" dirty="0" smtClean="0"/>
              <a:t>Задача зі щасливим кінцем — твердження про те, що будь-яка множина з п'яти точок на площині в загальному положенні має підмножину з чотирьох точок, які є вершинами опуклого чотирикутника.</a:t>
            </a:r>
            <a:endParaRPr lang="uk-UA" dirty="0"/>
          </a:p>
        </p:txBody>
      </p:sp>
      <p:pic>
        <p:nvPicPr>
          <p:cNvPr id="1026" name="Picture 2" descr="https://upload.wikimedia.org/wikipedia/commons/thumb/9/9c/Happy-End-problem.svg/300px-Happy-End-problem.svg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139" y="1512277"/>
            <a:ext cx="3786798" cy="4443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35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 задачі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Цей результат комбінаторної геометрії названий Палом </a:t>
            </a:r>
            <a:r>
              <a:rPr lang="uk-UA" dirty="0" err="1"/>
              <a:t>Ердешем</a:t>
            </a:r>
            <a:r>
              <a:rPr lang="uk-UA" dirty="0"/>
              <a:t> «задачею зі щасливим кінцем», оскільки </a:t>
            </a:r>
            <a:r>
              <a:rPr lang="uk-UA" dirty="0" smtClean="0"/>
              <a:t>розв’язування </a:t>
            </a:r>
            <a:r>
              <a:rPr lang="uk-UA" dirty="0"/>
              <a:t>проблеми завершилося весіллям </a:t>
            </a:r>
            <a:r>
              <a:rPr lang="uk-UA" dirty="0" err="1"/>
              <a:t>Дьєрдя</a:t>
            </a:r>
            <a:r>
              <a:rPr lang="uk-UA" dirty="0"/>
              <a:t> </a:t>
            </a:r>
            <a:r>
              <a:rPr lang="uk-UA" dirty="0" err="1"/>
              <a:t>Секереша</a:t>
            </a:r>
            <a:r>
              <a:rPr lang="uk-UA" dirty="0"/>
              <a:t> і Естер </a:t>
            </a:r>
            <a:r>
              <a:rPr lang="uk-UA" dirty="0" err="1" smtClean="0"/>
              <a:t>Клейн</a:t>
            </a:r>
            <a:r>
              <a:rPr lang="uk-UA" dirty="0" smtClean="0"/>
              <a:t>. </a:t>
            </a:r>
            <a:r>
              <a:rPr lang="en-US" dirty="0" smtClean="0"/>
              <a:t> </a:t>
            </a:r>
            <a:r>
              <a:rPr lang="uk-UA" dirty="0"/>
              <a:t>Відома також як «теорема </a:t>
            </a:r>
            <a:r>
              <a:rPr lang="uk-UA" dirty="0" err="1"/>
              <a:t>Ердеша</a:t>
            </a:r>
            <a:r>
              <a:rPr lang="uk-UA" dirty="0"/>
              <a:t> — </a:t>
            </a:r>
            <a:r>
              <a:rPr lang="uk-UA" dirty="0" err="1"/>
              <a:t>Секереша</a:t>
            </a:r>
            <a:r>
              <a:rPr lang="uk-UA" dirty="0"/>
              <a:t> про опуклі багатокутники</a:t>
            </a:r>
            <a:r>
              <a:rPr lang="uk-UA" dirty="0" smtClean="0"/>
              <a:t>».</a:t>
            </a:r>
            <a:endParaRPr lang="uk-UA" dirty="0"/>
          </a:p>
          <a:p>
            <a:r>
              <a:rPr lang="uk-UA" i="1" dirty="0"/>
              <a:t>Узагальнення результату на довільне число точок є предметом інтересу математиків </a:t>
            </a:r>
            <a:r>
              <a:rPr lang="en-US" i="1" dirty="0"/>
              <a:t>XX </a:t>
            </a:r>
            <a:r>
              <a:rPr lang="uk-UA" i="1" dirty="0"/>
              <a:t>і </a:t>
            </a:r>
            <a:r>
              <a:rPr lang="en-US" i="1" dirty="0"/>
              <a:t>XXI </a:t>
            </a:r>
            <a:r>
              <a:rPr lang="uk-UA" i="1" dirty="0"/>
              <a:t>століть.</a:t>
            </a:r>
          </a:p>
        </p:txBody>
      </p:sp>
    </p:spTree>
    <p:extLst>
      <p:ext uri="{BB962C8B-B14F-4D97-AF65-F5344CB8AC3E}">
        <p14:creationId xmlns:p14="http://schemas.microsoft.com/office/powerpoint/2010/main" val="632487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Доведення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Якщо не менше чотирьох точок утворюють опуклу оболонку, як опуклий чотирикутник можна вибрати будь-який набір з чотирьох точок оболонки. В </a:t>
            </a:r>
            <a:r>
              <a:rPr lang="uk-UA" dirty="0" smtClean="0"/>
              <a:t>противному </a:t>
            </a:r>
            <a:r>
              <a:rPr lang="uk-UA" dirty="0"/>
              <a:t>випадку є трикутник і дві точки всередині нього. Пряма, що проходить через дві внутрішні точки, в силу загального положення точок не перетинає одну зі сторін трикутника. Вершини цієї сторони і дві внутрішні точки утворюють опуклий чотирикутник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48486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Багатокутники з довільним числом вершин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922" y="1699845"/>
            <a:ext cx="4337540" cy="486507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Ердеш</a:t>
            </a:r>
            <a:r>
              <a:rPr lang="ru-RU" dirty="0"/>
              <a:t> і </a:t>
            </a:r>
            <a:r>
              <a:rPr lang="ru-RU" dirty="0" err="1"/>
              <a:t>Секереш</a:t>
            </a:r>
            <a:r>
              <a:rPr lang="ru-RU" dirty="0"/>
              <a:t> </a:t>
            </a:r>
            <a:r>
              <a:rPr lang="ru-RU" dirty="0" err="1"/>
              <a:t>узагальнили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результат на </a:t>
            </a:r>
            <a:r>
              <a:rPr lang="ru-RU" dirty="0" err="1"/>
              <a:t>довільне</a:t>
            </a:r>
            <a:r>
              <a:rPr lang="ru-RU" dirty="0"/>
              <a:t> число </a:t>
            </a:r>
            <a:r>
              <a:rPr lang="ru-RU" dirty="0" err="1"/>
              <a:t>точок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оригінальним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Рамсея. Вони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висунули</a:t>
            </a:r>
            <a:r>
              <a:rPr lang="ru-RU" dirty="0"/>
              <a:t> «</a:t>
            </a:r>
            <a:r>
              <a:rPr lang="ru-RU" dirty="0" err="1"/>
              <a:t>гіпотезу</a:t>
            </a:r>
            <a:r>
              <a:rPr lang="ru-RU" dirty="0"/>
              <a:t> </a:t>
            </a:r>
            <a:r>
              <a:rPr lang="ru-RU" dirty="0" err="1"/>
              <a:t>Ердеша</a:t>
            </a:r>
            <a:r>
              <a:rPr lang="ru-RU" dirty="0"/>
              <a:t> — </a:t>
            </a:r>
            <a:r>
              <a:rPr lang="ru-RU" dirty="0" err="1"/>
              <a:t>Секереша</a:t>
            </a:r>
            <a:r>
              <a:rPr lang="ru-RU" dirty="0"/>
              <a:t>» — </a:t>
            </a:r>
            <a:r>
              <a:rPr lang="ru-RU" dirty="0" err="1"/>
              <a:t>точну</a:t>
            </a:r>
            <a:r>
              <a:rPr lang="ru-RU" dirty="0"/>
              <a:t> формулу для максимального числа вершин </a:t>
            </a:r>
            <a:r>
              <a:rPr lang="ru-RU" dirty="0" err="1"/>
              <a:t>опуклого</a:t>
            </a:r>
            <a:r>
              <a:rPr lang="ru-RU" dirty="0"/>
              <a:t> </a:t>
            </a:r>
            <a:r>
              <a:rPr lang="ru-RU" dirty="0" err="1"/>
              <a:t>багатокутника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обов'язково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у </a:t>
            </a:r>
            <a:r>
              <a:rPr lang="ru-RU" dirty="0" err="1"/>
              <a:t>множині</a:t>
            </a:r>
            <a:r>
              <a:rPr lang="ru-RU" dirty="0"/>
              <a:t> з </a:t>
            </a:r>
            <a:r>
              <a:rPr lang="ru-RU" dirty="0" err="1"/>
              <a:t>заданого</a:t>
            </a:r>
            <a:r>
              <a:rPr lang="ru-RU" dirty="0"/>
              <a:t> числа </a:t>
            </a:r>
            <a:r>
              <a:rPr lang="ru-RU" dirty="0" err="1"/>
              <a:t>точок</a:t>
            </a:r>
            <a:r>
              <a:rPr lang="ru-RU" dirty="0"/>
              <a:t> у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положенні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2050" name="Picture 2" descr="https://upload.wikimedia.org/wikipedia/commons/thumb/6/6b/8-points-no-pentagon.svg/220px-8-points-no-pentago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972" y="1773482"/>
            <a:ext cx="2997810" cy="2997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149972" y="4934637"/>
            <a:ext cx="33293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Вісім</a:t>
            </a:r>
            <a:r>
              <a:rPr lang="ru-RU" dirty="0"/>
              <a:t> </a:t>
            </a:r>
            <a:r>
              <a:rPr lang="ru-RU" dirty="0" err="1"/>
              <a:t>точок</a:t>
            </a:r>
            <a:r>
              <a:rPr lang="ru-RU" dirty="0"/>
              <a:t> у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положенні</a:t>
            </a:r>
            <a:r>
              <a:rPr lang="ru-RU" dirty="0"/>
              <a:t> для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опуклого</a:t>
            </a:r>
            <a:r>
              <a:rPr lang="ru-RU" dirty="0"/>
              <a:t> </a:t>
            </a:r>
            <a:r>
              <a:rPr lang="ru-RU" dirty="0" err="1"/>
              <a:t>п'ятикутника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19682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множини</a:t>
            </a:r>
            <a:r>
              <a:rPr lang="ru-RU" dirty="0"/>
              <a:t> як </a:t>
            </a:r>
            <a:r>
              <a:rPr lang="ru-RU" dirty="0" err="1"/>
              <a:t>функція</a:t>
            </a:r>
            <a:r>
              <a:rPr lang="ru-RU" dirty="0"/>
              <a:t> числа вершин </a:t>
            </a:r>
            <a:r>
              <a:rPr lang="ru-RU" dirty="0" err="1"/>
              <a:t>багатокутника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uk-UA" dirty="0" smtClean="0"/>
                  <a:t>Нехай 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hu-HU" dirty="0"/>
                  <a:t> </a:t>
                </a:r>
                <a:r>
                  <a:rPr lang="uk-UA" dirty="0"/>
                  <a:t>позначає мінімальне 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uk-UA" dirty="0" smtClean="0"/>
                  <a:t>Для </a:t>
                </a:r>
                <a:r>
                  <a:rPr lang="uk-UA" dirty="0"/>
                  <a:t>якого будь-яка множина з 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𝑀</m:t>
                    </m:r>
                  </m:oMath>
                </a14:m>
                <a:r>
                  <a:rPr lang="hu-HU" dirty="0"/>
                  <a:t> </a:t>
                </a:r>
                <a:r>
                  <a:rPr lang="uk-UA" dirty="0"/>
                  <a:t>точок у загальному положенні містить опуклий 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𝑁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hu-HU" dirty="0" smtClean="0"/>
                  <a:t>-</a:t>
                </a:r>
                <a:r>
                  <a:rPr lang="uk-UA" dirty="0"/>
                  <a:t>кутник. Відомо що: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=3,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uk-UA" dirty="0"/>
                  <a:t>очевидно.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5,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uk-UA" dirty="0" smtClean="0"/>
                  <a:t>довел</a:t>
                </a:r>
                <a:r>
                  <a:rPr lang="ru-RU" dirty="0"/>
                  <a:t>и</a:t>
                </a:r>
                <a:r>
                  <a:rPr lang="uk-UA" dirty="0" smtClean="0"/>
                  <a:t> Естер і </a:t>
                </a:r>
                <a:r>
                  <a:rPr lang="uk-UA" dirty="0" err="1"/>
                  <a:t>Секереш</a:t>
                </a:r>
                <a:r>
                  <a:rPr lang="uk-UA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9,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uk-UA" dirty="0"/>
                  <a:t>згідно з </a:t>
                </a:r>
                <a:r>
                  <a:rPr lang="hu-HU" dirty="0" smtClean="0">
                    <a:hlinkClick r:id="rId2"/>
                  </a:rPr>
                  <a:t>Erdős </a:t>
                </a:r>
                <a:r>
                  <a:rPr lang="uk-UA" dirty="0">
                    <a:hlinkClick r:id="rId2"/>
                  </a:rPr>
                  <a:t>та </a:t>
                </a:r>
                <a:r>
                  <a:rPr lang="hu-HU" dirty="0">
                    <a:hlinkClick r:id="rId2"/>
                  </a:rPr>
                  <a:t>Szekeres, </a:t>
                </a:r>
                <a:r>
                  <a:rPr lang="hu-HU" dirty="0" smtClean="0">
                    <a:hlinkClick r:id="rId2"/>
                  </a:rPr>
                  <a:t>1935</a:t>
                </a:r>
                <a:r>
                  <a:rPr lang="uk-UA" dirty="0"/>
                  <a:t>,</a:t>
                </a:r>
                <a:r>
                  <a:rPr lang="hu-HU" dirty="0" smtClean="0"/>
                  <a:t> </a:t>
                </a:r>
                <a:r>
                  <a:rPr lang="uk-UA" dirty="0"/>
                  <a:t>це першим довів Е. Макао; перше опубліковане доведення з'явилося в </a:t>
                </a:r>
                <a:r>
                  <a:rPr lang="hu-HU" dirty="0" smtClean="0">
                    <a:hlinkClick r:id="rId3"/>
                  </a:rPr>
                  <a:t>Kalbfleisch</a:t>
                </a:r>
                <a:r>
                  <a:rPr lang="hu-HU" dirty="0">
                    <a:hlinkClick r:id="rId3"/>
                  </a:rPr>
                  <a:t>, Kalbfleisch </a:t>
                </a:r>
                <a:r>
                  <a:rPr lang="uk-UA" dirty="0">
                    <a:hlinkClick r:id="rId3"/>
                  </a:rPr>
                  <a:t>та </a:t>
                </a:r>
                <a:r>
                  <a:rPr lang="hu-HU" dirty="0">
                    <a:hlinkClick r:id="rId3"/>
                  </a:rPr>
                  <a:t>Stanton, </a:t>
                </a:r>
                <a:r>
                  <a:rPr lang="hu-HU" dirty="0" smtClean="0">
                    <a:hlinkClick r:id="rId3"/>
                  </a:rPr>
                  <a:t>1970</a:t>
                </a:r>
                <a:r>
                  <a:rPr lang="uk-UA" dirty="0"/>
                  <a:t>.</a:t>
                </a:r>
                <a:r>
                  <a:rPr lang="hu-HU" dirty="0" smtClean="0"/>
                  <a:t> </a:t>
                </a:r>
                <a:r>
                  <a:rPr lang="uk-UA" dirty="0"/>
                  <a:t>Множина з восьми точок, що не містить опуклого п'ятикутника, на ілюстрації показує, що 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&gt;8;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uk-UA" dirty="0"/>
                  <a:t>складніше довести, що будь-яка множина з дев'яти точок у загальному положенні містить опуклий п'ятикутник.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17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uk-UA" dirty="0"/>
                  <a:t>це було доведено в </a:t>
                </a:r>
                <a:r>
                  <a:rPr lang="hu-HU" dirty="0" smtClean="0">
                    <a:hlinkClick r:id="rId4"/>
                  </a:rPr>
                  <a:t>Szekeres </a:t>
                </a:r>
                <a:r>
                  <a:rPr lang="uk-UA" dirty="0">
                    <a:hlinkClick r:id="rId4"/>
                  </a:rPr>
                  <a:t>та </a:t>
                </a:r>
                <a:r>
                  <a:rPr lang="hu-HU" dirty="0">
                    <a:hlinkClick r:id="rId4"/>
                  </a:rPr>
                  <a:t>Peters, </a:t>
                </a:r>
                <a:r>
                  <a:rPr lang="hu-HU" dirty="0" smtClean="0">
                    <a:hlinkClick r:id="rId4"/>
                  </a:rPr>
                  <a:t>2006</a:t>
                </a:r>
                <a:r>
                  <a:rPr lang="hu-HU" dirty="0" smtClean="0"/>
                  <a:t>. </a:t>
                </a:r>
                <a:r>
                  <a:rPr lang="uk-UA" dirty="0"/>
                  <a:t>У роботі реалізовано скорочений комп'ютерний перебір можливих конфігурацій з 17 точок</a:t>
                </a:r>
                <a:r>
                  <a:rPr lang="uk-UA" dirty="0" smtClean="0"/>
                  <a:t>.</a:t>
                </a:r>
                <a:endParaRPr lang="uk-UA" dirty="0"/>
              </a:p>
              <a:p>
                <a:r>
                  <a:rPr lang="uk-UA" dirty="0"/>
                  <a:t>Значення 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</m:d>
                  </m:oMath>
                </a14:m>
                <a:r>
                  <a:rPr lang="hu-HU" dirty="0"/>
                  <a:t> </a:t>
                </a:r>
                <a:r>
                  <a:rPr lang="uk-UA" dirty="0"/>
                  <a:t>невідомі для 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&gt;6 </m:t>
                    </m:r>
                  </m:oMath>
                </a14:m>
                <a:endParaRPr lang="hu-HU" dirty="0"/>
              </a:p>
              <a:p>
                <a:endParaRPr lang="uk-UA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5"/>
                <a:stretch>
                  <a:fillRect l="-618" t="-2521" r="-108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4860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Гіпотеза</a:t>
            </a:r>
            <a:r>
              <a:rPr lang="ru-RU" dirty="0"/>
              <a:t> </a:t>
            </a:r>
            <a:r>
              <a:rPr lang="ru-RU" dirty="0" err="1"/>
              <a:t>Ердеша</a:t>
            </a:r>
            <a:r>
              <a:rPr lang="ru-RU" dirty="0"/>
              <a:t> — </a:t>
            </a:r>
            <a:r>
              <a:rPr lang="ru-RU" dirty="0" err="1"/>
              <a:t>Секереша</a:t>
            </a:r>
            <a:r>
              <a:rPr lang="ru-RU" dirty="0"/>
              <a:t> про </a:t>
            </a:r>
            <a:r>
              <a:rPr lang="ru-RU" dirty="0" err="1"/>
              <a:t>мінімальне</a:t>
            </a:r>
            <a:r>
              <a:rPr lang="ru-RU" dirty="0"/>
              <a:t> число </a:t>
            </a:r>
            <a:r>
              <a:rPr lang="ru-RU" dirty="0" err="1" smtClean="0"/>
              <a:t>точок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uk-UA" dirty="0" smtClean="0"/>
                  <a:t>Виходячи з відомих значень 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𝑓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𝑁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 </a:t>
                </a:r>
                <a:r>
                  <a:rPr lang="uk-UA" dirty="0"/>
                  <a:t>для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𝑁</m:t>
                    </m:r>
                    <m:r>
                      <a:rPr lang="en-US" i="1" dirty="0">
                        <a:latin typeface="Cambria Math"/>
                      </a:rPr>
                      <m:t>=3,4,5, </m:t>
                    </m:r>
                  </m:oMath>
                </a14:m>
                <a:r>
                  <a:rPr lang="uk-UA" dirty="0" err="1"/>
                  <a:t>Ердеш</a:t>
                </a:r>
                <a:r>
                  <a:rPr lang="uk-UA" dirty="0"/>
                  <a:t> і </a:t>
                </a:r>
                <a:r>
                  <a:rPr lang="uk-UA" dirty="0" err="1"/>
                  <a:t>Секереш</a:t>
                </a:r>
                <a:r>
                  <a:rPr lang="uk-UA" dirty="0"/>
                  <a:t> припустили, що:</a:t>
                </a:r>
              </a:p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𝑓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𝑁</m:t>
                    </m:r>
                    <m:r>
                      <a:rPr lang="en-US" i="1" dirty="0">
                        <a:latin typeface="Cambria Math"/>
                      </a:rPr>
                      <m:t>)=1+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𝑁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dirty="0"/>
                  <a:t> </a:t>
                </a:r>
                <a:r>
                  <a:rPr lang="uk-UA" dirty="0"/>
                  <a:t>для всіх 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 smtClean="0"/>
                  <a:t>. </a:t>
                </a:r>
              </a:p>
              <a:p>
                <a:r>
                  <a:rPr lang="uk-UA" dirty="0" smtClean="0"/>
                  <a:t>Ця </a:t>
                </a:r>
                <a:r>
                  <a:rPr lang="uk-UA" dirty="0"/>
                  <a:t>гіпотеза не доведена, але відомі оцінки зверху і знизу.</a:t>
                </a:r>
              </a:p>
              <a:p>
                <a:endParaRPr lang="uk-UA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14" t="-224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0724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Порожні багатокутники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/>
              <a:t>Цікаве також питання про те, чи містить досить велика кількість точок у загальному </a:t>
            </a:r>
            <a:r>
              <a:rPr lang="uk-UA" dirty="0" smtClean="0"/>
              <a:t>положенні </a:t>
            </a:r>
            <a:r>
              <a:rPr lang="uk-UA" dirty="0"/>
              <a:t> </a:t>
            </a:r>
            <a:r>
              <a:rPr lang="uk-UA" i="1" dirty="0"/>
              <a:t>порожній</a:t>
            </a:r>
            <a:r>
              <a:rPr lang="uk-UA" dirty="0"/>
              <a:t> опуклий чотирикутник, </a:t>
            </a:r>
            <a:r>
              <a:rPr lang="uk-UA" dirty="0">
                <a:hlinkClick r:id="rId2" tooltip="П'ятикутник"/>
              </a:rPr>
              <a:t>п'ятикутник</a:t>
            </a:r>
            <a:r>
              <a:rPr lang="uk-UA" dirty="0"/>
              <a:t> і так далі. Тобто багатокутник, який не містить внутрішніх точок.</a:t>
            </a:r>
          </a:p>
          <a:p>
            <a:r>
              <a:rPr lang="uk-UA" dirty="0"/>
              <a:t>Якщо всередині чотирикутника, що існує відповідно до теореми зі щасливим кінцем, є точка, то, з'єднавши цю точку з двома вершинами </a:t>
            </a:r>
            <a:r>
              <a:rPr lang="uk-UA" dirty="0">
                <a:hlinkClick r:id="rId3" tooltip="Діагональ"/>
              </a:rPr>
              <a:t>діагоналі</a:t>
            </a:r>
            <a:r>
              <a:rPr lang="uk-UA" dirty="0"/>
              <a:t>, ми отримаємо два чотирикутники, один з яких опуклий і порожній. Таким чином, п'ять точок в загальному положенні містять порожній </a:t>
            </a:r>
            <a:r>
              <a:rPr lang="uk-UA"/>
              <a:t>опуклий </a:t>
            </a:r>
            <a:r>
              <a:rPr lang="uk-UA" smtClean="0"/>
              <a:t>чотирикутник. </a:t>
            </a:r>
            <a:r>
              <a:rPr lang="uk-UA" dirty="0"/>
              <a:t>Будь-які десять точок в загальному положенні містять порожній опуклий п'ятикутник (</a:t>
            </a:r>
            <a:r>
              <a:rPr lang="en-US" dirty="0" err="1">
                <a:hlinkClick r:id="rId4"/>
              </a:rPr>
              <a:t>Harborth</a:t>
            </a:r>
            <a:r>
              <a:rPr lang="en-US" dirty="0">
                <a:hlinkClick r:id="rId4"/>
              </a:rPr>
              <a:t>, 1978</a:t>
            </a:r>
            <a:r>
              <a:rPr lang="en-US" dirty="0"/>
              <a:t>). </a:t>
            </a:r>
            <a:r>
              <a:rPr lang="uk-UA" dirty="0"/>
              <a:t>Однак існують як завгодно великі множини точок у загальному положенні, які не містять порожнього опуклого </a:t>
            </a:r>
            <a:r>
              <a:rPr lang="uk-UA" dirty="0">
                <a:hlinkClick r:id="rId5" tooltip="Правильний семикутник"/>
              </a:rPr>
              <a:t>семикутника</a:t>
            </a:r>
            <a:r>
              <a:rPr lang="uk-UA" dirty="0"/>
              <a:t>. (</a:t>
            </a:r>
            <a:r>
              <a:rPr lang="en-US" dirty="0">
                <a:hlinkClick r:id="rId6"/>
              </a:rPr>
              <a:t>Horton, 1983</a:t>
            </a:r>
            <a:r>
              <a:rPr lang="en-US" dirty="0"/>
              <a:t>)</a:t>
            </a:r>
          </a:p>
          <a:p>
            <a:r>
              <a:rPr lang="uk-UA" dirty="0" smtClean="0"/>
              <a:t>Питання </a:t>
            </a:r>
            <a:r>
              <a:rPr lang="uk-UA" dirty="0"/>
              <a:t>про існування </a:t>
            </a:r>
            <a:r>
              <a:rPr lang="uk-UA" dirty="0" err="1"/>
              <a:t>порожнього </a:t>
            </a:r>
            <a:r>
              <a:rPr lang="uk-UA" dirty="0" err="1">
                <a:hlinkClick r:id="rId7" tooltip="Шестикутник"/>
              </a:rPr>
              <a:t>шестикут</a:t>
            </a:r>
            <a:r>
              <a:rPr lang="uk-UA" dirty="0">
                <a:hlinkClick r:id="rId7" tooltip="Шестикутник"/>
              </a:rPr>
              <a:t>ника</a:t>
            </a:r>
            <a:r>
              <a:rPr lang="uk-UA" dirty="0"/>
              <a:t> довгий час залишалося відкритим. Але в (</a:t>
            </a:r>
            <a:r>
              <a:rPr lang="en-US" dirty="0" err="1">
                <a:hlinkClick r:id="rId8"/>
              </a:rPr>
              <a:t>Nicolás</a:t>
            </a:r>
            <a:r>
              <a:rPr lang="en-US" dirty="0">
                <a:hlinkClick r:id="rId8"/>
              </a:rPr>
              <a:t>, 2007</a:t>
            </a:r>
            <a:r>
              <a:rPr lang="en-US" dirty="0"/>
              <a:t>) </a:t>
            </a:r>
            <a:r>
              <a:rPr lang="uk-UA" dirty="0"/>
              <a:t>і (</a:t>
            </a:r>
            <a:r>
              <a:rPr lang="en-US" dirty="0" err="1">
                <a:hlinkClick r:id="rId9"/>
              </a:rPr>
              <a:t>Gerken</a:t>
            </a:r>
            <a:r>
              <a:rPr lang="en-US" dirty="0">
                <a:hlinkClick r:id="rId9"/>
              </a:rPr>
              <a:t>, 2008</a:t>
            </a:r>
            <a:r>
              <a:rPr lang="en-US" dirty="0"/>
              <a:t>) </a:t>
            </a:r>
            <a:r>
              <a:rPr lang="uk-UA" dirty="0"/>
              <a:t>було доведено, що будь-яка досить велика множина точок у загальному положенні містить порожній шестикутник. Сьогодні відомо, що ця множина має містити не більше </a:t>
            </a:r>
            <a:r>
              <a:rPr lang="en-US" i="1" dirty="0"/>
              <a:t>f</a:t>
            </a:r>
            <a:r>
              <a:rPr lang="en-US" dirty="0"/>
              <a:t>(9) (</a:t>
            </a:r>
            <a:r>
              <a:rPr lang="uk-UA" dirty="0"/>
              <a:t>імовірно 129) і не менше 30 точок. (</a:t>
            </a:r>
            <a:r>
              <a:rPr lang="en-US" dirty="0" err="1">
                <a:hlinkClick r:id="rId10"/>
              </a:rPr>
              <a:t>Overmars</a:t>
            </a:r>
            <a:r>
              <a:rPr lang="en-US" dirty="0">
                <a:hlinkClick r:id="rId10"/>
              </a:rPr>
              <a:t>, 2003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1437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259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ЗАДАЧА ЗІ ЩАСЛИВИМ КІНЦЕМ</vt:lpstr>
      <vt:lpstr>Постановка задачі</vt:lpstr>
      <vt:lpstr>Історія задачі</vt:lpstr>
      <vt:lpstr>Доведення</vt:lpstr>
      <vt:lpstr>Багатокутники з довільним числом вершин</vt:lpstr>
      <vt:lpstr>Розмір множини як функція числа вершин багатокутника</vt:lpstr>
      <vt:lpstr>Гіпотеза Ердеша — Секереша про мінімальне число точок</vt:lpstr>
      <vt:lpstr>Порожні багатокутники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5</cp:revision>
  <dcterms:created xsi:type="dcterms:W3CDTF">2020-10-04T11:23:22Z</dcterms:created>
  <dcterms:modified xsi:type="dcterms:W3CDTF">2020-11-22T09:31:15Z</dcterms:modified>
</cp:coreProperties>
</file>