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5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A78"/>
    <a:srgbClr val="01A38C"/>
    <a:srgbClr val="5EBCD2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54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7F85D-C491-4743-ADE0-B46883D48FE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F9E02-775B-47F5-A7DF-8C09F53A64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E02-775B-47F5-A7DF-8C09F53A64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10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3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4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1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3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8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3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1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2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4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6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5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DA806-3C58-414B-A947-B133EE3B67F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2802-A3E0-48B4-946F-E8EC013D4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6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078" y="-6487"/>
            <a:ext cx="12273390" cy="71327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197" y="532436"/>
            <a:ext cx="9131047" cy="2379328"/>
          </a:xfr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97264" y="5035034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8162" y="250112"/>
            <a:ext cx="3488352" cy="2171820"/>
          </a:xfrm>
          <a:prstGeom prst="roundRect">
            <a:avLst/>
          </a:prstGeom>
          <a:solidFill>
            <a:srgbClr val="01A38C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3245" y="594283"/>
            <a:ext cx="4256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endParaRPr lang="ru-RU" sz="7200" i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157120" y="1576081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16064" y="1776644"/>
            <a:ext cx="3962400" cy="2270240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i="1" dirty="0" smtClean="0">
                <a:solidFill>
                  <a:srgbClr val="01A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</a:t>
            </a:r>
            <a:endParaRPr lang="ru-RU" sz="7200" i="1" dirty="0">
              <a:solidFill>
                <a:srgbClr val="01A3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-673101" y="3937000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31024" y="3559904"/>
            <a:ext cx="5917527" cy="2468419"/>
          </a:xfrm>
          <a:prstGeom prst="roundRect">
            <a:avLst/>
          </a:prstGeom>
          <a:solidFill>
            <a:srgbClr val="01A38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50135" y="4312096"/>
            <a:ext cx="5778500" cy="1015663"/>
          </a:xfrm>
          <a:prstGeom prst="rect">
            <a:avLst/>
          </a:prstGeom>
          <a:ln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r>
              <a:rPr lang="ru-RU" sz="6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ru-RU" sz="6000" i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Лишрел</a:t>
            </a:r>
            <a:endParaRPr lang="ru-RU" sz="6000" i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063149" y="1869998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5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0" y="0"/>
            <a:ext cx="12273390" cy="7132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500" y="1054100"/>
            <a:ext cx="77089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196 — условное название нерешённой математической задачи: неизвестно, приведёт ли операция «перевернуть и сложить», применённая к числу 196 какое-то количество раз, к палиндрому — числу, читающемуся с конца так же, как с начала.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41299" y="918210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685801" y="2187836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 rot="5400000">
            <a:off x="4495044" y="2318502"/>
            <a:ext cx="6980378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80432" y="5119414"/>
            <a:ext cx="9332467" cy="1738586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141" y="0"/>
            <a:ext cx="12273390" cy="7132781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79899" y="3465599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00816" y="3246196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27099" y="1706113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059" y="2099957"/>
            <a:ext cx="9339881" cy="2658086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846520" y="88212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23" y="1338543"/>
            <a:ext cx="10515600" cy="28016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8080"/>
                </a:solidFill>
              </a:rPr>
              <a:t>	</a:t>
            </a:r>
            <a:endParaRPr lang="ru-RU" sz="5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553679" y="3943454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8503" y="4967712"/>
            <a:ext cx="48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5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36903" y="4974073"/>
            <a:ext cx="860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5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98254" y="4955820"/>
            <a:ext cx="1016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5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459296" y="4993234"/>
            <a:ext cx="1686292" cy="935222"/>
            <a:chOff x="7755760" y="4955820"/>
            <a:chExt cx="1686292" cy="935222"/>
          </a:xfrm>
        </p:grpSpPr>
        <p:sp>
          <p:nvSpPr>
            <p:cNvPr id="19" name="TextBox 18"/>
            <p:cNvSpPr txBox="1"/>
            <p:nvPr/>
          </p:nvSpPr>
          <p:spPr>
            <a:xfrm>
              <a:off x="7755760" y="4967712"/>
              <a:ext cx="482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5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425511" y="4955820"/>
              <a:ext cx="10165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5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>
          <a:xfrm>
            <a:off x="876876" y="-773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rgbClr val="E7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«Перевернуть и сложить» - название операции, выполняемой над числом. Суть заключается в сложении исходного десятичного числа с его перевёрнутой копией (числом, записанным с конца).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62553" y="4982140"/>
            <a:ext cx="5450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 +        =887</a:t>
            </a:r>
            <a:endParaRPr lang="ru-RU" sz="5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26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0092 C 0.0763 -0.00092 0.13229 0.0551 0.13229 0.12408 C 0.13229 0.19306 0.0763 0.24908 0.00729 0.24908 C -0.06172 0.24908 -0.11771 0.19306 -0.11771 0.12408 C -0.11771 0.0551 -0.06172 -0.00092 0.00729 -0.00092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312 -0.00186 " pathEditMode="relative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54 0.00185 " pathEditMode="relative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0" y="0"/>
            <a:ext cx="12273390" cy="713278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266699"/>
            <a:ext cx="11430000" cy="419100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165 + 561 = 726</a:t>
            </a:r>
          </a:p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726 + 627 = 1353</a:t>
            </a:r>
          </a:p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1353+3531=</a:t>
            </a:r>
            <a:r>
              <a:rPr lang="ru-RU" sz="4500" b="1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4884</a:t>
            </a:r>
          </a:p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нас получился палиндром </a:t>
            </a:r>
          </a:p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Возьмём число   </a:t>
            </a:r>
          </a:p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59 + 95 = 154</a:t>
            </a:r>
          </a:p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154 + 451 = 605</a:t>
            </a:r>
          </a:p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605 + 506 = 1111 </a:t>
            </a:r>
            <a:r>
              <a:rPr lang="ru-RU" sz="4500" dirty="0">
                <a:solidFill>
                  <a:srgbClr val="E7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три итерации</a:t>
            </a:r>
            <a:endParaRPr lang="ru-RU" sz="4500" b="0" i="0" dirty="0" smtClean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5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Итерации-повторное применение какой-либо операции.</a:t>
            </a:r>
          </a:p>
          <a:p>
            <a:pPr marL="0" indent="0">
              <a:buNone/>
            </a:pPr>
            <a:r>
              <a:rPr lang="ru-RU" b="0" i="0" dirty="0" smtClean="0">
                <a:solidFill>
                  <a:schemeClr val="bg2"/>
                </a:solidFill>
                <a:effectLst/>
                <a:latin typeface="CustomSerif"/>
              </a:rPr>
              <a:t> 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4457700"/>
            <a:ext cx="982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80 % всех чисел, меньших 10000, разрешаются в палиндром в 4 или меньше итераций</a:t>
            </a:r>
            <a:r>
              <a:rPr lang="ru-RU" b="1" i="1" dirty="0" smtClean="0">
                <a:solidFill>
                  <a:schemeClr val="bg2"/>
                </a:solidFill>
              </a:rPr>
              <a:t>.</a:t>
            </a:r>
            <a:endParaRPr lang="ru-RU" b="0" i="0" dirty="0" smtClean="0">
              <a:solidFill>
                <a:schemeClr val="bg2"/>
              </a:solidFill>
              <a:effectLst/>
              <a:latin typeface="CustomSerif"/>
            </a:endParaRPr>
          </a:p>
        </p:txBody>
      </p:sp>
    </p:spTree>
    <p:extLst>
      <p:ext uri="{BB962C8B-B14F-4D97-AF65-F5344CB8AC3E}">
        <p14:creationId xmlns:p14="http://schemas.microsoft.com/office/powerpoint/2010/main" val="6075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0" y="0"/>
            <a:ext cx="12273390" cy="713278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6400" y="1440647"/>
            <a:ext cx="5270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E7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ли числа обращаются в палиндромы?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51505" y="1986810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3185" y="3342321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4800">
                <a:solidFill>
                  <a:srgbClr val="E7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>
              <a:solidFill>
                <a:srgbClr val="E7E6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 rot="5400000">
            <a:off x="7310583" y="2242300"/>
            <a:ext cx="701417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76400" y="192606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916515" y="4196297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25031" y="5019968"/>
            <a:ext cx="2769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7277" y="2840786"/>
            <a:ext cx="1012024" cy="12802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38" y="455771"/>
            <a:ext cx="1012024" cy="128027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162" y="3563646"/>
            <a:ext cx="1012024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0" y="0"/>
            <a:ext cx="12273390" cy="713278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7900" y="11144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solidFill>
                <a:srgbClr val="00808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8080"/>
                </a:solidFill>
              </a:rPr>
              <a:t>	</a:t>
            </a:r>
            <a:r>
              <a:rPr lang="ru-RU" dirty="0" smtClean="0">
                <a:solidFill>
                  <a:schemeClr val="bg2"/>
                </a:solidFill>
              </a:rPr>
              <a:t>Число </a:t>
            </a:r>
            <a:r>
              <a:rPr lang="ru-RU" dirty="0" err="1" smtClean="0">
                <a:solidFill>
                  <a:schemeClr val="bg2"/>
                </a:solidFill>
              </a:rPr>
              <a:t>Лишрел</a:t>
            </a:r>
            <a:r>
              <a:rPr lang="ru-RU" dirty="0" smtClean="0">
                <a:solidFill>
                  <a:schemeClr val="bg2"/>
                </a:solidFill>
              </a:rPr>
              <a:t> - это натуральное число, которое при операции сложения со своим обратным числом не даёт палиндрома.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</a:rPr>
              <a:t>	Минимальное число </a:t>
            </a:r>
            <a:r>
              <a:rPr lang="ru-RU" dirty="0" err="1" smtClean="0">
                <a:solidFill>
                  <a:schemeClr val="bg2"/>
                </a:solidFill>
              </a:rPr>
              <a:t>Лишрел</a:t>
            </a:r>
            <a:r>
              <a:rPr lang="ru-RU" dirty="0" smtClean="0">
                <a:solidFill>
                  <a:schemeClr val="bg2"/>
                </a:solidFill>
              </a:rPr>
              <a:t> после нуля - 196.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</a:rPr>
              <a:t>	Хоть сколько раз число 196 не сложи - оно не станет палиндромом. 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56121" y="2817583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186721" y="781154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55305" y="3951534"/>
            <a:ext cx="9332467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 rot="5400000">
            <a:off x="-1698289" y="2187602"/>
            <a:ext cx="6692616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0" y="-54699"/>
            <a:ext cx="12273390" cy="713278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</a:rPr>
              <a:t>	Палиндром  числа 196 ищется уже 30 лет (с 1987 года). После самой первой попытки в 2.5 миллиона итераций, их количество уже просто перестали считать, стали считать количество цифр в числе.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</a:rPr>
              <a:t>	Первая попытка включала в себя 1 миллион, то математики с помощью компьютеров получили число из 414 миллионов цифр за миллиард итераций. </a:t>
            </a:r>
          </a:p>
          <a:p>
            <a:pPr marL="0" indent="0">
              <a:buNone/>
            </a:pPr>
            <a:r>
              <a:rPr lang="ru-RU" dirty="0">
                <a:solidFill>
                  <a:schemeClr val="bg2"/>
                </a:solidFill>
              </a:rPr>
              <a:t>	</a:t>
            </a:r>
            <a:r>
              <a:rPr lang="ru-RU" dirty="0" smtClean="0">
                <a:solidFill>
                  <a:schemeClr val="bg2"/>
                </a:solidFill>
              </a:rPr>
              <a:t>Последний результат 2015 года дал число размером в 1 миллиард цифр, но палиндрома там не было...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5400000">
            <a:off x="-1698289" y="2187602"/>
            <a:ext cx="6692616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rot="10800000">
            <a:off x="2565467" y="4550339"/>
            <a:ext cx="6692616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 rot="10800000">
            <a:off x="3883286" y="317784"/>
            <a:ext cx="8727814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 rot="10800000">
            <a:off x="5555934" y="3697933"/>
            <a:ext cx="6692616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0" y="0"/>
            <a:ext cx="12273390" cy="713278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486797"/>
            <a:ext cx="63754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</a:rPr>
              <a:t>	В</a:t>
            </a:r>
            <a:r>
              <a:rPr lang="ru-RU" dirty="0">
                <a:solidFill>
                  <a:schemeClr val="bg2"/>
                </a:solidFill>
              </a:rPr>
              <a:t> 1995 году Тим Ирвин </a:t>
            </a:r>
            <a:r>
              <a:rPr lang="ru-RU" dirty="0" smtClean="0">
                <a:solidFill>
                  <a:schemeClr val="bg2"/>
                </a:solidFill>
              </a:rPr>
              <a:t>с использованием программ </a:t>
            </a:r>
            <a:r>
              <a:rPr lang="ru-RU" dirty="0">
                <a:solidFill>
                  <a:schemeClr val="bg2"/>
                </a:solidFill>
              </a:rPr>
              <a:t>достиг отметки в два миллиона цифр всего за три месяца, опять не найдя палиндрома.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1400" y="3499307"/>
            <a:ext cx="81915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2011 году </a:t>
            </a:r>
            <a:r>
              <a:rPr lang="ru-RU" sz="2800" b="0" i="1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Romain</a:t>
            </a:r>
            <a:r>
              <a:rPr lang="ru-RU" sz="2800" b="0" i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Dolbeau</a:t>
            </a:r>
            <a:r>
              <a:rPr lang="ru-RU" sz="2800" b="0" i="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совершил миллиард итераций и получил число, состоящее из 413 930 770 цифр, в июле 2012 года его вычисления достигли числа с 600 млн цифр, а в феврале 2015 число цифр перевалило за 1 миллиард, но палиндром так и не был обнаружен.</a:t>
            </a:r>
            <a:endParaRPr lang="ru-RU" sz="2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rot="10800000">
            <a:off x="3264184" y="2611663"/>
            <a:ext cx="8508716" cy="4246336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2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0" y="0"/>
            <a:ext cx="12273390" cy="713278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50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Никто никогда не видел палиндромов чисел 879, 1997,7059... Вы можете помочь этим числам найти свои палиндромы, а взамен получите премию за прорыв в математике или награду за решение парадокса...</a:t>
            </a:r>
            <a:endParaRPr lang="ru-R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5400000">
            <a:off x="-1698289" y="2187602"/>
            <a:ext cx="6692616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rot="5400000">
            <a:off x="7116283" y="2242300"/>
            <a:ext cx="6692616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4285" y="3501030"/>
            <a:ext cx="6692616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 rot="10800000">
            <a:off x="4620489" y="558799"/>
            <a:ext cx="6692616" cy="1635097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 rot="10800000">
            <a:off x="4394169" y="3998375"/>
            <a:ext cx="6692616" cy="2648180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4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4153</TotalTime>
  <Words>175</Words>
  <Application>Microsoft Office PowerPoint</Application>
  <PresentationFormat>Произвольный</PresentationFormat>
  <Paragraphs>67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196</dc:title>
  <dc:creator>kv</dc:creator>
  <cp:lastModifiedBy>user</cp:lastModifiedBy>
  <cp:revision>30</cp:revision>
  <dcterms:created xsi:type="dcterms:W3CDTF">2020-11-16T14:47:45Z</dcterms:created>
  <dcterms:modified xsi:type="dcterms:W3CDTF">2020-11-26T17:43:59Z</dcterms:modified>
</cp:coreProperties>
</file>