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layfair Display"/>
      <p:regular r:id="rId16"/>
      <p:bold r:id="rId17"/>
      <p:italic r:id="rId18"/>
      <p:boldItalic r:id="rId19"/>
    </p:embeddedFont>
    <p:embeddedFont>
      <p:font typeface="Montserrat"/>
      <p:regular r:id="rId20"/>
      <p:bold r:id="rId21"/>
      <p:italic r:id="rId22"/>
      <p:boldItalic r:id="rId23"/>
    </p:embeddedFont>
    <p:embeddedFont>
      <p:font typeface="Oswald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regular.fntdata"/><Relationship Id="rId22" Type="http://schemas.openxmlformats.org/officeDocument/2006/relationships/font" Target="fonts/Montserrat-italic.fntdata"/><Relationship Id="rId21" Type="http://schemas.openxmlformats.org/officeDocument/2006/relationships/font" Target="fonts/Montserrat-bold.fntdata"/><Relationship Id="rId24" Type="http://schemas.openxmlformats.org/officeDocument/2006/relationships/font" Target="fonts/Oswald-regular.fntdata"/><Relationship Id="rId23" Type="http://schemas.openxmlformats.org/officeDocument/2006/relationships/font" Target="fonts/Montserra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layfairDisplay-bold.fntdata"/><Relationship Id="rId16" Type="http://schemas.openxmlformats.org/officeDocument/2006/relationships/font" Target="fonts/PlayfairDisplay-regular.fntdata"/><Relationship Id="rId19" Type="http://schemas.openxmlformats.org/officeDocument/2006/relationships/font" Target="fonts/PlayfairDisplay-boldItalic.fntdata"/><Relationship Id="rId18" Type="http://schemas.openxmlformats.org/officeDocument/2006/relationships/font" Target="fonts/Playfair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acfa789a81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acfa789a81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acfa789a81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acfa789a81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cfa789a81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cfa789a81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cfa789a8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cfa789a8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cfa789a81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cfa789a81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cfa789a81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acfa789a81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cfa789a81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cfa789a81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cfa789a81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acfa789a81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cfa789a81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acfa789a81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rgbClr val="F1C23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559600" cy="257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Інформаційний аналіз і консалтинг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331325"/>
            <a:ext cx="8713200" cy="467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Для ефективної роботи необхідне знання джерел інформації, характеристик інформаційних масивів</a:t>
            </a:r>
            <a:r>
              <a:rPr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ru" sz="1900">
                <a:solidFill>
                  <a:srgbClr val="134F5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розсіяння інформації, старіння, актуальності інформації, оцінювання характеристик інформації – якісних (достовірність, об’єктивність, однозначність, своєчасність, релевантність, пертинентність, актуальність), кількісних (повнота, достатність), ціннісних.</a:t>
            </a:r>
            <a:endParaRPr sz="1900">
              <a:solidFill>
                <a:srgbClr val="134F5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Слід зазначити, що </a:t>
            </a:r>
            <a:r>
              <a:rPr b="1"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в умовах формування інформаційного ринку, інформація</a:t>
            </a:r>
            <a:r>
              <a:rPr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якою володіють підприємства, </a:t>
            </a:r>
            <a:r>
              <a:rPr b="1"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є товаром</a:t>
            </a:r>
            <a:r>
              <a:rPr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здатним викликати “</a:t>
            </a:r>
            <a:r>
              <a:rPr b="1"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інформаційний інтерес”</a:t>
            </a:r>
            <a:r>
              <a:rPr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учасників ринку до інформаційної продукції </a:t>
            </a:r>
            <a:r>
              <a:rPr b="1"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у вигляді баз і банків даних, адресно-довідкової інформації, аналітичних оглядів і прогнозів</a:t>
            </a:r>
            <a:r>
              <a:rPr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та ін.</a:t>
            </a:r>
            <a:endParaRPr sz="19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2"/>
          <p:cNvSpPr/>
          <p:nvPr/>
        </p:nvSpPr>
        <p:spPr>
          <a:xfrm>
            <a:off x="7052600" y="3628850"/>
            <a:ext cx="1514646" cy="1514646"/>
          </a:xfrm>
          <a:prstGeom prst="irregularSeal1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0600" y="205100"/>
            <a:ext cx="7462799" cy="478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214875" y="445025"/>
            <a:ext cx="8617500" cy="131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ЗГІ</a:t>
            </a:r>
            <a:r>
              <a:rPr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дно з  дослідженнями, опублікованими агентством Рейтерс, </a:t>
            </a:r>
            <a:r>
              <a:rPr b="1"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91% менеджерів Франції і 95% менеджерів США вважають, що інформація є ключовим чинником, який впливає на прийняття рішень і використовують інформаційний підхід у прийнятті ділових рішень.</a:t>
            </a:r>
            <a:endParaRPr b="1" sz="17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631175" y="1692125"/>
            <a:ext cx="8201100" cy="28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b="1" i="1"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Управлінське консультування</a:t>
            </a:r>
            <a:r>
              <a:rPr lang="ru" sz="19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ru" sz="1900">
                <a:solidFill>
                  <a:srgbClr val="134F5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професійна діяльність, яка полягає у наданні незалежних і об'єктивних порад та технічної допомоги кваліфікованими спеціалістами фірмам, організаціям, окремим підприємцям (в подальшому – клієнтам) з метою сприяння останнім у визначенні та дослідженні управлінських проблем, пошуку їх оптимальних рішень, методології впровадження рекомендацій.</a:t>
            </a:r>
            <a:endParaRPr sz="2700">
              <a:solidFill>
                <a:srgbClr val="134F5C"/>
              </a:solidFill>
            </a:endParaRPr>
          </a:p>
        </p:txBody>
      </p:sp>
      <p:sp>
        <p:nvSpPr>
          <p:cNvPr id="70" name="Google Shape;70;p15"/>
          <p:cNvSpPr/>
          <p:nvPr/>
        </p:nvSpPr>
        <p:spPr>
          <a:xfrm>
            <a:off x="134300" y="1342950"/>
            <a:ext cx="725100" cy="7518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89450" y="241725"/>
            <a:ext cx="8608200" cy="47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Управлінське консультування дозволяє</a:t>
            </a:r>
            <a:r>
              <a:rPr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− ідентифікувати та аналізувати управлінські проблеми і можливості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− пропонувати альтернативні варіанти вирішення цих проблем;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− надавати допомогу в реалізації рекомендацій та впровадженні конструктивних змін, що визнані доцільними.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Основним завданням управлінського консультування</a:t>
            </a:r>
            <a:r>
              <a:rPr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є надання допомоги клієнтам у вирішенні їх управлінських та ділових проблем, оптимізації їх бізнесу, підвищенні ефективності функціонування організації.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Інформаційний консалтинг -</a:t>
            </a:r>
            <a:r>
              <a:rPr lang="ru" sz="17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вид консультаційної діяльності, пов’язаної з аналізом документальних потоків, прогнозуванням ринку, пошуком нових можливостей розвитку бізнесу і ринків збуту, здійснюваною на основі збирання і аналізу ділової і науково-технічної інформації.</a:t>
            </a:r>
            <a:endParaRPr sz="17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5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7641375" y="241725"/>
            <a:ext cx="1356300" cy="1289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3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До сфери інформаційного консалтингу відноситься</a:t>
            </a:r>
            <a:endParaRPr sz="4100"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2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проведення інформаційних експертиз, які включають пошук і оцінювання ідей, гіпотез, рішень, формування систем критеріїв оцінок, збирання і аналіз даних про партнерів і конкурентів, аналіз і прогнозування “лідерів” у комерції; аналіз соціально-політичного рейтингу та ін., а також комунікативний аудит.</a:t>
            </a:r>
            <a:endParaRPr sz="22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/>
          <p:nvPr/>
        </p:nvSpPr>
        <p:spPr>
          <a:xfrm>
            <a:off x="7641400" y="0"/>
            <a:ext cx="1356300" cy="11280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ru" sz="23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</a:t>
            </a:r>
            <a:r>
              <a:rPr b="1" lang="ru" sz="23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ерелік послуг з інформаційного консультування:</a:t>
            </a:r>
            <a:endParaRPr b="1" sz="4300"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234075"/>
            <a:ext cx="8520600" cy="346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800"/>
              <a:buFont typeface="Arial"/>
              <a:buChar char="★"/>
            </a:pPr>
            <a:r>
              <a:rPr b="1" lang="ru" sz="1600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−</a:t>
            </a:r>
            <a:r>
              <a:rPr b="1" lang="ru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розробка стратегії інформаційного забезпечення;</a:t>
            </a:r>
            <a:endParaRPr b="1" sz="190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800"/>
              <a:buFont typeface="Arial"/>
              <a:buChar char="★"/>
            </a:pPr>
            <a:r>
              <a:rPr b="1" lang="ru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− розробка інформаційних рішень, пристосованих до індивідуальних потреб замовника;</a:t>
            </a:r>
            <a:endParaRPr b="1" sz="190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800"/>
              <a:buFont typeface="Arial"/>
              <a:buChar char="★"/>
            </a:pPr>
            <a:r>
              <a:rPr b="1" lang="ru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− підготовка інформаційно-аналітичних оглядів конкретних галузей і підприємств;</a:t>
            </a:r>
            <a:endParaRPr b="1" sz="190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800"/>
              <a:buFont typeface="Arial"/>
              <a:buChar char="★"/>
            </a:pPr>
            <a:r>
              <a:rPr b="1" lang="ru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− надання бізнес-довідок про потенційних партнерів по бізнесу;</a:t>
            </a:r>
            <a:endParaRPr b="1" sz="190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800"/>
              <a:buFont typeface="Arial"/>
              <a:buChar char="★"/>
            </a:pPr>
            <a:r>
              <a:rPr b="1" lang="ru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− створення і ведення баз даних</a:t>
            </a:r>
            <a:r>
              <a:rPr lang="ru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>
              <a:solidFill>
                <a:srgbClr val="1155C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/>
          <p:nvPr/>
        </p:nvSpPr>
        <p:spPr>
          <a:xfrm>
            <a:off x="7265375" y="1234075"/>
            <a:ext cx="1719000" cy="859500"/>
          </a:xfrm>
          <a:prstGeom prst="ribbon">
            <a:avLst>
              <a:gd fmla="val 16667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299775" y="173550"/>
            <a:ext cx="8532600" cy="439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ru" sz="2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Кодекс поведінки Європейської федерації асоціацій консультантів з організацій виробництва та управління (FEACO):</a:t>
            </a:r>
            <a:endParaRPr b="1" sz="22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just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★"/>
            </a:pPr>
            <a:r>
              <a:rPr lang="ru" sz="2200">
                <a:latin typeface="Arial"/>
                <a:ea typeface="Arial"/>
                <a:cs typeface="Arial"/>
                <a:sym typeface="Arial"/>
              </a:rPr>
              <a:t>-Не рекламувати послуги у вульгарній та комерційній манері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just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★"/>
            </a:pPr>
            <a:r>
              <a:rPr lang="ru" sz="2200">
                <a:latin typeface="Arial"/>
                <a:ea typeface="Arial"/>
                <a:cs typeface="Arial"/>
                <a:sym typeface="Arial"/>
              </a:rPr>
              <a:t>-Не брати участі у розподілі прибутку клієнта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just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★"/>
            </a:pPr>
            <a:r>
              <a:rPr lang="ru" sz="2200">
                <a:latin typeface="Arial"/>
                <a:ea typeface="Arial"/>
                <a:cs typeface="Arial"/>
                <a:sym typeface="Arial"/>
              </a:rPr>
              <a:t>-Дотримуватися прийнятої професійної шкали розцінок на послуги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just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★"/>
            </a:pPr>
            <a:r>
              <a:rPr lang="ru" sz="2200">
                <a:latin typeface="Arial"/>
                <a:ea typeface="Arial"/>
                <a:cs typeface="Arial"/>
                <a:sym typeface="Arial"/>
              </a:rPr>
              <a:t>-Зберігати конфіденційність інформації, що надається клієнтом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just"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★"/>
            </a:pPr>
            <a:r>
              <a:rPr lang="ru" sz="2200">
                <a:latin typeface="Arial"/>
                <a:ea typeface="Arial"/>
                <a:cs typeface="Arial"/>
                <a:sym typeface="Arial"/>
              </a:rPr>
              <a:t>-Дотримуватися принципів професії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94675" y="252425"/>
            <a:ext cx="8836200" cy="46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2400">
                <a:latin typeface="Arial"/>
                <a:ea typeface="Arial"/>
                <a:cs typeface="Arial"/>
                <a:sym typeface="Arial"/>
              </a:rPr>
              <a:t>За формою консультування </a:t>
            </a:r>
            <a:r>
              <a:rPr lang="ru" sz="2400">
                <a:latin typeface="Arial"/>
                <a:ea typeface="Arial"/>
                <a:cs typeface="Arial"/>
                <a:sym typeface="Arial"/>
              </a:rPr>
              <a:t>виділяються наступні види: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★"/>
            </a:pPr>
            <a:r>
              <a:rPr lang="ru" sz="2400">
                <a:latin typeface="Arial"/>
                <a:ea typeface="Arial"/>
                <a:cs typeface="Arial"/>
                <a:sym typeface="Arial"/>
              </a:rPr>
              <a:t>разові консультації,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★"/>
            </a:pPr>
            <a:r>
              <a:rPr lang="ru" sz="2400">
                <a:latin typeface="Arial"/>
                <a:ea typeface="Arial"/>
                <a:cs typeface="Arial"/>
                <a:sym typeface="Arial"/>
              </a:rPr>
              <a:t>консалтингові проекти,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★"/>
            </a:pPr>
            <a:r>
              <a:rPr lang="ru" sz="2400">
                <a:latin typeface="Arial"/>
                <a:ea typeface="Arial"/>
                <a:cs typeface="Arial"/>
                <a:sym typeface="Arial"/>
              </a:rPr>
              <a:t>консалтинг-семінари,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★"/>
            </a:pPr>
            <a:r>
              <a:rPr lang="ru" sz="2400">
                <a:latin typeface="Arial"/>
                <a:ea typeface="Arial"/>
                <a:cs typeface="Arial"/>
                <a:sym typeface="Arial"/>
              </a:rPr>
              <a:t>інформаційне обслуговування,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★"/>
            </a:pPr>
            <a:r>
              <a:rPr lang="ru" sz="2400">
                <a:latin typeface="Arial"/>
                <a:ea typeface="Arial"/>
                <a:cs typeface="Arial"/>
                <a:sym typeface="Arial"/>
              </a:rPr>
              <a:t>експертиза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634300" cy="92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i="1" lang="ru" sz="2400">
                <a:latin typeface="Arial"/>
                <a:ea typeface="Arial"/>
                <a:cs typeface="Arial"/>
                <a:sym typeface="Arial"/>
              </a:rPr>
              <a:t>Консалтингові послуги існують з різною перспективою і їм дають жартівливі назви :) </a:t>
            </a:r>
            <a:endParaRPr b="1" i="1"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514650"/>
            <a:ext cx="8634300" cy="32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40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i="1" lang="ru" sz="2400">
                <a:latin typeface="Arial"/>
                <a:ea typeface="Arial"/>
                <a:cs typeface="Arial"/>
                <a:sym typeface="Arial"/>
              </a:rPr>
              <a:t>зоряні послуги </a:t>
            </a:r>
            <a:r>
              <a:rPr lang="ru" sz="2400">
                <a:latin typeface="Arial"/>
                <a:ea typeface="Arial"/>
                <a:cs typeface="Arial"/>
                <a:sym typeface="Arial"/>
              </a:rPr>
              <a:t>– інформаційні технології, фінансове управління, організаційний розвиток, реструктуризація;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40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i="1" lang="ru" sz="2400">
                <a:latin typeface="Arial"/>
                <a:ea typeface="Arial"/>
                <a:cs typeface="Arial"/>
                <a:sym typeface="Arial"/>
              </a:rPr>
              <a:t>дикі кішки або важкі діти </a:t>
            </a:r>
            <a:r>
              <a:rPr lang="ru" sz="2400">
                <a:latin typeface="Arial"/>
                <a:ea typeface="Arial"/>
                <a:cs typeface="Arial"/>
                <a:sym typeface="Arial"/>
              </a:rPr>
              <a:t>– стратегічне планування, логістика;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40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i="1" lang="ru" sz="2400">
                <a:latin typeface="Arial"/>
                <a:ea typeface="Arial"/>
                <a:cs typeface="Arial"/>
                <a:sym typeface="Arial"/>
              </a:rPr>
              <a:t>дійні корови </a:t>
            </a:r>
            <a:r>
              <a:rPr lang="ru" sz="2400">
                <a:latin typeface="Arial"/>
                <a:ea typeface="Arial"/>
                <a:cs typeface="Arial"/>
                <a:sym typeface="Arial"/>
              </a:rPr>
              <a:t>– оціночна діяльність, маркетинг, оподаткування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1"/>
          <p:cNvSpPr/>
          <p:nvPr/>
        </p:nvSpPr>
        <p:spPr>
          <a:xfrm>
            <a:off x="7368125" y="3821500"/>
            <a:ext cx="1136100" cy="927600"/>
          </a:xfrm>
          <a:prstGeom prst="smileyFace">
            <a:avLst>
              <a:gd fmla="val 4653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