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B3C8CB9-0D5D-48FB-AEBA-AAE7ABDA3BAB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6779373-B784-4E02-8820-1892D26FF7D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effectLst/>
                <a:latin typeface="Times New Roman"/>
                <a:ea typeface="Calibri"/>
              </a:rPr>
              <a:t>Науковий</a:t>
            </a:r>
            <a:r>
              <a:rPr lang="ru-RU" sz="3600" b="1" dirty="0" smtClean="0">
                <a:effectLst/>
                <a:latin typeface="Times New Roman"/>
                <a:ea typeface="Calibri"/>
              </a:rPr>
              <a:t> жаргон: </a:t>
            </a:r>
            <a:r>
              <a:rPr lang="ru-RU" sz="3600" b="1" dirty="0" err="1" smtClean="0">
                <a:effectLst/>
                <a:latin typeface="Times New Roman"/>
                <a:ea typeface="Calibri"/>
              </a:rPr>
              <a:t>мовностилістична</a:t>
            </a:r>
            <a:r>
              <a:rPr lang="ru-RU" sz="3600" b="1" dirty="0" smtClean="0">
                <a:effectLst/>
                <a:latin typeface="Times New Roman"/>
                <a:ea typeface="Calibri"/>
              </a:rPr>
              <a:t> характеристика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Лекція 4-5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78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effectLst/>
                <a:latin typeface="Times New Roman"/>
                <a:ea typeface="Calibri"/>
              </a:rPr>
              <a:t>	</a:t>
            </a:r>
            <a:r>
              <a:rPr lang="uk-UA" sz="3400" dirty="0" smtClean="0">
                <a:effectLst/>
                <a:latin typeface="Times New Roman"/>
                <a:ea typeface="Calibri"/>
              </a:rPr>
              <a:t>«</a:t>
            </a:r>
            <a:r>
              <a:rPr lang="uk-UA" sz="3400" i="1" dirty="0" smtClean="0">
                <a:effectLst/>
                <a:latin typeface="Times New Roman"/>
                <a:ea typeface="Calibri"/>
              </a:rPr>
              <a:t>Модернізм  доречно  розглядати  як  світоглядну  парадигму  в контексті  «</a:t>
            </a:r>
            <a:r>
              <a:rPr lang="uk-UA" sz="3400" i="1" dirty="0" err="1" smtClean="0">
                <a:effectLst/>
                <a:latin typeface="Times New Roman"/>
                <a:ea typeface="Calibri"/>
              </a:rPr>
              <a:t>мислительної</a:t>
            </a:r>
            <a:r>
              <a:rPr lang="uk-UA" sz="3400" i="1" dirty="0" smtClean="0">
                <a:effectLst/>
                <a:latin typeface="Times New Roman"/>
                <a:ea typeface="Calibri"/>
              </a:rPr>
              <a:t>  стратегії»  епохи  Модерну.  Концептуальні  основи парадигми модернізму — онтологічний плюралізм, </a:t>
            </a:r>
            <a:r>
              <a:rPr lang="uk-UA" sz="3400" i="1" dirty="0" err="1" smtClean="0">
                <a:effectLst/>
                <a:latin typeface="Times New Roman"/>
                <a:ea typeface="Calibri"/>
              </a:rPr>
              <a:t>антинормативізм</a:t>
            </a:r>
            <a:r>
              <a:rPr lang="uk-UA" sz="3400" i="1" dirty="0" smtClean="0">
                <a:effectLst/>
                <a:latin typeface="Times New Roman"/>
                <a:ea typeface="Calibri"/>
              </a:rPr>
              <a:t>, імморалізм, </a:t>
            </a:r>
            <a:r>
              <a:rPr lang="uk-UA" sz="3400" i="1" dirty="0" err="1" smtClean="0">
                <a:effectLst/>
                <a:latin typeface="Times New Roman"/>
                <a:ea typeface="Calibri"/>
              </a:rPr>
              <a:t>поліваріантність</a:t>
            </a:r>
            <a:r>
              <a:rPr lang="uk-UA" sz="3400" i="1" dirty="0" smtClean="0">
                <a:effectLst/>
                <a:latin typeface="Times New Roman"/>
                <a:ea typeface="Calibri"/>
              </a:rPr>
              <a:t>, індивідуалізм, гносеологічний релятивізм — це трансформовані  філософські  виміри  Модерну.  Атрибутивні  параметри  поняття «модернізм» такі: легітимізація соціальних практик у концептуальній формі; конфліктність; онтологічний плюралізм; гедонізм, індивідуалізм, фальсифікація  раціоналістичних  «</a:t>
            </a:r>
            <a:r>
              <a:rPr lang="uk-UA" sz="3400" i="1" dirty="0" err="1" smtClean="0">
                <a:effectLst/>
                <a:latin typeface="Times New Roman"/>
                <a:ea typeface="Calibri"/>
              </a:rPr>
              <a:t>мислительних</a:t>
            </a:r>
            <a:r>
              <a:rPr lang="uk-UA" sz="3400" i="1" dirty="0" smtClean="0">
                <a:effectLst/>
                <a:latin typeface="Times New Roman"/>
                <a:ea typeface="Calibri"/>
              </a:rPr>
              <a:t>  стратегій»  Модерну.  Аксіологічні  неузгодженості  в  ідейному  полі  поняття  «модернізм»  детерміновані  ідейно-теоретичними  суперечностями  між  модернізмом  як  естетично-художнім явищем  та  модернізмом  як  теорією  і практикою  соціокультурного  дискурсу</a:t>
            </a:r>
            <a:r>
              <a:rPr lang="uk-UA" sz="3400" dirty="0" smtClean="0">
                <a:effectLst/>
                <a:latin typeface="Times New Roman"/>
                <a:ea typeface="Calibri"/>
              </a:rPr>
              <a:t>». </a:t>
            </a:r>
            <a:endParaRPr lang="uk-UA" sz="3400" dirty="0"/>
          </a:p>
        </p:txBody>
      </p:sp>
    </p:spTree>
    <p:extLst>
      <p:ext uri="{BB962C8B-B14F-4D97-AF65-F5344CB8AC3E}">
        <p14:creationId xmlns:p14="http://schemas.microsoft.com/office/powerpoint/2010/main" val="205079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	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У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науковому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жаргоні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запозичення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надають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викладові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штучної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наукоподібності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, особливо коли автор не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має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що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800" dirty="0" err="1" smtClean="0">
                <a:effectLst/>
                <a:latin typeface="Times New Roman"/>
                <a:ea typeface="Calibri"/>
              </a:rPr>
              <a:t>сказати</a:t>
            </a:r>
            <a:r>
              <a:rPr lang="ru-RU" sz="4800" dirty="0" smtClean="0">
                <a:effectLst/>
                <a:latin typeface="Times New Roman"/>
                <a:ea typeface="Calibri"/>
              </a:rPr>
              <a:t> нового.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4913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	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Канони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стильової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довершеності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Calibri"/>
              </a:rPr>
              <a:t> стилю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передбачають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sz="3600" dirty="0" err="1" smtClean="0">
                <a:effectLst/>
                <a:latin typeface="Times New Roman"/>
                <a:ea typeface="Calibri"/>
              </a:rPr>
              <a:t>Обмеження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довжини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речень</a:t>
            </a:r>
            <a:r>
              <a:rPr lang="ru-RU" sz="3600" dirty="0">
                <a:latin typeface="Times New Roman"/>
                <a:ea typeface="Calibri"/>
              </a:rPr>
              <a:t>.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sz="3600" dirty="0" err="1" smtClean="0">
                <a:latin typeface="Times New Roman"/>
                <a:ea typeface="Calibri"/>
              </a:rPr>
              <a:t>Б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ільш-менш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регулярне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чергування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довгих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і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складних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речень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із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короткими  та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простими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.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Твір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тоді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виходить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синтаксично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досконалим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і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розмаїтим</a:t>
            </a:r>
            <a:r>
              <a:rPr lang="ru-RU" sz="3600" dirty="0">
                <a:latin typeface="Times New Roman"/>
                <a:ea typeface="Calibri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12399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4400" dirty="0" smtClean="0">
                <a:effectLst/>
                <a:latin typeface="Times New Roman"/>
                <a:ea typeface="Calibri"/>
              </a:rPr>
              <a:t>	Пізнавальну цінність тексту створює не підвищена </a:t>
            </a:r>
            <a:r>
              <a:rPr lang="uk-UA" sz="4400" dirty="0" err="1" smtClean="0">
                <a:effectLst/>
                <a:latin typeface="Times New Roman"/>
                <a:ea typeface="Calibri"/>
              </a:rPr>
              <a:t>іменниковість</a:t>
            </a:r>
            <a:r>
              <a:rPr lang="uk-UA" sz="4400" dirty="0" smtClean="0">
                <a:effectLst/>
                <a:latin typeface="Times New Roman"/>
                <a:ea typeface="Calibri"/>
              </a:rPr>
              <a:t>, а нові факти, нешаблонні ідеї, свіжі думки й підходи. Але завжди </a:t>
            </a:r>
            <a:r>
              <a:rPr lang="uk-UA" sz="4400" dirty="0" err="1" smtClean="0">
                <a:effectLst/>
                <a:latin typeface="Times New Roman"/>
                <a:ea typeface="Calibri"/>
              </a:rPr>
              <a:t>надавайте</a:t>
            </a:r>
            <a:r>
              <a:rPr lang="uk-UA" sz="4400" dirty="0" smtClean="0">
                <a:effectLst/>
                <a:latin typeface="Times New Roman"/>
                <a:ea typeface="Calibri"/>
              </a:rPr>
              <a:t> перевагу дієсловам!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032523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effectLst/>
                <a:latin typeface="Times New Roman"/>
                <a:ea typeface="Calibri"/>
              </a:rPr>
              <a:t>	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Науковому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жаргону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властиве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b="1" dirty="0" err="1" smtClean="0">
                <a:effectLst/>
                <a:latin typeface="Times New Roman"/>
                <a:ea typeface="Calibri"/>
              </a:rPr>
              <a:t>багатослів’я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—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стильова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помилка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,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що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виникає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внаслідок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невміння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(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чи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небажання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)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писати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стисло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4738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Вияви багатослів’я в наукових текстах: </a:t>
            </a:r>
            <a:endParaRPr lang="uk-UA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Кількаслів’я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— уживання кількох слів замість одного.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Навколослів’я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в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живання описових зворотів або визначень замість прямих назв. </a:t>
            </a:r>
            <a:endParaRPr lang="uk-UA" sz="24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Зайвослів’я</a:t>
            </a:r>
            <a:r>
              <a:rPr lang="uk-UA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в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живання непотрібних чи необов’язкових слів, зокрема: а) універсальних термінів; б) штампів.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7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29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29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ru-RU" sz="3600" dirty="0" err="1" smtClean="0">
                <a:solidFill>
                  <a:prstClr val="black"/>
                </a:solidFill>
                <a:latin typeface="Times New Roman"/>
                <a:ea typeface="Calibri"/>
              </a:rPr>
              <a:t>Словоповтори</a:t>
            </a:r>
            <a:r>
              <a:rPr lang="ru-RU" sz="36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(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тавтології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) —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невиправдані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повтори в одному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реченні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: а) того  самого  слова;  б)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спільнокореневого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 слова;  в)  того  самого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змісту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іншим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словом  (плеоназм;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синонімічний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 повтор);  г)  того  самого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змісту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Calibri"/>
              </a:rPr>
              <a:t>іншими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Calibri"/>
              </a:rPr>
              <a:t> словами. </a:t>
            </a:r>
            <a:endParaRPr lang="ru-RU" sz="3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0203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35038" y="692150"/>
            <a:ext cx="8208962" cy="5434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7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 smtClean="0">
                <a:effectLst/>
                <a:latin typeface="Times New Roman"/>
                <a:ea typeface="Calibri"/>
              </a:rPr>
              <a:t>Основні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b="1" i="1" dirty="0" err="1" smtClean="0">
                <a:effectLst/>
                <a:latin typeface="Times New Roman"/>
                <a:ea typeface="Calibri"/>
              </a:rPr>
              <a:t>ознаки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200" b="1" i="1" dirty="0" err="1" smtClean="0">
                <a:effectLst/>
                <a:latin typeface="Times New Roman"/>
                <a:ea typeface="Calibri"/>
              </a:rPr>
              <a:t>наукового</a:t>
            </a:r>
            <a:r>
              <a:rPr lang="ru-RU" sz="3200" b="1" i="1" dirty="0" smtClean="0">
                <a:effectLst/>
                <a:latin typeface="Times New Roman"/>
                <a:ea typeface="Calibri"/>
              </a:rPr>
              <a:t> жаргону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dirty="0" err="1" smtClean="0">
                <a:effectLst/>
                <a:latin typeface="Times New Roman"/>
                <a:ea typeface="Calibri"/>
              </a:rPr>
              <a:t>зловживання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термінами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й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запозиченнями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, </a:t>
            </a:r>
          </a:p>
          <a:p>
            <a:pPr algn="just"/>
            <a:r>
              <a:rPr lang="ru-RU" sz="4000" dirty="0" err="1" smtClean="0">
                <a:effectLst/>
                <a:latin typeface="Times New Roman"/>
                <a:ea typeface="Calibri"/>
              </a:rPr>
              <a:t>надмір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задовгих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речень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, </a:t>
            </a:r>
          </a:p>
          <a:p>
            <a:pPr algn="just"/>
            <a:r>
              <a:rPr lang="ru-RU" sz="4000" dirty="0" err="1" smtClean="0">
                <a:effectLst/>
                <a:latin typeface="Times New Roman"/>
                <a:ea typeface="Calibri"/>
              </a:rPr>
              <a:t>синтаксично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заплутаний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виклад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–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головні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000" dirty="0" err="1" smtClean="0">
                <a:effectLst/>
                <a:latin typeface="Times New Roman"/>
                <a:ea typeface="Calibri"/>
              </a:rPr>
              <a:t>ознаки</a:t>
            </a:r>
            <a:r>
              <a:rPr lang="ru-RU" sz="4000" dirty="0" smtClean="0">
                <a:effectLst/>
                <a:latin typeface="Times New Roman"/>
                <a:ea typeface="Calibri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5783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4400" dirty="0" smtClean="0">
                <a:effectLst/>
                <a:latin typeface="Times New Roman"/>
                <a:ea typeface="Calibri"/>
              </a:rPr>
              <a:t>	У нормативному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науковому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мовленні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спеціальна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лексика становить не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більше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ніж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20–25 %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усіх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слів</a:t>
            </a:r>
            <a:r>
              <a:rPr lang="uk-UA" sz="4400" dirty="0" smtClean="0">
                <a:effectLst/>
                <a:latin typeface="Times New Roman"/>
                <a:ea typeface="Calibri"/>
              </a:rPr>
              <a:t>,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тобто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поступається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загальномовній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лексиці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566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600" dirty="0" smtClean="0">
                <a:effectLst/>
                <a:latin typeface="Times New Roman"/>
                <a:ea typeface="Calibri"/>
              </a:rPr>
              <a:t>	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Визначення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має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на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меті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прояснити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новий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чи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незнайомий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термін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знайомими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,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більш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зрозумілими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словами.  А  коли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його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визначають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через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сумбурне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нагромадження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інших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незнайомих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термінів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, то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це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не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прояснює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,  а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ще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більше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</a:t>
            </a:r>
            <a:r>
              <a:rPr lang="ru-RU" sz="3600" dirty="0" err="1" smtClean="0">
                <a:effectLst/>
                <a:latin typeface="Times New Roman"/>
                <a:ea typeface="Calibri"/>
              </a:rPr>
              <a:t>заплутує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>  справу.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6901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 smtClean="0">
                <a:effectLst/>
                <a:latin typeface="Times New Roman"/>
                <a:ea typeface="Calibri"/>
              </a:rPr>
              <a:t>комплекс питань, актуальні питання, проблемні питання, інноваційний проект, системний аналіз, структурно-системне явище, </a:t>
            </a:r>
            <a:r>
              <a:rPr lang="uk-UA" i="1" dirty="0" err="1" smtClean="0">
                <a:effectLst/>
                <a:latin typeface="Times New Roman"/>
                <a:ea typeface="Calibri"/>
              </a:rPr>
              <a:t>екзистенційний</a:t>
            </a:r>
            <a:r>
              <a:rPr lang="uk-UA" i="1" dirty="0" smtClean="0">
                <a:effectLst/>
                <a:latin typeface="Times New Roman"/>
                <a:ea typeface="Calibri"/>
              </a:rPr>
              <a:t> вимір, іманентний процес, статусний підхід, модерна раціональність, постмодерні стратегії,  концептуальні  альтернативи,  теоретична  концептуалізація,  глобальні трансформації, легітимізація  реальності, гендерні  ідентичності,  </a:t>
            </a:r>
            <a:r>
              <a:rPr lang="uk-UA" i="1" dirty="0" err="1" smtClean="0">
                <a:effectLst/>
                <a:latin typeface="Times New Roman"/>
                <a:ea typeface="Calibri"/>
              </a:rPr>
              <a:t>наративні</a:t>
            </a:r>
            <a:r>
              <a:rPr lang="uk-UA" i="1" dirty="0" smtClean="0">
                <a:effectLst/>
                <a:latin typeface="Times New Roman"/>
                <a:ea typeface="Calibri"/>
              </a:rPr>
              <a:t>  практики,  дискурсивні  практики,  дискурс </a:t>
            </a:r>
            <a:r>
              <a:rPr lang="uk-UA" i="1" dirty="0" err="1" smtClean="0">
                <a:effectLst/>
                <a:latin typeface="Times New Roman"/>
                <a:ea typeface="Calibri"/>
              </a:rPr>
              <a:t>деконструкції</a:t>
            </a:r>
            <a:r>
              <a:rPr lang="uk-UA" i="1" dirty="0" smtClean="0">
                <a:effectLst/>
                <a:latin typeface="Times New Roman"/>
                <a:ea typeface="Calibri"/>
              </a:rPr>
              <a:t>, </a:t>
            </a:r>
            <a:r>
              <a:rPr lang="uk-UA" i="1" dirty="0" err="1" smtClean="0">
                <a:effectLst/>
                <a:latin typeface="Times New Roman"/>
                <a:ea typeface="Calibri"/>
              </a:rPr>
              <a:t>деконструкція</a:t>
            </a:r>
            <a:r>
              <a:rPr lang="uk-UA" i="1" dirty="0" smtClean="0">
                <a:effectLst/>
                <a:latin typeface="Times New Roman"/>
                <a:ea typeface="Calibri"/>
              </a:rPr>
              <a:t> дискурсу…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309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1196752"/>
            <a:ext cx="244827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latin typeface="Times New Roman"/>
                <a:ea typeface="Calibri"/>
              </a:rPr>
              <a:t>	«</a:t>
            </a:r>
            <a:r>
              <a:rPr lang="ru-RU" sz="3600" dirty="0" err="1" smtClean="0">
                <a:latin typeface="Times New Roman"/>
                <a:ea typeface="Calibri"/>
              </a:rPr>
              <a:t>Навіть</a:t>
            </a:r>
            <a:r>
              <a:rPr lang="ru-RU" sz="3600" dirty="0" smtClean="0">
                <a:latin typeface="Times New Roman"/>
                <a:ea typeface="Calibri"/>
              </a:rPr>
              <a:t>  </a:t>
            </a:r>
            <a:r>
              <a:rPr lang="ru-RU" sz="3600" dirty="0" err="1">
                <a:latin typeface="Times New Roman"/>
                <a:ea typeface="Calibri"/>
              </a:rPr>
              <a:t>наукову</a:t>
            </a:r>
            <a:r>
              <a:rPr lang="ru-RU" sz="3600" dirty="0">
                <a:latin typeface="Times New Roman"/>
                <a:ea typeface="Calibri"/>
              </a:rPr>
              <a:t>  роботу, </a:t>
            </a:r>
            <a:r>
              <a:rPr lang="ru-RU" sz="3600" dirty="0" err="1">
                <a:latin typeface="Times New Roman"/>
                <a:ea typeface="Calibri"/>
              </a:rPr>
              <a:t>написану</a:t>
            </a:r>
            <a:r>
              <a:rPr lang="ru-RU" sz="3600" dirty="0">
                <a:latin typeface="Times New Roman"/>
                <a:ea typeface="Calibri"/>
              </a:rPr>
              <a:t> для </a:t>
            </a:r>
            <a:r>
              <a:rPr lang="ru-RU" sz="3600" dirty="0" err="1">
                <a:latin typeface="Times New Roman"/>
                <a:ea typeface="Calibri"/>
              </a:rPr>
              <a:t>фахівців</a:t>
            </a:r>
            <a:r>
              <a:rPr lang="ru-RU" sz="3600" dirty="0">
                <a:latin typeface="Times New Roman"/>
                <a:ea typeface="Calibri"/>
              </a:rPr>
              <a:t>, </a:t>
            </a:r>
            <a:r>
              <a:rPr lang="ru-RU" sz="3600" dirty="0" err="1">
                <a:latin typeface="Times New Roman"/>
                <a:ea typeface="Calibri"/>
              </a:rPr>
              <a:t>слід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err="1">
                <a:latin typeface="Times New Roman"/>
                <a:ea typeface="Calibri"/>
              </a:rPr>
              <a:t>завжди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err="1">
                <a:latin typeface="Times New Roman"/>
                <a:ea typeface="Calibri"/>
              </a:rPr>
              <a:t>писати</a:t>
            </a:r>
            <a:r>
              <a:rPr lang="ru-RU" sz="3600" dirty="0">
                <a:latin typeface="Times New Roman"/>
                <a:ea typeface="Calibri"/>
              </a:rPr>
              <a:t> з </a:t>
            </a:r>
            <a:r>
              <a:rPr lang="ru-RU" sz="3600" dirty="0" err="1">
                <a:latin typeface="Times New Roman"/>
                <a:ea typeface="Calibri"/>
              </a:rPr>
              <a:t>найменшим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err="1">
                <a:latin typeface="Times New Roman"/>
                <a:ea typeface="Calibri"/>
              </a:rPr>
              <a:t>уживанням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err="1">
                <a:latin typeface="Times New Roman"/>
                <a:ea typeface="Calibri"/>
              </a:rPr>
              <a:t>спеціальної</a:t>
            </a:r>
            <a:r>
              <a:rPr lang="ru-RU" sz="3600" dirty="0">
                <a:latin typeface="Times New Roman"/>
                <a:ea typeface="Calibri"/>
              </a:rPr>
              <a:t> </a:t>
            </a:r>
            <a:r>
              <a:rPr lang="ru-RU" sz="3600" dirty="0" err="1">
                <a:latin typeface="Times New Roman"/>
                <a:ea typeface="Calibri"/>
              </a:rPr>
              <a:t>термінології</a:t>
            </a:r>
            <a:r>
              <a:rPr lang="ru-RU" sz="3600" dirty="0" smtClean="0">
                <a:latin typeface="Times New Roman"/>
                <a:ea typeface="Calibri"/>
              </a:rPr>
              <a:t>»</a:t>
            </a:r>
          </a:p>
          <a:p>
            <a:pPr algn="r"/>
            <a:r>
              <a:rPr lang="uk-UA" sz="3600" i="1" dirty="0" smtClean="0">
                <a:latin typeface="Times New Roman"/>
              </a:rPr>
              <a:t>Д. Франк-</a:t>
            </a:r>
            <a:r>
              <a:rPr lang="uk-UA" sz="3600" i="1" dirty="0" err="1" smtClean="0">
                <a:latin typeface="Times New Roman"/>
              </a:rPr>
              <a:t>Каменецький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47433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20688"/>
            <a:ext cx="328719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779912" y="1268760"/>
            <a:ext cx="4906888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>
                <a:effectLst/>
                <a:latin typeface="Times New Roman"/>
                <a:ea typeface="Calibri"/>
              </a:rPr>
              <a:t>	«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Якщо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є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простіші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слова, то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більш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 “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учені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” слова треба </a:t>
            </a:r>
            <a:r>
              <a:rPr lang="ru-RU" sz="4400" dirty="0" err="1" smtClean="0">
                <a:effectLst/>
                <a:latin typeface="Times New Roman"/>
                <a:ea typeface="Calibri"/>
              </a:rPr>
              <a:t>відкинути</a:t>
            </a:r>
            <a:r>
              <a:rPr lang="ru-RU" sz="4400" dirty="0" smtClean="0">
                <a:effectLst/>
                <a:latin typeface="Times New Roman"/>
                <a:ea typeface="Calibri"/>
              </a:rPr>
              <a:t>».</a:t>
            </a:r>
          </a:p>
          <a:p>
            <a:pPr marL="0" indent="0" algn="r">
              <a:buNone/>
            </a:pPr>
            <a:r>
              <a:rPr lang="uk-UA" sz="3200" i="1" dirty="0" smtClean="0">
                <a:latin typeface="Times New Roman"/>
                <a:ea typeface="Calibri"/>
              </a:rPr>
              <a:t>А. </a:t>
            </a:r>
            <a:r>
              <a:rPr lang="uk-UA" sz="3200" i="1" dirty="0" err="1" smtClean="0">
                <a:latin typeface="Times New Roman"/>
                <a:ea typeface="Calibri"/>
              </a:rPr>
              <a:t>Вежбицька</a:t>
            </a:r>
            <a:endParaRPr lang="ru-RU" sz="3200" i="1" dirty="0" smtClean="0">
              <a:effectLst/>
              <a:latin typeface="Times New Roman"/>
              <a:ea typeface="Calibri"/>
            </a:endParaRPr>
          </a:p>
          <a:p>
            <a:pPr algn="just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9412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>
                <a:effectLst/>
                <a:latin typeface="Times New Roman"/>
                <a:ea typeface="Calibri"/>
              </a:rPr>
              <a:t>	«</a:t>
            </a:r>
            <a:r>
              <a:rPr lang="ru-RU" i="1" dirty="0" smtClean="0">
                <a:effectLst/>
                <a:latin typeface="Times New Roman"/>
                <a:ea typeface="Calibri"/>
              </a:rPr>
              <a:t>Духовно-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енергетичне</a:t>
            </a:r>
            <a:r>
              <a:rPr lang="ru-RU" i="1" dirty="0" smtClean="0">
                <a:effectLst/>
                <a:latin typeface="Times New Roman"/>
                <a:ea typeface="Calibri"/>
              </a:rPr>
              <a:t> поле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спільноти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після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флуктуації</a:t>
            </a:r>
            <a:r>
              <a:rPr lang="ru-RU" i="1" dirty="0" smtClean="0">
                <a:effectLst/>
                <a:latin typeface="Times New Roman"/>
                <a:ea typeface="Calibri"/>
              </a:rPr>
              <a:t> не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може</a:t>
            </a:r>
            <a:r>
              <a:rPr lang="ru-RU" i="1" dirty="0" smtClean="0">
                <a:effectLst/>
                <a:latin typeface="Times New Roman"/>
                <a:ea typeface="Calibri"/>
              </a:rPr>
              <a:t> «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повернутись</a:t>
            </a:r>
            <a:r>
              <a:rPr lang="ru-RU" i="1" dirty="0" smtClean="0">
                <a:effectLst/>
                <a:latin typeface="Times New Roman"/>
                <a:ea typeface="Calibri"/>
              </a:rPr>
              <a:t>» до початкового стану,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оскільки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воно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розвивається</a:t>
            </a:r>
            <a:r>
              <a:rPr lang="ru-RU" i="1" dirty="0" smtClean="0">
                <a:effectLst/>
                <a:latin typeface="Times New Roman"/>
                <a:ea typeface="Calibri"/>
              </a:rPr>
              <a:t>, але й не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може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увійти</a:t>
            </a:r>
            <a:r>
              <a:rPr lang="ru-RU" i="1" dirty="0" smtClean="0">
                <a:effectLst/>
                <a:latin typeface="Times New Roman"/>
                <a:ea typeface="Calibri"/>
              </a:rPr>
              <a:t> в стан,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визначений</a:t>
            </a:r>
            <a:r>
              <a:rPr lang="ru-RU" i="1" dirty="0" smtClean="0">
                <a:effectLst/>
                <a:latin typeface="Times New Roman"/>
                <a:ea typeface="Calibri"/>
              </a:rPr>
              <a:t> геном 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розвитку</a:t>
            </a:r>
            <a:r>
              <a:rPr lang="ru-RU" i="1" dirty="0" smtClean="0">
                <a:effectLst/>
                <a:latin typeface="Times New Roman"/>
                <a:ea typeface="Calibri"/>
              </a:rPr>
              <a:t> на момент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релаксації</a:t>
            </a:r>
            <a:r>
              <a:rPr lang="ru-RU" i="1" dirty="0" smtClean="0">
                <a:effectLst/>
                <a:latin typeface="Times New Roman"/>
                <a:ea typeface="Calibri"/>
              </a:rPr>
              <a:t> </a:t>
            </a:r>
            <a:r>
              <a:rPr lang="ru-RU" i="1" dirty="0" err="1" smtClean="0">
                <a:effectLst/>
                <a:latin typeface="Times New Roman"/>
                <a:ea typeface="Calibri"/>
              </a:rPr>
              <a:t>флуктуації</a:t>
            </a:r>
            <a:r>
              <a:rPr lang="uk-UA" dirty="0" smtClean="0">
                <a:effectLst/>
                <a:latin typeface="Times New Roman"/>
                <a:ea typeface="Calibri"/>
              </a:rPr>
              <a:t>»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sz="2400" dirty="0" smtClean="0">
                <a:latin typeface="Times New Roman"/>
                <a:ea typeface="Calibri"/>
              </a:rPr>
              <a:t>(</a:t>
            </a:r>
            <a:r>
              <a:rPr lang="ru-RU" sz="2400" dirty="0" err="1" smtClean="0">
                <a:latin typeface="Times New Roman"/>
                <a:ea typeface="Calibri"/>
              </a:rPr>
              <a:t>підручник</a:t>
            </a:r>
            <a:r>
              <a:rPr lang="ru-RU" sz="2400" dirty="0" smtClean="0">
                <a:latin typeface="Times New Roman"/>
                <a:ea typeface="Calibri"/>
              </a:rPr>
              <a:t> «</a:t>
            </a:r>
            <a:r>
              <a:rPr lang="ru-RU" sz="2400" dirty="0" err="1" smtClean="0">
                <a:latin typeface="Times New Roman"/>
                <a:ea typeface="Calibri"/>
              </a:rPr>
              <a:t>Культурологія</a:t>
            </a:r>
            <a:r>
              <a:rPr lang="ru-RU" sz="2400" dirty="0" smtClean="0">
                <a:latin typeface="Times New Roman"/>
                <a:ea typeface="Calibri"/>
              </a:rPr>
              <a:t>»</a:t>
            </a:r>
            <a:r>
              <a:rPr lang="ru-RU" dirty="0" smtClean="0">
                <a:latin typeface="Times New Roman"/>
                <a:ea typeface="Calibri"/>
              </a:rPr>
              <a:t>). 	</a:t>
            </a:r>
            <a:r>
              <a:rPr lang="ru-RU" dirty="0" err="1" smtClean="0">
                <a:latin typeface="Times New Roman"/>
                <a:ea typeface="Calibri"/>
              </a:rPr>
              <a:t>Зі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 err="1" smtClean="0">
                <a:latin typeface="Times New Roman"/>
                <a:ea typeface="Calibri"/>
              </a:rPr>
              <a:t>скількох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 err="1" smtClean="0">
                <a:latin typeface="Times New Roman"/>
                <a:ea typeface="Calibri"/>
              </a:rPr>
              <a:t>наукових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 err="1" smtClean="0">
                <a:latin typeface="Times New Roman"/>
                <a:ea typeface="Calibri"/>
              </a:rPr>
              <a:t>дисциплін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 err="1" smtClean="0">
                <a:latin typeface="Times New Roman"/>
                <a:ea typeface="Calibri"/>
              </a:rPr>
              <a:t>вжито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 err="1" smtClean="0">
                <a:latin typeface="Times New Roman"/>
                <a:ea typeface="Calibri"/>
              </a:rPr>
              <a:t>терміни</a:t>
            </a:r>
            <a:r>
              <a:rPr lang="ru-RU" dirty="0" smtClean="0">
                <a:latin typeface="Times New Roman"/>
                <a:ea typeface="Calibri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11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Основні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ознаки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b="1" i="1" dirty="0" err="1">
                <a:solidFill>
                  <a:prstClr val="black"/>
                </a:solidFill>
                <a:latin typeface="Times New Roman"/>
                <a:ea typeface="Calibri"/>
              </a:rPr>
              <a:t>наукового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Calibri"/>
              </a:rPr>
              <a:t> жаргону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4664"/>
            <a:ext cx="3235141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4762872" cy="5217443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</a:rPr>
              <a:t>	</a:t>
            </a:r>
            <a:r>
              <a:rPr lang="ru-RU" sz="3200" dirty="0" err="1" smtClean="0">
                <a:solidFill>
                  <a:prstClr val="black"/>
                </a:solidFill>
                <a:latin typeface="Times New Roman"/>
                <a:ea typeface="Calibri"/>
              </a:rPr>
              <a:t>Якщо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новий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термін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є, а нового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поняття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за ним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немає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,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вживання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терміна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стає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зловживанням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. А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зловживання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науковою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мовою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,  за  словами 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</a:rPr>
              <a:t>Кондорсе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, 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перетворює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</a:rPr>
              <a:t>на 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науку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слів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те,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що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має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 бути наукою </a:t>
            </a:r>
            <a:r>
              <a:rPr lang="ru-RU" sz="3200" dirty="0" err="1">
                <a:solidFill>
                  <a:prstClr val="black"/>
                </a:solidFill>
                <a:latin typeface="Times New Roman"/>
                <a:ea typeface="Calibri"/>
              </a:rPr>
              <a:t>фактів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ru-RU" sz="32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182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73</TotalTime>
  <Words>234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NewsPrint</vt:lpstr>
      <vt:lpstr>Науковий жаргон: мовностилістична характеристика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Основні ознаки наукового жаргону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Науковий жаргон: мовностилістична характеристика</dc:title>
  <dc:creator>Павел</dc:creator>
  <cp:lastModifiedBy>Павел</cp:lastModifiedBy>
  <cp:revision>8</cp:revision>
  <dcterms:created xsi:type="dcterms:W3CDTF">2020-11-24T18:09:34Z</dcterms:created>
  <dcterms:modified xsi:type="dcterms:W3CDTF">2020-11-24T19:25:41Z</dcterms:modified>
</cp:coreProperties>
</file>