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95" r:id="rId3"/>
    <p:sldId id="29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67" r:id="rId18"/>
    <p:sldId id="270" r:id="rId19"/>
    <p:sldId id="271" r:id="rId20"/>
    <p:sldId id="272" r:id="rId21"/>
    <p:sldId id="273" r:id="rId22"/>
    <p:sldId id="274" r:id="rId23"/>
    <p:sldId id="276" r:id="rId24"/>
    <p:sldId id="275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Базові практичні навички медіації. </a:t>
            </a:r>
          </a:p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Техніки Кола.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066554" cy="397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4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285728"/>
            <a:ext cx="436549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3200" b="1" u="sng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Рефлексивне слухання</a:t>
            </a:r>
            <a:endParaRPr lang="ru-RU" sz="3200" b="1" u="sng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142984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 smtClean="0">
                <a:solidFill>
                  <a:srgbClr val="FFFF00"/>
                </a:solidFill>
              </a:rPr>
              <a:t>Рефлексивне слухання </a:t>
            </a:r>
            <a:r>
              <a:rPr lang="uk-UA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– це вид слухання, коли на перший план виступає віддзеркалення інформації.</a:t>
            </a:r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2" y="3571876"/>
            <a:ext cx="47863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Рефлексивне слухання </a:t>
            </a:r>
            <a:r>
              <a:rPr lang="uk-UA" sz="2400" dirty="0" smtClean="0">
                <a:solidFill>
                  <a:srgbClr val="FFFF00"/>
                </a:solidFill>
              </a:rPr>
              <a:t>незамінне в конфліктних ситуаціях, коли співрозмовник поводиться агресивно або демонструє свою перевагу. Це дуже дієвий засіб заспокоїтися, якщо виникає бажання розвинути конфлікт, що розпочався.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0482" name="Picture 2" descr="ÐÐ°ÑÑÐ¸Ð½ÐºÐ¸ Ð¿Ð¾ Ð·Ð°Ð¿ÑÐ¾ÑÑ ÑÐµÑÐ»ÐµÐºÑÑ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43248"/>
            <a:ext cx="3286148" cy="32861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48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142984"/>
            <a:ext cx="3429024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357166"/>
            <a:ext cx="6663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Техніки рефлексивного слухання</a:t>
            </a:r>
            <a:endParaRPr lang="ru-RU" sz="28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14612" y="1142984"/>
            <a:ext cx="3286148" cy="6429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tx1">
                    <a:lumMod val="50000"/>
                  </a:schemeClr>
                </a:solidFill>
              </a:rPr>
              <a:t>Ехо-техніка</a:t>
            </a:r>
            <a:endParaRPr lang="ru-RU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4143372" y="207167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2285992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Повторення окремих слів чи словосполучень клієнта. Вона виконує роль запитань і спонукає клієнта продовжувати розповідь.</a:t>
            </a:r>
            <a:endParaRPr lang="ru-RU" sz="2000" b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3143248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використання </a:t>
            </a:r>
            <a:r>
              <a:rPr lang="uk-UA" sz="24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ехо-техніки</a:t>
            </a:r>
            <a:r>
              <a:rPr lang="uk-UA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2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920" y="3786190"/>
            <a:ext cx="7909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повторювати ті слова співрозмовника, які несуть найбільше емоційне навантаження</a:t>
            </a:r>
          </a:p>
          <a:p>
            <a:pPr>
              <a:buFontTx/>
              <a:buChar char="-"/>
            </a:pPr>
            <a:endParaRPr lang="uk-UA" sz="20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повторювати слова, які співрозмовник сам підкреслює і всіляко виділяє в ході бесіди</a:t>
            </a:r>
          </a:p>
          <a:p>
            <a:pPr>
              <a:buFontTx/>
              <a:buChar char="-"/>
            </a:pPr>
            <a:endParaRPr lang="uk-UA" sz="20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Чергувати </a:t>
            </a:r>
            <a:r>
              <a:rPr lang="uk-UA" sz="2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ехо-техніку</a:t>
            </a: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з іншими техніками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естиугольник 2"/>
          <p:cNvSpPr/>
          <p:nvPr/>
        </p:nvSpPr>
        <p:spPr>
          <a:xfrm>
            <a:off x="2428860" y="357166"/>
            <a:ext cx="3857652" cy="928694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Перефразування</a:t>
            </a:r>
            <a:endParaRPr lang="ru-RU" sz="24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714488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u="sng" dirty="0" smtClean="0">
                <a:solidFill>
                  <a:schemeClr val="accent6">
                    <a:lumMod val="75000"/>
                  </a:schemeClr>
                </a:solidFill>
              </a:rPr>
              <a:t>Сутність прийому: 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повернути співрозмовникові його вислови (одну або декілька фраз), сформулювавши їх своїми словами. Почати можна так: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“Як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я вас зрозумів…”,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“На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вашу думку…”</a:t>
            </a:r>
            <a:endParaRPr lang="ru-RU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786058"/>
            <a:ext cx="7715304" cy="13542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Головна мета </a:t>
            </a:r>
            <a:r>
              <a:rPr lang="uk-UA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– уточнення інформації. Завдяки цій техніці співрозмовник матиме уявлення про те, як ви його зрозуміли, і продовжить розмову про те, що в його словах здається вам найважливішим.</a:t>
            </a:r>
            <a:endParaRPr lang="ru-RU" sz="20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4143380"/>
            <a:ext cx="382668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4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 перефразування:</a:t>
            </a:r>
            <a:endParaRPr lang="ru-RU" sz="2400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714884"/>
            <a:ext cx="83582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000" b="1" dirty="0" smtClean="0">
                <a:solidFill>
                  <a:srgbClr val="FFFF00"/>
                </a:solidFill>
              </a:rPr>
              <a:t>Для перефразування обираються найсуттєвіші, найважливіші моменти повідомлення</a:t>
            </a:r>
          </a:p>
          <a:p>
            <a:pPr>
              <a:buFontTx/>
              <a:buChar char="-"/>
            </a:pPr>
            <a:r>
              <a:rPr lang="uk-UA" sz="2000" b="1" dirty="0" smtClean="0">
                <a:solidFill>
                  <a:srgbClr val="FFFF00"/>
                </a:solidFill>
              </a:rPr>
              <a:t>При </a:t>
            </a:r>
            <a:r>
              <a:rPr lang="uk-UA" sz="2000" b="1" dirty="0" err="1" smtClean="0">
                <a:solidFill>
                  <a:srgbClr val="FFFF00"/>
                </a:solidFill>
              </a:rPr>
              <a:t>“поверненні”</a:t>
            </a:r>
            <a:r>
              <a:rPr lang="uk-UA" sz="2000" b="1" dirty="0" smtClean="0">
                <a:solidFill>
                  <a:srgbClr val="FFFF00"/>
                </a:solidFill>
              </a:rPr>
              <a:t> репліки не варто нічого додавати від себе, інтерпретувати сказане</a:t>
            </a:r>
          </a:p>
          <a:p>
            <a:pPr>
              <a:buFontTx/>
              <a:buChar char="-"/>
            </a:pPr>
            <a:r>
              <a:rPr lang="uk-UA" sz="2000" b="1" dirty="0" smtClean="0">
                <a:solidFill>
                  <a:srgbClr val="FFFF00"/>
                </a:solidFill>
              </a:rPr>
              <a:t>Чергувати техніку перефразування з іншими техніками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71736" y="285728"/>
            <a:ext cx="3357586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u="sng" dirty="0" smtClean="0">
                <a:solidFill>
                  <a:schemeClr val="accent6">
                    <a:lumMod val="50000"/>
                  </a:schemeClr>
                </a:solidFill>
              </a:rPr>
              <a:t>Види перефразування</a:t>
            </a:r>
            <a:endParaRPr lang="ru-RU" sz="2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642910" y="1500174"/>
            <a:ext cx="2643206" cy="1357322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Відображає зміст сказаного співрозмовником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5072066" y="1500174"/>
            <a:ext cx="2714644" cy="1285884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Відображає емоції та почуття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536679" y="3178173"/>
            <a:ext cx="642148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6108711" y="3106735"/>
            <a:ext cx="642148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4282" y="3643314"/>
            <a:ext cx="33575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застосовується для спонукання продовжувати розповідь, уточнення того, наскільки правильно його розуміють</a:t>
            </a: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9190" y="3571876"/>
            <a:ext cx="34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спонукає співрозмовника розповідати про його внутрішній стан, дає змогу показати йому, що він має право на всі почуття (гнів, лють, злість)</a:t>
            </a: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2571736" y="214290"/>
            <a:ext cx="3357586" cy="71438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Резюмування</a:t>
            </a:r>
            <a:endParaRPr lang="ru-RU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071546"/>
            <a:ext cx="4286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Сутність прийому</a:t>
            </a:r>
            <a:r>
              <a:rPr lang="uk-UA" sz="2800" i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: </a:t>
            </a:r>
            <a:r>
              <a:rPr lang="uk-UA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відтворення слів партнера у скороченому вигляді, стисле формулювання найголовнішого, підбиття підсумку:  </a:t>
            </a:r>
            <a:r>
              <a:rPr lang="uk-UA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“Якщо</a:t>
            </a:r>
            <a:r>
              <a:rPr lang="uk-UA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тепер підсумувати сказане вами, то…”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3357562"/>
            <a:ext cx="81439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Головна мета </a:t>
            </a:r>
            <a:r>
              <a:rPr lang="uk-UA" sz="20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– виділення головної думки.  </a:t>
            </a:r>
          </a:p>
          <a:p>
            <a:endParaRPr lang="uk-UA" sz="2000" b="1" dirty="0" smtClean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Прийом допомагає при обговоренні, розгляді претензій, коли необхідно </a:t>
            </a:r>
            <a:r>
              <a:rPr lang="uk-UA" sz="2000" b="1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розв</a:t>
            </a:r>
            <a:r>
              <a:rPr lang="en-US" sz="20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’</a:t>
            </a:r>
            <a:r>
              <a:rPr lang="uk-UA" sz="2000" b="1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язати</a:t>
            </a:r>
            <a:r>
              <a:rPr lang="uk-UA" sz="20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якісь проблеми. Резюмування особливо ефективне, якщо обговорення затяглося, йде по колу або потрапило у безвихідь. Воно дозволяє не гаяти час на розмови, що не стосуються справи, і може бути дієвим і необразливим способом закінчити розмову з дуже балакучим співрозмовником.</a:t>
            </a:r>
            <a:endParaRPr lang="ru-RU" sz="2000" b="1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4578" name="AutoShape 2" descr="ÐÐ°ÑÑÐ¸Ð½ÐºÐ¸ Ð¿Ð¾ Ð·Ð°Ð¿ÑÐ¾ÑÑ ÑÐµÐ·ÑÐ¼ÑÐ²Ð°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42984"/>
            <a:ext cx="3916455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357166"/>
            <a:ext cx="392607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8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 резюмування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285860"/>
            <a:ext cx="37862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uk-UA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Говорити лаконічно і зрозуміло</a:t>
            </a:r>
          </a:p>
          <a:p>
            <a:pPr marL="342900" indent="-342900">
              <a:buAutoNum type="arabicParenR"/>
            </a:pPr>
            <a:endParaRPr lang="uk-UA" sz="2400" b="1" dirty="0" smtClean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uk-UA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Включати в резюме слова і вислови співрозмовника</a:t>
            </a:r>
          </a:p>
          <a:p>
            <a:pPr marL="342900" indent="-342900">
              <a:buAutoNum type="arabicParenR"/>
            </a:pPr>
            <a:endParaRPr lang="uk-UA" sz="2400" b="1" dirty="0" smtClean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uk-UA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Не давати оцінку сказаному людиною</a:t>
            </a:r>
          </a:p>
          <a:p>
            <a:pPr marL="342900" indent="-342900">
              <a:buAutoNum type="arabicParenR"/>
            </a:pPr>
            <a:endParaRPr lang="uk-UA" sz="2400" b="1" dirty="0" smtClean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uk-UA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Уникати порад, настанов</a:t>
            </a:r>
            <a:endParaRPr lang="ru-RU" sz="2400" b="1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22530" name="Picture 2" descr="ÐÐ°ÑÑÐ¸Ð½ÐºÐ¸ Ð¿Ð¾ Ð·Ð°Ð¿ÑÐ¾ÑÑ ÑÐµÐ·ÑÐ¼ÑÐ²Ð°Ð½Ð½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4355" y="1124744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253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429132"/>
            <a:ext cx="4214842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357166"/>
            <a:ext cx="5133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Ефективний зворотний </a:t>
            </a:r>
            <a:r>
              <a:rPr lang="uk-UA" sz="2800" b="1" u="sng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зв</a:t>
            </a:r>
            <a:r>
              <a:rPr lang="en-US" sz="28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’</a:t>
            </a:r>
            <a:r>
              <a:rPr lang="uk-UA" sz="2800" b="1" u="sng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язок</a:t>
            </a:r>
            <a:endParaRPr lang="ru-RU" sz="2800" b="1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142984"/>
            <a:ext cx="80010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Зворотний </a:t>
            </a:r>
            <a:r>
              <a:rPr lang="uk-UA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зв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’</a:t>
            </a:r>
            <a:r>
              <a:rPr lang="uk-UA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язок</a:t>
            </a:r>
            <a:r>
              <a:rPr lang="uk-UA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у </a:t>
            </a: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спілкуванні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- це процес  </a:t>
            </a:r>
            <a:r>
              <a:rPr lang="uk-UA" sz="20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“віддзеркалювання”</a:t>
            </a:r>
            <a:r>
              <a:rPr lang="uk-UA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партнерами один для одного думок, оцінок, образів, почуттів, що виникають під час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іхнього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контакту, який включає </a:t>
            </a:r>
            <a:r>
              <a:rPr lang="uk-UA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дві сторони:</a:t>
            </a:r>
          </a:p>
          <a:p>
            <a:pPr marL="457200" indent="-457200">
              <a:buAutoNum type="arabicParenR"/>
            </a:pPr>
            <a:r>
              <a:rPr lang="uk-UA" sz="2000" b="1" u="sng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Подання </a:t>
            </a:r>
            <a:r>
              <a:rPr lang="uk-UA" sz="20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інформації людям про те, як ми їх сприймаємо, оцінюємо, як реагуємо на їхню поведінку</a:t>
            </a:r>
          </a:p>
          <a:p>
            <a:pPr marL="457200" indent="-457200">
              <a:buAutoNum type="arabicParenR"/>
            </a:pPr>
            <a:r>
              <a:rPr lang="uk-UA" sz="2000" b="1" u="sng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Отримання </a:t>
            </a:r>
            <a:r>
              <a:rPr lang="uk-UA" sz="20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аналогічної інформації про нас від інших</a:t>
            </a:r>
            <a:endParaRPr lang="ru-RU" sz="2000" b="1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21506" name="Picture 2" descr="ÐÐ°ÑÑÐ¸Ð½ÐºÐ¸ Ð¿Ð¾ Ð·Ð°Ð¿ÑÐ¾ÑÑ ÑÐ¿ÑÐ»ÐºÑÐ²Ð°Ð½Ð½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643314"/>
            <a:ext cx="4500594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8" name="Picture 4" descr="ÐÐ°ÑÑÐ¸Ð½ÐºÐ¸ Ð¿Ð¾ Ð·Ð°Ð¿ÑÐ¾ÑÑ ÑÐ¿ÑÐ»ÐºÑÐ²Ð°Ð½Ð½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643314"/>
            <a:ext cx="3227449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2910" y="571480"/>
            <a:ext cx="2714644" cy="12858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2"/>
                </a:solidFill>
              </a:rPr>
              <a:t>Ефективний</a:t>
            </a:r>
            <a:r>
              <a:rPr lang="ru-RU" sz="2400" b="1" dirty="0" smtClean="0"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solidFill>
                  <a:schemeClr val="bg2"/>
                </a:solidFill>
              </a:rPr>
              <a:t>зворотний</a:t>
            </a:r>
            <a:r>
              <a:rPr lang="ru-RU" sz="2400" b="1" dirty="0" smtClean="0"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solidFill>
                  <a:schemeClr val="bg2"/>
                </a:solidFill>
              </a:rPr>
              <a:t>зв</a:t>
            </a:r>
            <a:r>
              <a:rPr lang="en-US" sz="2400" b="1" dirty="0" smtClean="0">
                <a:solidFill>
                  <a:schemeClr val="bg2"/>
                </a:solidFill>
              </a:rPr>
              <a:t>’</a:t>
            </a:r>
            <a:r>
              <a:rPr lang="uk-UA" sz="2400" b="1" dirty="0" err="1" smtClean="0">
                <a:solidFill>
                  <a:schemeClr val="bg2"/>
                </a:solidFill>
              </a:rPr>
              <a:t>язок</a:t>
            </a:r>
            <a:endParaRPr lang="ru-RU" sz="2400" b="1" dirty="0">
              <a:solidFill>
                <a:schemeClr val="bg2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428992" y="1214422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4429124" y="500042"/>
            <a:ext cx="2500330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u="sng" dirty="0" smtClean="0"/>
              <a:t>Форма ефективного спілкування</a:t>
            </a:r>
            <a:endParaRPr lang="ru-RU" sz="2000" b="1" u="sng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5322098" y="2393150"/>
            <a:ext cx="928696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0" y="2928934"/>
            <a:ext cx="37862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співбесідники отримують один від одного повідомлення про власну поведінку, побудовані й сформульовані таким  чином, що відчувають готовність змінювати й розвивати свої дії, захищатись чи сперечатись </a:t>
            </a:r>
            <a:endParaRPr lang="ru-RU" sz="2000" b="1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1026" name="Picture 2" descr="ÐÐ°ÑÑÐ¸Ð½ÐºÐ¸ Ð¿Ð¾ Ð·Ð°Ð¿ÑÐ¾ÑÑ ÑÐ¿ÑÐ»ÐºÑÐ²Ð°Ð½Ð½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7018"/>
            <a:ext cx="3757141" cy="2857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428604"/>
            <a:ext cx="42357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Види зворотного </a:t>
            </a:r>
            <a:r>
              <a:rPr lang="uk-UA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зв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’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я</a:t>
            </a:r>
            <a:r>
              <a:rPr lang="uk-UA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зку</a:t>
            </a:r>
            <a:r>
              <a:rPr lang="uk-UA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472" y="1285860"/>
            <a:ext cx="2857520" cy="9286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Оцінний зворотний </a:t>
            </a:r>
            <a:r>
              <a:rPr lang="uk-UA" sz="2000" b="1" dirty="0" err="1" smtClean="0">
                <a:solidFill>
                  <a:srgbClr val="FFFF00"/>
                </a:solidFill>
              </a:rPr>
              <a:t>зв</a:t>
            </a:r>
            <a:r>
              <a:rPr lang="en-US" sz="2000" b="1" dirty="0" smtClean="0">
                <a:solidFill>
                  <a:srgbClr val="FFFF00"/>
                </a:solidFill>
              </a:rPr>
              <a:t>’</a:t>
            </a:r>
            <a:r>
              <a:rPr lang="uk-UA" sz="2000" b="1" dirty="0" err="1" smtClean="0">
                <a:solidFill>
                  <a:srgbClr val="FFFF00"/>
                </a:solidFill>
              </a:rPr>
              <a:t>язок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3143248"/>
            <a:ext cx="2857520" cy="9286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Безоцінний зворотний </a:t>
            </a:r>
            <a:r>
              <a:rPr lang="uk-UA" sz="2000" b="1" dirty="0" err="1" smtClean="0">
                <a:solidFill>
                  <a:srgbClr val="FFFF00"/>
                </a:solidFill>
              </a:rPr>
              <a:t>зв</a:t>
            </a:r>
            <a:r>
              <a:rPr lang="en-US" sz="2000" b="1" dirty="0" smtClean="0">
                <a:solidFill>
                  <a:srgbClr val="FFFF00"/>
                </a:solidFill>
              </a:rPr>
              <a:t>’</a:t>
            </a:r>
            <a:r>
              <a:rPr lang="uk-UA" sz="2000" b="1" dirty="0" err="1" smtClean="0">
                <a:solidFill>
                  <a:srgbClr val="FFFF00"/>
                </a:solidFill>
              </a:rPr>
              <a:t>язок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428992" y="1571612"/>
            <a:ext cx="857256" cy="28575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500562" y="1285860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Повідомлення своєї думки, свого ставлення до того, про що йде мова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96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786058"/>
            <a:ext cx="429408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97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500570"/>
            <a:ext cx="3714776" cy="20939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357166"/>
            <a:ext cx="5920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u="sng" dirty="0" smtClean="0"/>
              <a:t>Даючи зворотний </a:t>
            </a:r>
            <a:r>
              <a:rPr lang="uk-UA" sz="2400" b="1" u="sng" dirty="0" err="1" smtClean="0"/>
              <a:t>зв</a:t>
            </a:r>
            <a:r>
              <a:rPr lang="en-US" sz="2400" b="1" u="sng" dirty="0" smtClean="0"/>
              <a:t>’</a:t>
            </a:r>
            <a:r>
              <a:rPr lang="uk-UA" sz="2400" b="1" u="sng" dirty="0" err="1" smtClean="0"/>
              <a:t>язок</a:t>
            </a:r>
            <a:r>
              <a:rPr lang="uk-UA" sz="2400" b="1" u="sng" dirty="0" smtClean="0"/>
              <a:t>, слід </a:t>
            </a:r>
            <a:r>
              <a:rPr lang="uk-UA" sz="2400" b="1" u="sng" dirty="0" err="1" smtClean="0"/>
              <a:t>пам</a:t>
            </a:r>
            <a:r>
              <a:rPr lang="en-US" sz="2400" b="1" u="sng" dirty="0" smtClean="0"/>
              <a:t>’</a:t>
            </a:r>
            <a:r>
              <a:rPr lang="uk-UA" sz="2400" b="1" u="sng" dirty="0" err="1" smtClean="0"/>
              <a:t>ятати</a:t>
            </a:r>
            <a:r>
              <a:rPr lang="uk-UA" sz="2400" b="1" u="sng" dirty="0" smtClean="0"/>
              <a:t>:</a:t>
            </a:r>
            <a:endParaRPr lang="ru-RU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857232"/>
            <a:ext cx="50006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uk-UA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говорити тільки про поведінку співрозмовника, а не про його особистість</a:t>
            </a:r>
          </a:p>
          <a:p>
            <a:pPr>
              <a:buFont typeface="Wingdings" pitchFamily="2" charset="2"/>
              <a:buChar char="q"/>
            </a:pPr>
            <a:endParaRPr lang="uk-UA" sz="2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uk-UA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бути конкретним (описувати поведінку лише в певній ситуації)</a:t>
            </a:r>
          </a:p>
          <a:p>
            <a:pPr>
              <a:buFont typeface="Wingdings" pitchFamily="2" charset="2"/>
              <a:buChar char="q"/>
            </a:pPr>
            <a:endParaRPr lang="uk-UA" sz="2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uk-UA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давати зворотний </a:t>
            </a:r>
            <a:r>
              <a:rPr lang="uk-UA" sz="2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зв</a:t>
            </a:r>
            <a:r>
              <a:rPr lang="en-US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’</a:t>
            </a:r>
            <a:r>
              <a:rPr lang="uk-UA" sz="2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язок</a:t>
            </a:r>
            <a:r>
              <a:rPr lang="uk-UA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від свого імені (“Я </a:t>
            </a:r>
            <a:r>
              <a:rPr lang="uk-UA" sz="2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помітив”</a:t>
            </a:r>
            <a:r>
              <a:rPr lang="uk-UA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“Я </a:t>
            </a:r>
            <a:r>
              <a:rPr lang="uk-UA" sz="2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вважаю”</a:t>
            </a:r>
            <a:r>
              <a:rPr lang="uk-UA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q"/>
            </a:pPr>
            <a:endParaRPr lang="uk-UA" sz="2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uk-UA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Не оцінювати співрозмовника</a:t>
            </a:r>
          </a:p>
          <a:p>
            <a:pPr>
              <a:buFont typeface="Wingdings" pitchFamily="2" charset="2"/>
              <a:buChar char="q"/>
            </a:pPr>
            <a:endParaRPr lang="uk-UA" sz="2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uk-UA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давати збалансований зворотний </a:t>
            </a:r>
            <a:r>
              <a:rPr lang="uk-UA" sz="2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зв</a:t>
            </a:r>
            <a:r>
              <a:rPr lang="en-US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’</a:t>
            </a:r>
            <a:r>
              <a:rPr lang="uk-UA" sz="2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язок</a:t>
            </a:r>
            <a:endParaRPr lang="uk-UA" sz="2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endParaRPr lang="uk-UA" sz="2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uk-UA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враховувати потреби людини та її можливості змінюватися: не казати про те, що людина не в змозі змінити</a:t>
            </a:r>
            <a:endParaRPr lang="ru-RU" sz="2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8674" name="Picture 2" descr="ÐÐ°ÑÑÐ¸Ð½ÐºÐ¸ Ð¿Ð¾ Ð·Ð°Ð¿ÑÐ¾ÑÑ ÑÐ¿ÑÐ»ÐºÑÐ²Ð°Ð½Ð½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071546"/>
            <a:ext cx="3500462" cy="5073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13604"/>
            <a:ext cx="7220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Формування комунікативних навичок медіатора.</a:t>
            </a:r>
            <a:endParaRPr lang="ru-RU" sz="2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947871"/>
            <a:ext cx="3888432" cy="9361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2"/>
                </a:solidFill>
              </a:rPr>
              <a:t>Комунікативні навички </a:t>
            </a: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– це навички ефективного спілкування.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708920"/>
            <a:ext cx="4248472" cy="30243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2"/>
                </a:solidFill>
              </a:rPr>
              <a:t>Відновлювальна комунікація</a:t>
            </a:r>
            <a:r>
              <a:rPr lang="uk-UA" sz="2000" dirty="0" smtClean="0">
                <a:solidFill>
                  <a:schemeClr val="bg2"/>
                </a:solidFill>
              </a:rPr>
              <a:t> 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– вільний від маніпуляцій і тиску організований діалог, спрямований на розуміння самою людиною різних контекстів проблемної ситуації і прийняття нею відповідальності за пошук виходу з неї. 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572000" y="3933056"/>
            <a:ext cx="1080120" cy="576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868858" y="3847400"/>
            <a:ext cx="2807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з</a:t>
            </a:r>
            <a:r>
              <a:rPr lang="uk-UA" sz="20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береження конструктивних </a:t>
            </a:r>
          </a:p>
          <a:p>
            <a:pPr algn="ctr"/>
            <a:r>
              <a:rPr lang="uk-UA" sz="20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відносин між людьми</a:t>
            </a:r>
            <a:endParaRPr lang="ru-RU" sz="2000" b="1" u="sng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477" y="947871"/>
            <a:ext cx="3058255" cy="229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96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576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Формування</a:t>
            </a:r>
            <a:r>
              <a:rPr lang="ru-RU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стресостійкості</a:t>
            </a:r>
            <a:r>
              <a:rPr lang="ru-RU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медіатора</a:t>
            </a:r>
            <a:r>
              <a:rPr lang="ru-RU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2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3" y="1142984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Найвідоміший та найбільш суперечливий науковий термін – </a:t>
            </a:r>
            <a:r>
              <a:rPr lang="uk-UA" sz="3200" b="1" u="sng" dirty="0" smtClean="0">
                <a:solidFill>
                  <a:srgbClr val="FFFF00"/>
                </a:solidFill>
              </a:rPr>
              <a:t>це стрес. </a:t>
            </a:r>
            <a:endParaRPr lang="ru-RU" sz="2800" b="1" u="sng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786058"/>
            <a:ext cx="45005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Відомий канадський учений </a:t>
            </a:r>
            <a:r>
              <a:rPr lang="uk-UA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Г.</a:t>
            </a:r>
            <a:r>
              <a:rPr lang="uk-UA" sz="2400" b="1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Сельє</a:t>
            </a:r>
            <a:r>
              <a:rPr lang="uk-UA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, </a:t>
            </a:r>
            <a:r>
              <a:rPr lang="uk-UA" sz="24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засновник теорії стресу писав: </a:t>
            </a:r>
            <a:r>
              <a:rPr lang="uk-UA" sz="2400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“Кожна</a:t>
            </a:r>
            <a:r>
              <a:rPr lang="uk-UA" sz="2400" b="1" i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людина відчувала його, всі говорять про  нього, але майже ніхто не бере на себе клопіт з</a:t>
            </a:r>
            <a:r>
              <a:rPr lang="en-US" sz="2400" b="1" i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’</a:t>
            </a:r>
            <a:r>
              <a:rPr lang="uk-UA" sz="2400" b="1" i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ясувати , що ж таке </a:t>
            </a:r>
            <a:r>
              <a:rPr lang="uk-UA" sz="2400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стрес”</a:t>
            </a:r>
            <a:r>
              <a:rPr lang="uk-UA" sz="2400" b="1" i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.</a:t>
            </a:r>
            <a:endParaRPr lang="ru-RU" sz="2400" b="1" i="1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1026" name="Picture 2" descr="ÐÐ°ÑÑÐ¸Ð½ÐºÐ¸ Ð¿Ð¾ Ð·Ð°Ð¿ÑÐ¾ÑÑ Ð³.ÑÐµÐ»Ñ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928802"/>
            <a:ext cx="3625479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52735"/>
            <a:ext cx="77506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 одному дослідженні для солдатів-новобранців імітували ситуацію аварії та вимушеної посадки літака. Перед підйомом на борт кожному було вручено для десятихвилинного вивчення брошуру з інструкціями про необхідні дії в разі можливої катастрофи. Кожен учасник польоту вдягнув рятівний жилет і парашут. Несподіванки почалися на висоті півтора кілометра: літак нахилився вбік. Усі побачили, як один з пропелерів перестав крутитися, а через навушники почули про інші несправності. Потім солдатам повідомили, що склалася критична ситуація. Достовірність посилювалася тим, що вони начебто випадково чули в навушниках тривожний діалог пілота з наземними службами. Літак перебував неподалік аеродрому, тому учасники могли бачити, як на злітну смугу з</a:t>
            </a:r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’</a:t>
            </a:r>
            <a:r>
              <a:rPr lang="uk-UA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їжджаються вантажні й санітарні машини. Через кілька хвилин пролунав наказ приготуватися до приводнення  у відкритому океані, оскільки відмовив посадковий пристрій. Через певний час літак благополучно приземлився на аеродромі. </a:t>
            </a:r>
            <a:endParaRPr lang="ru-RU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7120" y="404664"/>
            <a:ext cx="169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Приклад:</a:t>
            </a:r>
            <a:endParaRPr lang="ru-RU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Активна протидія стресу може передбачати низку заходів, до яких можна віднести:</a:t>
            </a:r>
            <a:endParaRPr lang="ru-RU" sz="24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357430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FFC000"/>
                </a:solidFill>
              </a:rPr>
              <a:t>Складання переліку стресорів</a:t>
            </a:r>
          </a:p>
          <a:p>
            <a:pPr marL="342900" indent="-342900">
              <a:buAutoNum type="arabicPeriod"/>
            </a:pPr>
            <a:r>
              <a:rPr lang="uk-UA" sz="2000" b="1" dirty="0" err="1" smtClean="0">
                <a:solidFill>
                  <a:srgbClr val="FFC000"/>
                </a:solidFill>
              </a:rPr>
              <a:t>Ранжування</a:t>
            </a:r>
            <a:r>
              <a:rPr lang="uk-UA" sz="2000" b="1" dirty="0" smtClean="0">
                <a:solidFill>
                  <a:srgbClr val="FFC000"/>
                </a:solidFill>
              </a:rPr>
              <a:t> стресорів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FFC000"/>
                </a:solidFill>
              </a:rPr>
              <a:t>Планування реальних і конкретних дій стосовно стресорів</a:t>
            </a:r>
          </a:p>
          <a:p>
            <a:pPr marL="342900" indent="-342900"/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86050" y="1142984"/>
            <a:ext cx="285752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Аналіз індивідуальної картини стресу </a:t>
            </a:r>
            <a:endParaRPr lang="ru-RU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929058" y="2000240"/>
            <a:ext cx="42862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2857488" y="3429000"/>
            <a:ext cx="3071834" cy="714380"/>
          </a:xfrm>
          <a:prstGeom prst="hex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Різновиди дій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4357694"/>
            <a:ext cx="1857388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Негайна дія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6116" y="4357694"/>
            <a:ext cx="2214578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Перспективна дія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43636" y="4286256"/>
            <a:ext cx="2214578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Ігнорування чи адаптація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380672"/>
            <a:ext cx="2786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стресори, стосовно яких можна щось зробити просто зараз, сьогодні чи протягом найближчих днів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5500702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стресори, що підлягають корекції, але незрозуміло, якій саме та коли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6446" y="5380672"/>
            <a:ext cx="30003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Стресори, що перебувають поза межами досяжності; до них варто просто пристосуватися і приймати їх такими, які вони є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488" y="214290"/>
            <a:ext cx="307183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Мобілізація фізіологічних можливостей організму для протидії стресу </a:t>
            </a:r>
            <a:endParaRPr lang="ru-RU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143372" y="1428736"/>
            <a:ext cx="50006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естиугольник 3"/>
          <p:cNvSpPr/>
          <p:nvPr/>
        </p:nvSpPr>
        <p:spPr>
          <a:xfrm>
            <a:off x="214282" y="1928802"/>
            <a:ext cx="2071702" cy="121444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Збільшення вживання рідини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2500298" y="1928802"/>
            <a:ext cx="2071702" cy="121444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Харчування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4786314" y="1857364"/>
            <a:ext cx="1643074" cy="1285884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Дихання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6715140" y="1857364"/>
            <a:ext cx="2214546" cy="1285884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Фізичні вправи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08" y="3357562"/>
            <a:ext cx="464347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Мобілізація психофізіологічних можливостей для протидії стресові </a:t>
            </a:r>
          </a:p>
          <a:p>
            <a:pPr algn="ctr"/>
            <a:r>
              <a:rPr lang="uk-UA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(психічна саморегуляція)</a:t>
            </a:r>
            <a:endParaRPr lang="ru-RU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22" name="Picture 2" descr="ÐÐ°ÑÑÐ¸Ð½ÐºÐ¸ Ð¿Ð¾ Ð·Ð°Ð¿ÑÐ¾ÑÑ ÑÑÑÐµÑ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643446"/>
            <a:ext cx="350046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ÐÐ°ÑÑÐ¸Ð½ÐºÐ¸ Ð¿Ð¾ Ð·Ð°Ð¿ÑÐ¾ÑÑ ÑÑÑÐµÑ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714884"/>
            <a:ext cx="4000528" cy="1927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688340"/>
            <a:ext cx="359021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Практика медіації.</a:t>
            </a:r>
            <a:endParaRPr lang="ru-RU" sz="32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25422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Медіація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/>
              <a:t>— вид альтернативного </a:t>
            </a:r>
            <a:r>
              <a:rPr lang="ru-RU" sz="2400" dirty="0" err="1"/>
              <a:t>врегулювання</a:t>
            </a:r>
            <a:r>
              <a:rPr lang="ru-RU" sz="2400" dirty="0"/>
              <a:t> </a:t>
            </a:r>
            <a:r>
              <a:rPr lang="ru-RU" sz="2400" dirty="0" err="1"/>
              <a:t>спорів</a:t>
            </a:r>
            <a:r>
              <a:rPr lang="ru-RU" sz="2400" dirty="0"/>
              <a:t>, метод </a:t>
            </a:r>
            <a:r>
              <a:rPr lang="ru-RU" sz="2400" dirty="0" err="1"/>
              <a:t>вирішення</a:t>
            </a:r>
            <a:r>
              <a:rPr lang="ru-RU" sz="2400" dirty="0"/>
              <a:t> </a:t>
            </a:r>
            <a:r>
              <a:rPr lang="ru-RU" sz="2400" dirty="0" err="1"/>
              <a:t>спорів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залученням</a:t>
            </a:r>
            <a:r>
              <a:rPr lang="ru-RU" sz="2400" dirty="0"/>
              <a:t> </a:t>
            </a:r>
            <a:r>
              <a:rPr lang="ru-RU" sz="2400" dirty="0" err="1"/>
              <a:t>посередника</a:t>
            </a:r>
            <a:r>
              <a:rPr lang="ru-RU" sz="2400" dirty="0"/>
              <a:t> (</a:t>
            </a:r>
            <a:r>
              <a:rPr lang="ru-RU" sz="2400" dirty="0" err="1"/>
              <a:t>медіатора</a:t>
            </a:r>
            <a:r>
              <a:rPr lang="ru-RU" sz="2400" dirty="0"/>
              <a:t>),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допомагає</a:t>
            </a:r>
            <a:r>
              <a:rPr lang="ru-RU" sz="2400" dirty="0"/>
              <a:t> сторонам </a:t>
            </a:r>
            <a:r>
              <a:rPr lang="ru-RU" sz="2400" dirty="0" err="1"/>
              <a:t>конфлікту</a:t>
            </a:r>
            <a:r>
              <a:rPr lang="ru-RU" sz="2400" dirty="0"/>
              <a:t> </a:t>
            </a:r>
            <a:r>
              <a:rPr lang="ru-RU" sz="2400" dirty="0" err="1"/>
              <a:t>налагодити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комунікації</a:t>
            </a:r>
            <a:r>
              <a:rPr lang="ru-RU" sz="2400" dirty="0"/>
              <a:t> і </a:t>
            </a:r>
            <a:r>
              <a:rPr lang="ru-RU" sz="2400" dirty="0" err="1"/>
              <a:t>проаналізувати</a:t>
            </a:r>
            <a:r>
              <a:rPr lang="ru-RU" sz="2400" dirty="0"/>
              <a:t> </a:t>
            </a:r>
            <a:r>
              <a:rPr lang="ru-RU" sz="2400" dirty="0" err="1"/>
              <a:t>конфліктну</a:t>
            </a:r>
            <a:r>
              <a:rPr lang="ru-RU" sz="2400" dirty="0"/>
              <a:t> </a:t>
            </a:r>
            <a:r>
              <a:rPr lang="ru-RU" sz="2400" dirty="0" err="1"/>
              <a:t>ситуацію</a:t>
            </a:r>
            <a:r>
              <a:rPr lang="ru-RU" sz="2400" dirty="0"/>
              <a:t> таким чином, </a:t>
            </a:r>
            <a:r>
              <a:rPr lang="ru-RU" sz="2400" dirty="0" err="1"/>
              <a:t>щоб</a:t>
            </a:r>
            <a:r>
              <a:rPr lang="ru-RU" sz="2400" dirty="0"/>
              <a:t> вони </a:t>
            </a:r>
            <a:r>
              <a:rPr lang="ru-RU" sz="2400" dirty="0" err="1"/>
              <a:t>самі</a:t>
            </a:r>
            <a:r>
              <a:rPr lang="ru-RU" sz="2400" dirty="0"/>
              <a:t> </a:t>
            </a:r>
            <a:r>
              <a:rPr lang="ru-RU" sz="2400" dirty="0" err="1"/>
              <a:t>змогли</a:t>
            </a:r>
            <a:r>
              <a:rPr lang="ru-RU" sz="2400" dirty="0"/>
              <a:t> обрати той </a:t>
            </a:r>
            <a:r>
              <a:rPr lang="ru-RU" sz="2400" dirty="0" err="1"/>
              <a:t>варіант</a:t>
            </a:r>
            <a:r>
              <a:rPr lang="ru-RU" sz="2400" dirty="0"/>
              <a:t> </a:t>
            </a:r>
            <a:r>
              <a:rPr lang="ru-RU" sz="2400" dirty="0" err="1"/>
              <a:t>рішення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би</a:t>
            </a:r>
            <a:r>
              <a:rPr lang="ru-RU" sz="2400" dirty="0"/>
              <a:t> </a:t>
            </a:r>
            <a:r>
              <a:rPr lang="ru-RU" sz="2400" dirty="0" err="1"/>
              <a:t>задовольняв</a:t>
            </a:r>
            <a:r>
              <a:rPr lang="ru-RU" sz="2400" dirty="0"/>
              <a:t> </a:t>
            </a:r>
            <a:r>
              <a:rPr lang="ru-RU" sz="2400" dirty="0" err="1"/>
              <a:t>інтереси</a:t>
            </a:r>
            <a:r>
              <a:rPr lang="ru-RU" sz="2400" dirty="0"/>
              <a:t> і потреби </a:t>
            </a:r>
            <a:r>
              <a:rPr lang="ru-RU" sz="2400" dirty="0" err="1"/>
              <a:t>усіх</a:t>
            </a:r>
            <a:r>
              <a:rPr lang="ru-RU" sz="2400" dirty="0"/>
              <a:t> </a:t>
            </a:r>
            <a:r>
              <a:rPr lang="ru-RU" sz="2400" dirty="0" err="1"/>
              <a:t>учасників</a:t>
            </a:r>
            <a:r>
              <a:rPr lang="ru-RU" sz="2400" dirty="0"/>
              <a:t> </a:t>
            </a:r>
            <a:r>
              <a:rPr lang="ru-RU" sz="2400" dirty="0" err="1"/>
              <a:t>конфлікту</a:t>
            </a:r>
            <a:r>
              <a:rPr lang="ru-RU" sz="24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947" y="1916832"/>
            <a:ext cx="3766229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2411760" y="260648"/>
            <a:ext cx="4536504" cy="72008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2"/>
                </a:solidFill>
              </a:rPr>
              <a:t>Етапи медіації</a:t>
            </a:r>
            <a:endParaRPr lang="ru-RU" sz="3200" b="1" dirty="0">
              <a:solidFill>
                <a:schemeClr val="bg2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124744"/>
            <a:ext cx="3024336" cy="11161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u="sng" dirty="0" smtClean="0">
                <a:solidFill>
                  <a:schemeClr val="accent5">
                    <a:lumMod val="25000"/>
                  </a:schemeClr>
                </a:solidFill>
              </a:rPr>
              <a:t>Етап 1</a:t>
            </a:r>
          </a:p>
          <a:p>
            <a:pPr algn="ctr"/>
            <a:r>
              <a:rPr lang="uk-UA" sz="3200" b="1" dirty="0" smtClean="0">
                <a:solidFill>
                  <a:schemeClr val="accent5">
                    <a:lumMod val="25000"/>
                  </a:schemeClr>
                </a:solidFill>
              </a:rPr>
              <a:t>Підготовчий </a:t>
            </a:r>
            <a:endParaRPr lang="ru-RU" sz="32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64088" y="1195635"/>
            <a:ext cx="2952328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u="sng" dirty="0" smtClean="0">
                <a:solidFill>
                  <a:schemeClr val="accent5">
                    <a:lumMod val="25000"/>
                  </a:schemeClr>
                </a:solidFill>
              </a:rPr>
              <a:t>Етап 2</a:t>
            </a:r>
          </a:p>
          <a:p>
            <a:pPr algn="ctr"/>
            <a:r>
              <a:rPr lang="uk-UA" sz="2400" b="1" dirty="0" smtClean="0">
                <a:solidFill>
                  <a:schemeClr val="accent5">
                    <a:lumMod val="25000"/>
                  </a:schemeClr>
                </a:solidFill>
              </a:rPr>
              <a:t>Індивідуальні зустрічі зі сторонами</a:t>
            </a:r>
            <a:endParaRPr lang="ru-RU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39552" y="2240868"/>
            <a:ext cx="0" cy="6458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77" y="2178187"/>
            <a:ext cx="500063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3181" y="2959267"/>
            <a:ext cx="24149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Отримавши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інформацію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про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конфлікт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визначити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чи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підходить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він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за</a:t>
            </a:r>
          </a:p>
          <a:p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критеріями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для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роботи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з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використанням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відновлювальних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практик.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17895" y="3140968"/>
            <a:ext cx="18780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Домовитися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зі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сторонами про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проведення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індивідуальної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зустрічі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508" y="2518647"/>
            <a:ext cx="500063" cy="62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31531" y="2636101"/>
            <a:ext cx="140082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Створення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основи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для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діалогу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зі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стороною.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71" y="2455717"/>
            <a:ext cx="500063" cy="253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152018" y="4544316"/>
            <a:ext cx="14481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Розуміння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ситуації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201" y="2543274"/>
            <a:ext cx="500063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448201" y="3420290"/>
            <a:ext cx="19693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Пошук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варіантів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вирішення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конфлікту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014" y="2528672"/>
            <a:ext cx="500063" cy="306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033491" y="4992403"/>
            <a:ext cx="1603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Підготовка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до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зустрічі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968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620688"/>
            <a:ext cx="2952328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 smtClean="0">
                <a:solidFill>
                  <a:schemeClr val="bg2"/>
                </a:solidFill>
              </a:rPr>
              <a:t>Етап 3</a:t>
            </a:r>
          </a:p>
          <a:p>
            <a:pPr algn="ctr"/>
            <a:r>
              <a:rPr lang="uk-UA" sz="2400" b="1" dirty="0" err="1" smtClean="0">
                <a:solidFill>
                  <a:schemeClr val="bg2"/>
                </a:solidFill>
              </a:rPr>
              <a:t>Медіаційна</a:t>
            </a:r>
            <a:r>
              <a:rPr lang="uk-UA" sz="2400" b="1" dirty="0" smtClean="0">
                <a:solidFill>
                  <a:schemeClr val="bg2"/>
                </a:solidFill>
              </a:rPr>
              <a:t> зустріч</a:t>
            </a:r>
          </a:p>
          <a:p>
            <a:pPr algn="ctr"/>
            <a:r>
              <a:rPr lang="uk-UA" sz="2400" b="1" dirty="0" smtClean="0">
                <a:solidFill>
                  <a:schemeClr val="bg2"/>
                </a:solidFill>
              </a:rPr>
              <a:t>(зустріч </a:t>
            </a:r>
            <a:r>
              <a:rPr lang="uk-UA" sz="2400" b="1" dirty="0" err="1" smtClean="0">
                <a:solidFill>
                  <a:schemeClr val="bg2"/>
                </a:solidFill>
              </a:rPr>
              <a:t>сторон</a:t>
            </a:r>
            <a:r>
              <a:rPr lang="uk-UA" sz="2400" b="1" dirty="0" smtClean="0">
                <a:solidFill>
                  <a:schemeClr val="bg2"/>
                </a:solidFill>
              </a:rPr>
              <a:t>)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4048" y="620688"/>
            <a:ext cx="2880320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 smtClean="0">
                <a:solidFill>
                  <a:schemeClr val="bg2"/>
                </a:solidFill>
              </a:rPr>
              <a:t>Етап 4</a:t>
            </a:r>
          </a:p>
          <a:p>
            <a:pPr algn="ctr"/>
            <a:r>
              <a:rPr lang="uk-UA" sz="2400" b="1" dirty="0" smtClean="0">
                <a:solidFill>
                  <a:schemeClr val="bg2"/>
                </a:solidFill>
              </a:rPr>
              <a:t>Фаза реалізації</a:t>
            </a:r>
            <a:endParaRPr lang="ru-RU" sz="2400" b="1" dirty="0">
              <a:solidFill>
                <a:schemeClr val="bg2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95536" y="162880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1471" y="2636912"/>
            <a:ext cx="840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tx2"/>
                </a:solidFill>
              </a:rPr>
              <a:t>Вступ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72" y="1746350"/>
            <a:ext cx="500063" cy="182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3238" y="3118274"/>
            <a:ext cx="1815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Бачення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сторін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конфлікту</a:t>
            </a:r>
            <a:r>
              <a:rPr lang="ru-RU" sz="2000" b="1" dirty="0">
                <a:solidFill>
                  <a:schemeClr val="tx2"/>
                </a:solidFill>
              </a:rPr>
              <a:t> (</a:t>
            </a:r>
            <a:r>
              <a:rPr lang="ru-RU" sz="2000" b="1" dirty="0" err="1">
                <a:solidFill>
                  <a:schemeClr val="tx2"/>
                </a:solidFill>
              </a:rPr>
              <a:t>окремі</a:t>
            </a:r>
            <a:r>
              <a:rPr lang="ru-RU" sz="2000" b="1" dirty="0">
                <a:solidFill>
                  <a:schemeClr val="tx2"/>
                </a:solidFill>
              </a:rPr>
              <a:t> точки </a:t>
            </a:r>
            <a:r>
              <a:rPr lang="ru-RU" sz="2000" b="1" dirty="0" err="1">
                <a:solidFill>
                  <a:schemeClr val="tx2"/>
                </a:solidFill>
              </a:rPr>
              <a:t>зору</a:t>
            </a:r>
            <a:r>
              <a:rPr lang="ru-RU" sz="2000" b="1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38" y="1628800"/>
            <a:ext cx="50006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85438" y="4773632"/>
            <a:ext cx="2286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tx2"/>
                </a:solidFill>
              </a:rPr>
              <a:t>Прояснення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конфлікту</a:t>
            </a:r>
            <a:r>
              <a:rPr lang="ru-RU" sz="2000" b="1" dirty="0">
                <a:solidFill>
                  <a:schemeClr val="tx2"/>
                </a:solidFill>
              </a:rPr>
              <a:t>. </a:t>
            </a:r>
            <a:r>
              <a:rPr lang="ru-RU" sz="2000" b="1" dirty="0" err="1">
                <a:solidFill>
                  <a:schemeClr val="tx2"/>
                </a:solidFill>
              </a:rPr>
              <a:t>Визначення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позицій</a:t>
            </a:r>
            <a:r>
              <a:rPr lang="ru-RU" sz="2000" b="1" dirty="0">
                <a:solidFill>
                  <a:schemeClr val="tx2"/>
                </a:solidFill>
              </a:rPr>
              <a:t> та </a:t>
            </a:r>
            <a:r>
              <a:rPr lang="ru-RU" sz="2000" b="1" dirty="0" err="1">
                <a:solidFill>
                  <a:schemeClr val="tx2"/>
                </a:solidFill>
              </a:rPr>
              <a:t>інтересів</a:t>
            </a:r>
            <a:r>
              <a:rPr lang="ru-RU" sz="2000" b="1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501" y="1710728"/>
            <a:ext cx="5000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22455" y="3150169"/>
            <a:ext cx="17014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tx2"/>
                </a:solidFill>
              </a:rPr>
              <a:t>Вирішення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конфлікту</a:t>
            </a:r>
            <a:r>
              <a:rPr lang="ru-RU" sz="2000" b="1" dirty="0">
                <a:solidFill>
                  <a:schemeClr val="tx2"/>
                </a:solidFill>
              </a:rPr>
              <a:t>. </a:t>
            </a:r>
            <a:r>
              <a:rPr lang="ru-RU" sz="2000" b="1" dirty="0" err="1">
                <a:solidFill>
                  <a:schemeClr val="tx2"/>
                </a:solidFill>
              </a:rPr>
              <a:t>Розробка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можливих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рішень</a:t>
            </a:r>
            <a:r>
              <a:rPr lang="ru-RU" sz="2000" b="1" dirty="0">
                <a:solidFill>
                  <a:schemeClr val="tx2"/>
                </a:solidFill>
              </a:rPr>
              <a:t>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306705" y="1710728"/>
            <a:ext cx="576064" cy="53052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896" y="2136976"/>
            <a:ext cx="500063" cy="345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130377" y="5015646"/>
            <a:ext cx="1787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tx2"/>
                </a:solidFill>
              </a:rPr>
              <a:t>Домовленість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173424" y="1807371"/>
            <a:ext cx="648072" cy="85231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2757553"/>
            <a:ext cx="28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tx2"/>
                </a:solidFill>
              </a:rPr>
              <a:t>Перевірка</a:t>
            </a:r>
            <a:r>
              <a:rPr lang="ru-RU" sz="2000" b="1" dirty="0">
                <a:solidFill>
                  <a:schemeClr val="tx2"/>
                </a:solidFill>
              </a:rPr>
              <a:t> та, в </a:t>
            </a:r>
            <a:r>
              <a:rPr lang="ru-RU" sz="2000" b="1" dirty="0" err="1">
                <a:solidFill>
                  <a:schemeClr val="tx2"/>
                </a:solidFill>
              </a:rPr>
              <a:t>разі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необхідності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коригування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домовленостей</a:t>
            </a:r>
            <a:r>
              <a:rPr lang="ru-RU" sz="20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317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/>
      <p:bldP spid="8" grpId="0"/>
      <p:bldP spid="9" grpId="0"/>
      <p:bldP spid="12" grpId="0"/>
      <p:bldP spid="13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424847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Під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час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проведення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медіаційної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зустрічі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медіатор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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уважно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слухає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і не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перебиває</a:t>
            </a:r>
            <a:r>
              <a:rPr lang="ru-RU" sz="2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дуже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чітко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висловлює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свою </a:t>
            </a:r>
            <a:r>
              <a:rPr lang="ru-RU" sz="2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думку;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ставить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запитання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сприяють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розумінню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ситуації</a:t>
            </a:r>
            <a:r>
              <a:rPr lang="ru-RU" sz="2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ставиться 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до кожного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учасника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зустрічі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повагою</a:t>
            </a:r>
            <a:r>
              <a:rPr lang="ru-RU" sz="2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дотримується</a:t>
            </a:r>
            <a:r>
              <a:rPr lang="ru-RU" sz="2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нейтралітету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і не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приймає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нічиєї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сторони</a:t>
            </a:r>
            <a:r>
              <a:rPr lang="ru-RU" sz="2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не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надає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жодних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порад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і не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висловлює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власної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точки </a:t>
            </a:r>
            <a:r>
              <a:rPr lang="ru-RU" sz="2000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зору</a:t>
            </a:r>
            <a:r>
              <a:rPr lang="ru-RU" sz="2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не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шукає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хто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правий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, а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хто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винуватий</a:t>
            </a:r>
            <a:r>
              <a:rPr lang="ru-RU" sz="2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допомагає</a:t>
            </a:r>
            <a:r>
              <a:rPr lang="ru-RU" sz="2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учасникам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медіації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знайти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конструктивне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вирішення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конфлікту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однаковою</a:t>
            </a:r>
            <a:r>
              <a:rPr lang="ru-RU" sz="2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вигодою</a:t>
            </a:r>
            <a:r>
              <a:rPr lang="ru-RU" sz="2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для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обох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сторін</a:t>
            </a:r>
            <a:r>
              <a:rPr lang="ru-RU" sz="20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04664"/>
            <a:ext cx="3400425" cy="2828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12" y="3717032"/>
            <a:ext cx="3965525" cy="26436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2387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1233" y="200691"/>
            <a:ext cx="235686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Техніка Кола.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1" y="908720"/>
            <a:ext cx="51785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Коло</a:t>
            </a:r>
            <a:r>
              <a:rPr lang="ru-RU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– </a:t>
            </a:r>
            <a:r>
              <a:rPr lang="ru-RU" sz="24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відновна</a:t>
            </a:r>
            <a:r>
              <a:rPr lang="ru-RU" sz="24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практика, </a:t>
            </a:r>
            <a:r>
              <a:rPr lang="ru-RU" sz="24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сприяє</a:t>
            </a:r>
            <a:r>
              <a:rPr lang="ru-RU" sz="24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залученню</a:t>
            </a:r>
            <a:r>
              <a:rPr lang="ru-RU" sz="24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до </a:t>
            </a:r>
            <a:r>
              <a:rPr lang="ru-RU" sz="24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вирішення</a:t>
            </a:r>
            <a:r>
              <a:rPr lang="ru-RU" sz="24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проблеми</a:t>
            </a:r>
            <a:r>
              <a:rPr lang="ru-RU" sz="24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всіх</a:t>
            </a:r>
            <a:r>
              <a:rPr lang="ru-RU" sz="24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зацікавлених</a:t>
            </a:r>
            <a:r>
              <a:rPr lang="ru-RU" sz="24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осіб</a:t>
            </a:r>
            <a:endParaRPr lang="ru-RU" sz="2400" b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r>
              <a:rPr lang="ru-RU" sz="24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і </a:t>
            </a:r>
            <a:r>
              <a:rPr lang="ru-RU" sz="24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забезпечує</a:t>
            </a:r>
            <a:r>
              <a:rPr lang="ru-RU" sz="24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їхню</a:t>
            </a:r>
            <a:r>
              <a:rPr lang="ru-RU" sz="24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активну</a:t>
            </a:r>
            <a:r>
              <a:rPr lang="ru-RU" sz="24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участь в </a:t>
            </a:r>
            <a:r>
              <a:rPr lang="ru-RU" sz="24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обговоренні</a:t>
            </a:r>
            <a:r>
              <a:rPr lang="ru-RU" sz="24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ситуації</a:t>
            </a:r>
            <a:r>
              <a:rPr lang="ru-RU" sz="24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та </a:t>
            </a:r>
            <a:r>
              <a:rPr lang="ru-RU" sz="24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прийнятті</a:t>
            </a:r>
            <a:r>
              <a:rPr lang="ru-RU" sz="24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рішень</a:t>
            </a:r>
            <a:r>
              <a:rPr lang="ru-RU" sz="24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534561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FF00"/>
                </a:solidFill>
              </a:rPr>
              <a:t>Головною </a:t>
            </a:r>
            <a:r>
              <a:rPr lang="ru-RU" sz="2000" b="1" i="1" dirty="0" err="1">
                <a:solidFill>
                  <a:srgbClr val="FFFF00"/>
                </a:solidFill>
              </a:rPr>
              <a:t>особливістю</a:t>
            </a:r>
            <a:r>
              <a:rPr lang="ru-RU" sz="2000" b="1" i="1" dirty="0">
                <a:solidFill>
                  <a:srgbClr val="FFFF00"/>
                </a:solidFill>
              </a:rPr>
              <a:t> Кола є те, </a:t>
            </a:r>
            <a:r>
              <a:rPr lang="ru-RU" sz="2000" b="1" i="1" dirty="0" err="1">
                <a:solidFill>
                  <a:srgbClr val="FFFF00"/>
                </a:solidFill>
              </a:rPr>
              <a:t>що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кожен</a:t>
            </a:r>
            <a:r>
              <a:rPr lang="ru-RU" sz="2000" b="1" i="1" dirty="0">
                <a:solidFill>
                  <a:srgbClr val="FFFF00"/>
                </a:solidFill>
              </a:rPr>
              <a:t> з </a:t>
            </a:r>
            <a:r>
              <a:rPr lang="ru-RU" sz="2000" b="1" i="1" dirty="0" err="1">
                <a:solidFill>
                  <a:srgbClr val="FFFF00"/>
                </a:solidFill>
              </a:rPr>
              <a:t>учасників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має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можливість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висловити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власний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погляд</a:t>
            </a:r>
            <a:r>
              <a:rPr lang="ru-RU" sz="2000" b="1" i="1" dirty="0">
                <a:solidFill>
                  <a:srgbClr val="FFFF00"/>
                </a:solidFill>
              </a:rPr>
              <a:t> та бути </a:t>
            </a:r>
            <a:r>
              <a:rPr lang="ru-RU" sz="2000" b="1" i="1" dirty="0" err="1">
                <a:solidFill>
                  <a:srgbClr val="FFFF00"/>
                </a:solidFill>
              </a:rPr>
              <a:t>почутим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іншими</a:t>
            </a:r>
            <a:r>
              <a:rPr lang="ru-RU" sz="2000" b="1" i="1" dirty="0">
                <a:solidFill>
                  <a:srgbClr val="FFFF00"/>
                </a:solidFill>
              </a:rPr>
              <a:t> членами Кола </a:t>
            </a:r>
            <a:r>
              <a:rPr lang="ru-RU" sz="2000" b="1" i="1" dirty="0" err="1">
                <a:solidFill>
                  <a:srgbClr val="FFFF00"/>
                </a:solidFill>
              </a:rPr>
              <a:t>завдяки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процедурі</a:t>
            </a:r>
            <a:r>
              <a:rPr lang="ru-RU" sz="2000" b="1" i="1" dirty="0">
                <a:solidFill>
                  <a:srgbClr val="FFFF00"/>
                </a:solidFill>
              </a:rPr>
              <a:t>, яка </a:t>
            </a:r>
            <a:r>
              <a:rPr lang="ru-RU" sz="2000" b="1" i="1" dirty="0" err="1">
                <a:solidFill>
                  <a:srgbClr val="FFFF00"/>
                </a:solidFill>
              </a:rPr>
              <a:t>забезпечує</a:t>
            </a:r>
            <a:endParaRPr lang="ru-RU" sz="2000" b="1" i="1" dirty="0">
              <a:solidFill>
                <a:srgbClr val="FFFF00"/>
              </a:solidFill>
            </a:endParaRPr>
          </a:p>
          <a:p>
            <a:pPr algn="ctr"/>
            <a:r>
              <a:rPr lang="ru-RU" sz="2000" b="1" i="1" dirty="0" err="1">
                <a:solidFill>
                  <a:srgbClr val="FFFF00"/>
                </a:solidFill>
              </a:rPr>
              <a:t>рівність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усіх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учасників</a:t>
            </a:r>
            <a:r>
              <a:rPr lang="ru-RU" sz="2000" b="1" i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536" y="200691"/>
            <a:ext cx="2808659" cy="26688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5" y="3356992"/>
            <a:ext cx="3082212" cy="1962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2458031" cy="23695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87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707904" y="400766"/>
            <a:ext cx="5040560" cy="12241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3"/>
                </a:solidFill>
              </a:rPr>
              <a:t>Коло – це місце, де слухають, дають змогу почути і зрозуміти становище інших.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221088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Кола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продовжують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прадавню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традицію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</a:t>
            </a:r>
          </a:p>
          <a:p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втілену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різноманітних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формах у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багатьох</a:t>
            </a: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культурах. У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далекі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часи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наші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пращури</a:t>
            </a: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збиралися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довкола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вогнища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так само, як</a:t>
            </a:r>
          </a:p>
          <a:p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багато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родин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збираються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сьогодні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за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обіднім</a:t>
            </a: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столом.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Власне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кажучи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Кола – не </a:t>
            </a:r>
            <a:r>
              <a:rPr lang="ru-RU" sz="2400" b="1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щось</a:t>
            </a:r>
            <a:r>
              <a:rPr lang="ru-RU" sz="2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нове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їх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випробовували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протягом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тисячоліть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62" y="983184"/>
            <a:ext cx="3384842" cy="28482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32" y="2566921"/>
            <a:ext cx="3449932" cy="2808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4825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2736304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Техніки комунікації</a:t>
            </a:r>
            <a:endParaRPr lang="ru-RU" sz="2000" b="1" dirty="0">
              <a:solidFill>
                <a:schemeClr val="accent3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03848" y="980728"/>
            <a:ext cx="1512168" cy="0"/>
          </a:xfrm>
          <a:prstGeom prst="lin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716016" y="476672"/>
            <a:ext cx="2592288" cy="10081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Завдання комунікації</a:t>
            </a:r>
            <a:endParaRPr lang="ru-RU" sz="2000" b="1" dirty="0">
              <a:solidFill>
                <a:schemeClr val="accent3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195736" y="1491749"/>
            <a:ext cx="432048" cy="497091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600" y="2159817"/>
            <a:ext cx="2880320" cy="59908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Техніка активного слухання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45599" y="2962816"/>
            <a:ext cx="2906321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Техніка пасивного слухання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45599" y="3656533"/>
            <a:ext cx="2880320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Техніка «віддзеркалення»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4198357" y="2168859"/>
            <a:ext cx="1152128" cy="2000772"/>
          </a:xfrm>
          <a:prstGeom prst="rightBrace">
            <a:avLst>
              <a:gd name="adj1" fmla="val 8333"/>
              <a:gd name="adj2" fmla="val 49132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096" y="2494379"/>
            <a:ext cx="3413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Створення та підтримка довірчого контакту </a:t>
            </a:r>
            <a:endParaRPr lang="ru-RU" sz="2400" b="1" u="sng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95536" y="1491749"/>
            <a:ext cx="432048" cy="3089379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583" y="4581128"/>
            <a:ext cx="2808313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B0F0"/>
                </a:solidFill>
              </a:rPr>
              <a:t>Формулювання запитань 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7584" y="5320506"/>
            <a:ext cx="2808312" cy="6287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B0F0"/>
                </a:solidFill>
              </a:rPr>
              <a:t>Техніка перефразування 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31389" y="6093296"/>
            <a:ext cx="2804508" cy="6206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B0F0"/>
                </a:solidFill>
              </a:rPr>
              <a:t>Техніка резюмування 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4198357" y="4581128"/>
            <a:ext cx="823693" cy="2132856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508104" y="4581128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Розуміння співрозмовника, допомога в розумінні ситуації</a:t>
            </a:r>
            <a:endParaRPr lang="ru-RU" sz="2400" b="1" u="sng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8" grpId="0" animBg="1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естиугольник 2"/>
          <p:cNvSpPr/>
          <p:nvPr/>
        </p:nvSpPr>
        <p:spPr>
          <a:xfrm>
            <a:off x="2267744" y="224644"/>
            <a:ext cx="4248472" cy="792088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u="sng" dirty="0" smtClean="0">
                <a:solidFill>
                  <a:schemeClr val="accent1"/>
                </a:solidFill>
              </a:rPr>
              <a:t>Класифікація Кіл </a:t>
            </a:r>
            <a:endParaRPr lang="ru-RU" sz="2800" b="1" u="sng" dirty="0">
              <a:solidFill>
                <a:schemeClr val="accent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670092"/>
            <a:ext cx="2088232" cy="1470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Коло цінностей</a:t>
            </a:r>
            <a:endParaRPr lang="ru-RU" sz="2400" b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1670094"/>
            <a:ext cx="2232248" cy="1470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Коло вирішення проблеми, конфлікту</a:t>
            </a:r>
            <a:endParaRPr lang="ru-RU" sz="2400" b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16216" y="1670094"/>
            <a:ext cx="2232248" cy="1470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Коло прийняття рішень</a:t>
            </a:r>
            <a:endParaRPr lang="ru-RU" sz="2400" b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4149080"/>
            <a:ext cx="208823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Тематичне коло </a:t>
            </a:r>
            <a:endParaRPr lang="ru-RU" sz="2400" b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4149080"/>
            <a:ext cx="223224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Коло зцілення</a:t>
            </a:r>
            <a:endParaRPr lang="ru-RU" sz="2400" b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16216" y="4149080"/>
            <a:ext cx="223224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Коло, що проводиться на батьківських зборах</a:t>
            </a:r>
            <a:endParaRPr lang="ru-RU" sz="2000" b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83768" y="332656"/>
            <a:ext cx="4392488" cy="10801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2"/>
                </a:solidFill>
              </a:rPr>
              <a:t>Коло цінностей 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608003" y="1412776"/>
            <a:ext cx="396044" cy="57606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76406" y="2119495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tx2"/>
                </a:solidFill>
              </a:rPr>
              <a:t>ф</a:t>
            </a:r>
            <a:r>
              <a:rPr lang="uk-UA" sz="2000" b="1" dirty="0" smtClean="0">
                <a:solidFill>
                  <a:schemeClr val="tx2"/>
                </a:solidFill>
              </a:rPr>
              <a:t>ормування в групі спільних уявлень про цінності, сприяння розкриття учасників та встановлення атмосфери довіри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3226426" cy="3226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43" y="3510298"/>
            <a:ext cx="3722905" cy="27757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71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87824" y="260648"/>
            <a:ext cx="3312368" cy="86409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2"/>
                </a:solidFill>
              </a:rPr>
              <a:t>Коло вирішення проблеми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4664" y="1124744"/>
            <a:ext cx="516632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tx2"/>
                </a:solidFill>
              </a:rPr>
              <a:t>Застосовуютьдля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тих </a:t>
            </a:r>
            <a:r>
              <a:rPr lang="ru-RU" sz="2000" b="1" dirty="0" err="1">
                <a:solidFill>
                  <a:schemeClr val="tx2"/>
                </a:solidFill>
              </a:rPr>
              <a:t>конфліктів</a:t>
            </a:r>
            <a:r>
              <a:rPr lang="ru-RU" sz="2000" b="1" dirty="0">
                <a:solidFill>
                  <a:schemeClr val="tx2"/>
                </a:solidFill>
              </a:rPr>
              <a:t>, до </a:t>
            </a:r>
            <a:r>
              <a:rPr lang="ru-RU" sz="2000" b="1" dirty="0" err="1">
                <a:solidFill>
                  <a:schemeClr val="tx2"/>
                </a:solidFill>
              </a:rPr>
              <a:t>яких</a:t>
            </a:r>
            <a:r>
              <a:rPr lang="ru-RU" sz="2000" b="1" dirty="0">
                <a:solidFill>
                  <a:schemeClr val="tx2"/>
                </a:solidFill>
              </a:rPr>
              <a:t> залучено </a:t>
            </a:r>
            <a:r>
              <a:rPr lang="ru-RU" sz="2000" b="1" dirty="0" err="1">
                <a:solidFill>
                  <a:schemeClr val="tx2"/>
                </a:solidFill>
              </a:rPr>
              <a:t>багато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осіб</a:t>
            </a:r>
            <a:r>
              <a:rPr lang="ru-RU" sz="2000" b="1" dirty="0">
                <a:solidFill>
                  <a:schemeClr val="tx2"/>
                </a:solidFill>
              </a:rPr>
              <a:t>. У</a:t>
            </a:r>
          </a:p>
          <a:p>
            <a:r>
              <a:rPr lang="ru-RU" sz="2000" b="1" dirty="0" err="1">
                <a:solidFill>
                  <a:schemeClr val="tx2"/>
                </a:solidFill>
              </a:rPr>
              <a:t>навчальних</a:t>
            </a:r>
            <a:r>
              <a:rPr lang="ru-RU" sz="2000" b="1" dirty="0">
                <a:solidFill>
                  <a:schemeClr val="tx2"/>
                </a:solidFill>
              </a:rPr>
              <a:t> закладах Коло </a:t>
            </a:r>
            <a:r>
              <a:rPr lang="ru-RU" sz="2000" b="1" dirty="0" err="1">
                <a:solidFill>
                  <a:schemeClr val="tx2"/>
                </a:solidFill>
              </a:rPr>
              <a:t>вирішення</a:t>
            </a:r>
            <a:r>
              <a:rPr lang="ru-RU" sz="2000" b="1" dirty="0">
                <a:solidFill>
                  <a:schemeClr val="tx2"/>
                </a:solidFill>
              </a:rPr>
              <a:t> проблем </a:t>
            </a:r>
            <a:r>
              <a:rPr lang="ru-RU" sz="2000" b="1" dirty="0" err="1">
                <a:solidFill>
                  <a:schemeClr val="tx2"/>
                </a:solidFill>
              </a:rPr>
              <a:t>використовується</a:t>
            </a:r>
            <a:r>
              <a:rPr lang="ru-RU" sz="2000" b="1" dirty="0">
                <a:solidFill>
                  <a:schemeClr val="tx2"/>
                </a:solidFill>
              </a:rPr>
              <a:t>, коли </a:t>
            </a:r>
            <a:r>
              <a:rPr lang="ru-RU" sz="2000" b="1" dirty="0" err="1">
                <a:solidFill>
                  <a:schemeClr val="tx2"/>
                </a:solidFill>
              </a:rPr>
              <a:t>конфлікт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виник</a:t>
            </a:r>
            <a:r>
              <a:rPr lang="ru-RU" sz="2000" b="1" dirty="0">
                <a:solidFill>
                  <a:schemeClr val="tx2"/>
                </a:solidFill>
              </a:rPr>
              <a:t> у </a:t>
            </a:r>
            <a:r>
              <a:rPr lang="ru-RU" sz="2000" b="1" dirty="0" err="1">
                <a:solidFill>
                  <a:schemeClr val="tx2"/>
                </a:solidFill>
              </a:rPr>
              <a:t>класі</a:t>
            </a:r>
            <a:r>
              <a:rPr lang="ru-RU" sz="2000" b="1" dirty="0">
                <a:solidFill>
                  <a:schemeClr val="tx2"/>
                </a:solidFill>
              </a:rPr>
              <a:t> та</a:t>
            </a:r>
          </a:p>
          <a:p>
            <a:r>
              <a:rPr lang="ru-RU" sz="2000" b="1" dirty="0" err="1">
                <a:solidFill>
                  <a:schemeClr val="tx2"/>
                </a:solidFill>
              </a:rPr>
              <a:t>охопив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значну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частину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учнів</a:t>
            </a:r>
            <a:r>
              <a:rPr lang="ru-RU" sz="2000" b="1" dirty="0">
                <a:solidFill>
                  <a:schemeClr val="tx2"/>
                </a:solidFill>
              </a:rPr>
              <a:t>. </a:t>
            </a:r>
            <a:r>
              <a:rPr lang="ru-RU" sz="2000" b="1" dirty="0" err="1">
                <a:solidFill>
                  <a:schemeClr val="tx2"/>
                </a:solidFill>
              </a:rPr>
              <a:t>Під</a:t>
            </a:r>
            <a:r>
              <a:rPr lang="ru-RU" sz="2000" b="1" dirty="0">
                <a:solidFill>
                  <a:schemeClr val="tx2"/>
                </a:solidFill>
              </a:rPr>
              <a:t> час </a:t>
            </a:r>
            <a:r>
              <a:rPr lang="ru-RU" sz="2000" b="1" dirty="0" err="1">
                <a:solidFill>
                  <a:schemeClr val="tx2"/>
                </a:solidFill>
              </a:rPr>
              <a:t>проведення</a:t>
            </a:r>
            <a:r>
              <a:rPr lang="ru-RU" sz="2000" b="1" dirty="0">
                <a:solidFill>
                  <a:schemeClr val="tx2"/>
                </a:solidFill>
              </a:rPr>
              <a:t> Кола </a:t>
            </a:r>
            <a:r>
              <a:rPr lang="ru-RU" sz="2000" b="1" dirty="0" err="1">
                <a:solidFill>
                  <a:schemeClr val="tx2"/>
                </a:solidFill>
              </a:rPr>
              <a:t>вирішення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проблеми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група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обговорює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що</a:t>
            </a:r>
            <a:endParaRPr lang="ru-RU" sz="2000" b="1" dirty="0">
              <a:solidFill>
                <a:schemeClr val="tx2"/>
              </a:solidFill>
            </a:endParaRPr>
          </a:p>
          <a:p>
            <a:r>
              <a:rPr lang="ru-RU" sz="2000" b="1" dirty="0" err="1">
                <a:solidFill>
                  <a:schemeClr val="tx2"/>
                </a:solidFill>
              </a:rPr>
              <a:t>сталося</a:t>
            </a:r>
            <a:r>
              <a:rPr lang="ru-RU" sz="2000" b="1" dirty="0">
                <a:solidFill>
                  <a:schemeClr val="tx2"/>
                </a:solidFill>
              </a:rPr>
              <a:t>; </a:t>
            </a:r>
            <a:r>
              <a:rPr lang="ru-RU" sz="2000" b="1" dirty="0" err="1">
                <a:solidFill>
                  <a:schemeClr val="tx2"/>
                </a:solidFill>
              </a:rPr>
              <a:t>кожен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має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можливість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висловитися</a:t>
            </a:r>
            <a:r>
              <a:rPr lang="ru-RU" sz="2000" b="1" dirty="0">
                <a:solidFill>
                  <a:schemeClr val="tx2"/>
                </a:solidFill>
              </a:rPr>
              <a:t> з приводу </a:t>
            </a:r>
            <a:r>
              <a:rPr lang="ru-RU" sz="2000" b="1" dirty="0" err="1">
                <a:solidFill>
                  <a:schemeClr val="tx2"/>
                </a:solidFill>
              </a:rPr>
              <a:t>конфлікту</a:t>
            </a:r>
            <a:r>
              <a:rPr lang="ru-RU" sz="2000" b="1" dirty="0">
                <a:solidFill>
                  <a:schemeClr val="tx2"/>
                </a:solidFill>
              </a:rPr>
              <a:t> та бути </a:t>
            </a:r>
            <a:r>
              <a:rPr lang="ru-RU" sz="2000" b="1" dirty="0" err="1">
                <a:solidFill>
                  <a:schemeClr val="tx2"/>
                </a:solidFill>
              </a:rPr>
              <a:t>почутим</a:t>
            </a:r>
            <a:r>
              <a:rPr lang="ru-RU" sz="2000" b="1" dirty="0">
                <a:solidFill>
                  <a:schemeClr val="tx2"/>
                </a:solidFill>
              </a:rPr>
              <a:t>. </a:t>
            </a:r>
            <a:r>
              <a:rPr lang="ru-RU" sz="2000" b="1" dirty="0" err="1">
                <a:solidFill>
                  <a:schemeClr val="tx2"/>
                </a:solidFill>
              </a:rPr>
              <a:t>Після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цього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група</a:t>
            </a:r>
            <a:endParaRPr lang="ru-RU" sz="2000" b="1" dirty="0">
              <a:solidFill>
                <a:schemeClr val="tx2"/>
              </a:solidFill>
            </a:endParaRPr>
          </a:p>
          <a:p>
            <a:r>
              <a:rPr lang="ru-RU" sz="2000" b="1" dirty="0">
                <a:solidFill>
                  <a:schemeClr val="tx2"/>
                </a:solidFill>
              </a:rPr>
              <a:t>переходить до </a:t>
            </a:r>
            <a:r>
              <a:rPr lang="ru-RU" sz="2000" b="1" dirty="0" err="1">
                <a:solidFill>
                  <a:schemeClr val="tx2"/>
                </a:solidFill>
              </a:rPr>
              <a:t>обговорення</a:t>
            </a:r>
            <a:r>
              <a:rPr lang="ru-RU" sz="2000" b="1" dirty="0">
                <a:solidFill>
                  <a:schemeClr val="tx2"/>
                </a:solidFill>
              </a:rPr>
              <a:t> того, </a:t>
            </a:r>
            <a:r>
              <a:rPr lang="ru-RU" sz="2000" b="1" dirty="0" err="1">
                <a:solidFill>
                  <a:schemeClr val="tx2"/>
                </a:solidFill>
              </a:rPr>
              <a:t>яким</a:t>
            </a:r>
            <a:r>
              <a:rPr lang="ru-RU" sz="2000" b="1" dirty="0">
                <a:solidFill>
                  <a:schemeClr val="tx2"/>
                </a:solidFill>
              </a:rPr>
              <a:t> чином </a:t>
            </a:r>
            <a:r>
              <a:rPr lang="ru-RU" sz="2000" b="1" dirty="0" err="1">
                <a:solidFill>
                  <a:schemeClr val="tx2"/>
                </a:solidFill>
              </a:rPr>
              <a:t>можна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вирішити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ситуацію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що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склалася</a:t>
            </a:r>
            <a:r>
              <a:rPr lang="ru-RU" sz="2000" b="1" dirty="0">
                <a:solidFill>
                  <a:schemeClr val="tx2"/>
                </a:solidFill>
              </a:rPr>
              <a:t>. </a:t>
            </a:r>
            <a:r>
              <a:rPr lang="ru-RU" sz="2000" b="1" dirty="0" err="1">
                <a:solidFill>
                  <a:schemeClr val="tx2"/>
                </a:solidFill>
              </a:rPr>
              <a:t>Важливо</a:t>
            </a:r>
            <a:endParaRPr lang="ru-RU" sz="2000" b="1" dirty="0">
              <a:solidFill>
                <a:schemeClr val="tx2"/>
              </a:solidFill>
            </a:endParaRPr>
          </a:p>
          <a:p>
            <a:r>
              <a:rPr lang="ru-RU" sz="2000" b="1" dirty="0" err="1">
                <a:solidFill>
                  <a:schemeClr val="tx2"/>
                </a:solidFill>
              </a:rPr>
              <a:t>пам’ятати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що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рішення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проблеми</a:t>
            </a:r>
            <a:r>
              <a:rPr lang="ru-RU" sz="2000" b="1" dirty="0">
                <a:solidFill>
                  <a:schemeClr val="tx2"/>
                </a:solidFill>
              </a:rPr>
              <a:t> повинно </a:t>
            </a:r>
            <a:r>
              <a:rPr lang="ru-RU" sz="2000" b="1" dirty="0" err="1">
                <a:solidFill>
                  <a:schemeClr val="tx2"/>
                </a:solidFill>
              </a:rPr>
              <a:t>задовольнити</a:t>
            </a:r>
            <a:r>
              <a:rPr lang="ru-RU" sz="2000" b="1" dirty="0">
                <a:solidFill>
                  <a:schemeClr val="tx2"/>
                </a:solidFill>
              </a:rPr>
              <a:t> кожного </a:t>
            </a:r>
            <a:r>
              <a:rPr lang="ru-RU" sz="2000" b="1" dirty="0" err="1">
                <a:solidFill>
                  <a:schemeClr val="tx2"/>
                </a:solidFill>
              </a:rPr>
              <a:t>учасника</a:t>
            </a:r>
            <a:r>
              <a:rPr lang="ru-RU" sz="2000" b="1" dirty="0">
                <a:solidFill>
                  <a:schemeClr val="tx2"/>
                </a:solidFill>
              </a:rPr>
              <a:t> Кола, </a:t>
            </a:r>
            <a:r>
              <a:rPr lang="ru-RU" sz="2000" b="1" dirty="0" err="1">
                <a:solidFill>
                  <a:schemeClr val="tx2"/>
                </a:solidFill>
              </a:rPr>
              <a:t>лише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тоді</a:t>
            </a:r>
            <a:endParaRPr lang="ru-RU" sz="2000" b="1" dirty="0">
              <a:solidFill>
                <a:schemeClr val="tx2"/>
              </a:solidFill>
            </a:endParaRPr>
          </a:p>
          <a:p>
            <a:r>
              <a:rPr lang="ru-RU" sz="2000" b="1" dirty="0">
                <a:solidFill>
                  <a:schemeClr val="tx2"/>
                </a:solidFill>
              </a:rPr>
              <a:t>процедуру </a:t>
            </a:r>
            <a:r>
              <a:rPr lang="ru-RU" sz="2000" b="1" dirty="0" err="1">
                <a:solidFill>
                  <a:schemeClr val="tx2"/>
                </a:solidFill>
              </a:rPr>
              <a:t>можна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завершити</a:t>
            </a:r>
            <a:r>
              <a:rPr lang="ru-RU" sz="2000" b="1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293" y="908720"/>
            <a:ext cx="2926887" cy="27434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187" y="3925510"/>
            <a:ext cx="3292993" cy="246974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0590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624503" y="260648"/>
            <a:ext cx="3096344" cy="9361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2"/>
                </a:solidFill>
              </a:rPr>
              <a:t>Коло прийняття рішень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974653" y="1196752"/>
            <a:ext cx="396044" cy="50405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70080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solidFill>
                  <a:schemeClr val="tx2"/>
                </a:solidFill>
              </a:rPr>
              <a:t>використовується</a:t>
            </a:r>
            <a:r>
              <a:rPr lang="ru-RU" sz="2000" b="1" dirty="0">
                <a:solidFill>
                  <a:schemeClr val="tx2"/>
                </a:solidFill>
              </a:rPr>
              <a:t> для того, </a:t>
            </a:r>
            <a:r>
              <a:rPr lang="ru-RU" sz="2000" b="1" dirty="0" err="1">
                <a:solidFill>
                  <a:schemeClr val="tx2"/>
                </a:solidFill>
              </a:rPr>
              <a:t>щоб</a:t>
            </a:r>
            <a:r>
              <a:rPr lang="ru-RU" sz="2000" b="1" dirty="0">
                <a:solidFill>
                  <a:schemeClr val="tx2"/>
                </a:solidFill>
              </a:rPr>
              <a:t> громада </a:t>
            </a:r>
            <a:r>
              <a:rPr lang="ru-RU" sz="2000" b="1" dirty="0" err="1">
                <a:solidFill>
                  <a:schemeClr val="tx2"/>
                </a:solidFill>
              </a:rPr>
              <a:t>змогла</a:t>
            </a:r>
            <a:r>
              <a:rPr lang="ru-RU" sz="2000" b="1" dirty="0">
                <a:solidFill>
                  <a:schemeClr val="tx2"/>
                </a:solidFill>
              </a:rPr>
              <a:t> за </a:t>
            </a:r>
            <a:r>
              <a:rPr lang="ru-RU" sz="2000" b="1" dirty="0" err="1">
                <a:solidFill>
                  <a:schemeClr val="tx2"/>
                </a:solidFill>
              </a:rPr>
              <a:t>допомогою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цієї</a:t>
            </a:r>
            <a:endParaRPr lang="ru-RU" sz="2000" b="1" dirty="0">
              <a:solidFill>
                <a:schemeClr val="tx2"/>
              </a:solidFill>
            </a:endParaRPr>
          </a:p>
          <a:p>
            <a:pPr algn="ctr"/>
            <a:r>
              <a:rPr lang="ru-RU" sz="2000" b="1" dirty="0" err="1">
                <a:solidFill>
                  <a:schemeClr val="tx2"/>
                </a:solidFill>
              </a:rPr>
              <a:t>вправи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ухвалити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загальноприйняте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рішення</a:t>
            </a:r>
            <a:r>
              <a:rPr lang="ru-RU" sz="2000" b="1" dirty="0">
                <a:solidFill>
                  <a:schemeClr val="tx2"/>
                </a:solidFill>
              </a:rPr>
              <a:t>, яке </a:t>
            </a:r>
            <a:r>
              <a:rPr lang="ru-RU" sz="2000" b="1" dirty="0" err="1">
                <a:solidFill>
                  <a:schemeClr val="tx2"/>
                </a:solidFill>
              </a:rPr>
              <a:t>задовольнить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усіх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781" y="5229200"/>
            <a:ext cx="85864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Застосовується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тоді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коли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існує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багато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можливих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варіантів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вирішення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важливого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питання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які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слід</a:t>
            </a:r>
            <a:endParaRPr lang="ru-RU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донести до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громади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та обрати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найкращий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варіант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із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запропонованих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під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час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спільного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обговорення</a:t>
            </a: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471" y="3186758"/>
            <a:ext cx="3672408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81" y="1448780"/>
            <a:ext cx="2636785" cy="29883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2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701582"/>
            <a:ext cx="3456384" cy="9361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Тематичні Кола </a:t>
            </a:r>
            <a:endParaRPr lang="ru-RU" sz="2400" b="1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5975" y="881631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залежать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від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віку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та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діяльності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людей,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які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перебувають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у них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707904" y="917606"/>
            <a:ext cx="504056" cy="50405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852936"/>
            <a:ext cx="3456385" cy="10081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Кола зцілення </a:t>
            </a:r>
            <a:endParaRPr lang="ru-RU" sz="2400" b="1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00" y="3027586"/>
            <a:ext cx="652463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85975" y="302758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проводять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для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підлітків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які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пройшли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процес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медіації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. Метою таких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Кіл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є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поліпшення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взаємин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між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людьми та</a:t>
            </a:r>
          </a:p>
          <a:p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їх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повернення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до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стосунків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які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були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до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конфлікту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.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9" y="4365104"/>
            <a:ext cx="3665971" cy="21067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54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88873" y="466961"/>
            <a:ext cx="3312368" cy="10081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Коло на батьківських зборах</a:t>
            </a:r>
            <a:endParaRPr lang="ru-RU" sz="2400" b="1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873" y="1844824"/>
            <a:ext cx="347703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Повторює</a:t>
            </a:r>
            <a:r>
              <a:rPr lang="ru-RU" sz="20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всі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питання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Кола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цінностей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. А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після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цього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батьків</a:t>
            </a:r>
            <a:endParaRPr lang="ru-RU" sz="2000" b="1" dirty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запитують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про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їхніх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дітей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наприклад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: «З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яким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настроєм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ваша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дитина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йде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до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школи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? З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яким</a:t>
            </a:r>
            <a:endParaRPr lang="ru-RU" sz="2000" b="1" dirty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повертається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?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Які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зміни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відбулися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з нею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від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початку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навчального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року?»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Найкраще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ці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запитання</a:t>
            </a:r>
            <a:endParaRPr lang="ru-RU" sz="2000" b="1" dirty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узгоджувати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з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класним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керівником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40" y="1988840"/>
            <a:ext cx="4512501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35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5536" y="404664"/>
            <a:ext cx="2160240" cy="158417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>
                    <a:lumMod val="50000"/>
                  </a:schemeClr>
                </a:solidFill>
              </a:rPr>
              <a:t>Коло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556201" y="944724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3491880" y="744491"/>
            <a:ext cx="2520280" cy="936104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</a:rPr>
              <a:t>Мовник</a:t>
            </a:r>
          </a:p>
          <a:p>
            <a:pPr algn="ctr"/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uk-UA" sz="2400" b="1" dirty="0" err="1" smtClean="0">
                <a:solidFill>
                  <a:schemeClr val="bg1">
                    <a:lumMod val="50000"/>
                  </a:schemeClr>
                </a:solidFill>
              </a:rPr>
              <a:t>Братина</a:t>
            </a:r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776397" y="1749800"/>
            <a:ext cx="0" cy="527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013217" y="2321004"/>
            <a:ext cx="5526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символічний</a:t>
            </a:r>
            <a:r>
              <a:rPr lang="ru-RU" sz="2000" b="1" dirty="0">
                <a:solidFill>
                  <a:schemeClr val="tx2"/>
                </a:solidFill>
              </a:rPr>
              <a:t> предмет, </a:t>
            </a:r>
            <a:r>
              <a:rPr lang="ru-RU" sz="2000" b="1" dirty="0" err="1">
                <a:solidFill>
                  <a:schemeClr val="tx2"/>
                </a:solidFill>
              </a:rPr>
              <a:t>який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передають</a:t>
            </a:r>
            <a:r>
              <a:rPr lang="ru-RU" sz="2000" b="1" dirty="0">
                <a:solidFill>
                  <a:schemeClr val="tx2"/>
                </a:solidFill>
              </a:rPr>
              <a:t> з рук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у руки </a:t>
            </a:r>
            <a:r>
              <a:rPr lang="ru-RU" sz="2000" b="1" dirty="0" err="1">
                <a:solidFill>
                  <a:schemeClr val="tx2"/>
                </a:solidFill>
              </a:rPr>
              <a:t>від</a:t>
            </a:r>
            <a:r>
              <a:rPr lang="ru-RU" sz="2000" b="1" dirty="0">
                <a:solidFill>
                  <a:schemeClr val="tx2"/>
                </a:solidFill>
              </a:rPr>
              <a:t> одного </a:t>
            </a:r>
            <a:r>
              <a:rPr lang="ru-RU" sz="2000" b="1" dirty="0" err="1">
                <a:solidFill>
                  <a:schemeClr val="tx2"/>
                </a:solidFill>
              </a:rPr>
              <a:t>учасника</a:t>
            </a:r>
            <a:r>
              <a:rPr lang="ru-RU" sz="2000" b="1" dirty="0">
                <a:solidFill>
                  <a:schemeClr val="tx2"/>
                </a:solidFill>
              </a:rPr>
              <a:t> до </a:t>
            </a:r>
            <a:r>
              <a:rPr lang="ru-RU" sz="2000" b="1" dirty="0" err="1">
                <a:solidFill>
                  <a:schemeClr val="tx2"/>
                </a:solidFill>
              </a:rPr>
              <a:t>іншого</a:t>
            </a:r>
            <a:r>
              <a:rPr lang="ru-RU" sz="2000" b="1" dirty="0">
                <a:solidFill>
                  <a:schemeClr val="tx2"/>
                </a:solidFill>
              </a:rPr>
              <a:t>, і </a:t>
            </a:r>
            <a:r>
              <a:rPr lang="ru-RU" sz="2000" b="1" dirty="0" err="1">
                <a:solidFill>
                  <a:schemeClr val="tx2"/>
                </a:solidFill>
              </a:rPr>
              <a:t>тим</a:t>
            </a:r>
            <a:r>
              <a:rPr lang="ru-RU" sz="2000" b="1" dirty="0">
                <a:solidFill>
                  <a:schemeClr val="tx2"/>
                </a:solidFill>
              </a:rPr>
              <a:t> самим </a:t>
            </a:r>
            <a:r>
              <a:rPr lang="ru-RU" sz="2000" b="1" dirty="0" err="1">
                <a:solidFill>
                  <a:schemeClr val="tx2"/>
                </a:solidFill>
              </a:rPr>
              <a:t>дають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учаснику</a:t>
            </a:r>
            <a:r>
              <a:rPr lang="ru-RU" sz="2000" b="1" dirty="0">
                <a:solidFill>
                  <a:schemeClr val="tx2"/>
                </a:solidFill>
              </a:rPr>
              <a:t> право </a:t>
            </a:r>
            <a:r>
              <a:rPr lang="ru-RU" sz="2000" b="1" dirty="0" err="1">
                <a:solidFill>
                  <a:schemeClr val="tx2"/>
                </a:solidFill>
              </a:rPr>
              <a:t>говорити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3573016"/>
            <a:ext cx="6063920" cy="2821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4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253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u="sng" dirty="0">
                <a:ln w="1905"/>
                <a:gradFill>
                  <a:gsLst>
                    <a:gs pos="0">
                      <a:srgbClr val="FD221D">
                        <a:shade val="20000"/>
                        <a:satMod val="200000"/>
                      </a:srgbClr>
                    </a:gs>
                    <a:gs pos="78000">
                      <a:srgbClr val="FD221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D221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Кола:</a:t>
            </a:r>
            <a:endParaRPr lang="ru-RU" sz="2800" b="1" u="sng" dirty="0">
              <a:ln w="1905"/>
              <a:gradFill>
                <a:gsLst>
                  <a:gs pos="0">
                    <a:srgbClr val="FD221D">
                      <a:shade val="20000"/>
                      <a:satMod val="200000"/>
                    </a:srgbClr>
                  </a:gs>
                  <a:gs pos="78000">
                    <a:srgbClr val="FD221D">
                      <a:tint val="90000"/>
                      <a:shade val="89000"/>
                      <a:satMod val="220000"/>
                    </a:srgbClr>
                  </a:gs>
                  <a:gs pos="100000">
                    <a:srgbClr val="FD221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121078"/>
            <a:ext cx="4536504" cy="1443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2"/>
                </a:solidFill>
              </a:rPr>
              <a:t>Мовник</a:t>
            </a:r>
            <a:r>
              <a:rPr lang="ru-RU" sz="2000" b="1" dirty="0">
                <a:solidFill>
                  <a:schemeClr val="tx2"/>
                </a:solidFill>
              </a:rPr>
              <a:t> (Братина) </a:t>
            </a:r>
            <a:r>
              <a:rPr lang="ru-RU" sz="2000" b="1" dirty="0" err="1">
                <a:solidFill>
                  <a:schemeClr val="tx2"/>
                </a:solidFill>
              </a:rPr>
              <a:t>завжди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рухається</a:t>
            </a:r>
            <a:r>
              <a:rPr lang="ru-RU" sz="2000" b="1" dirty="0">
                <a:solidFill>
                  <a:schemeClr val="tx2"/>
                </a:solidFill>
              </a:rPr>
              <a:t> по колу за </a:t>
            </a:r>
            <a:r>
              <a:rPr lang="ru-RU" sz="2000" b="1" dirty="0" err="1">
                <a:solidFill>
                  <a:schemeClr val="tx2"/>
                </a:solidFill>
              </a:rPr>
              <a:t>годинниковою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стрілкою</a:t>
            </a:r>
            <a:r>
              <a:rPr lang="ru-RU" sz="2000" b="1" dirty="0">
                <a:solidFill>
                  <a:schemeClr val="tx2"/>
                </a:solidFill>
              </a:rPr>
              <a:t> («за </a:t>
            </a:r>
            <a:r>
              <a:rPr lang="ru-RU" sz="2000" b="1" dirty="0" err="1">
                <a:solidFill>
                  <a:schemeClr val="tx2"/>
                </a:solidFill>
              </a:rPr>
              <a:t>сонцем</a:t>
            </a:r>
            <a:r>
              <a:rPr lang="ru-RU" sz="2000" b="1" dirty="0">
                <a:solidFill>
                  <a:schemeClr val="tx2"/>
                </a:solidFill>
              </a:rPr>
              <a:t>»). </a:t>
            </a:r>
            <a:r>
              <a:rPr lang="ru-RU" sz="2000" b="1" dirty="0" err="1">
                <a:solidFill>
                  <a:schemeClr val="tx2"/>
                </a:solidFill>
              </a:rPr>
              <a:t>Кожен</a:t>
            </a:r>
            <a:endParaRPr lang="ru-RU" sz="2000" b="1" dirty="0">
              <a:solidFill>
                <a:schemeClr val="tx2"/>
              </a:solidFill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повинен </a:t>
            </a:r>
            <a:r>
              <a:rPr lang="ru-RU" sz="2000" b="1" dirty="0" err="1">
                <a:solidFill>
                  <a:schemeClr val="tx2"/>
                </a:solidFill>
              </a:rPr>
              <a:t>дочекатися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своєї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черги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0072" y="1121078"/>
            <a:ext cx="3707904" cy="1443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2"/>
                </a:solidFill>
              </a:rPr>
              <a:t>Говорити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має</a:t>
            </a:r>
            <a:r>
              <a:rPr lang="ru-RU" b="1" dirty="0">
                <a:solidFill>
                  <a:schemeClr val="tx2"/>
                </a:solidFill>
              </a:rPr>
              <a:t> право </a:t>
            </a:r>
            <a:r>
              <a:rPr lang="ru-RU" b="1" dirty="0" err="1">
                <a:solidFill>
                  <a:schemeClr val="tx2"/>
                </a:solidFill>
              </a:rPr>
              <a:t>лише</a:t>
            </a:r>
            <a:r>
              <a:rPr lang="ru-RU" b="1" dirty="0">
                <a:solidFill>
                  <a:schemeClr val="tx2"/>
                </a:solidFill>
              </a:rPr>
              <a:t> той, </a:t>
            </a:r>
            <a:r>
              <a:rPr lang="ru-RU" b="1" dirty="0" err="1">
                <a:solidFill>
                  <a:schemeClr val="tx2"/>
                </a:solidFill>
              </a:rPr>
              <a:t>хто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тримає</a:t>
            </a:r>
            <a:r>
              <a:rPr lang="ru-RU" b="1" dirty="0">
                <a:solidFill>
                  <a:schemeClr val="tx2"/>
                </a:solidFill>
              </a:rPr>
              <a:t> в руках </a:t>
            </a:r>
            <a:r>
              <a:rPr lang="ru-RU" b="1" dirty="0" err="1">
                <a:solidFill>
                  <a:schemeClr val="tx2"/>
                </a:solidFill>
              </a:rPr>
              <a:t>Мовник</a:t>
            </a:r>
            <a:r>
              <a:rPr lang="ru-RU" b="1" dirty="0">
                <a:solidFill>
                  <a:schemeClr val="tx2"/>
                </a:solidFill>
              </a:rPr>
              <a:t> (Братину), </a:t>
            </a:r>
            <a:r>
              <a:rPr lang="ru-RU" b="1" dirty="0" err="1">
                <a:solidFill>
                  <a:schemeClr val="tx2"/>
                </a:solidFill>
              </a:rPr>
              <a:t>або</a:t>
            </a:r>
            <a:r>
              <a:rPr lang="ru-RU" b="1" dirty="0">
                <a:solidFill>
                  <a:schemeClr val="tx2"/>
                </a:solidFill>
              </a:rPr>
              <a:t> той, </a:t>
            </a:r>
            <a:r>
              <a:rPr lang="ru-RU" b="1" dirty="0" err="1">
                <a:solidFill>
                  <a:schemeClr val="tx2"/>
                </a:solidFill>
              </a:rPr>
              <a:t>хто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отримав</a:t>
            </a:r>
            <a:endParaRPr lang="ru-RU" b="1" dirty="0">
              <a:solidFill>
                <a:schemeClr val="tx2"/>
              </a:solidFill>
            </a:endParaRPr>
          </a:p>
          <a:p>
            <a:pPr algn="ctr"/>
            <a:r>
              <a:rPr lang="ru-RU" b="1" dirty="0" err="1">
                <a:solidFill>
                  <a:schemeClr val="tx2"/>
                </a:solidFill>
              </a:rPr>
              <a:t>особливе</a:t>
            </a:r>
            <a:r>
              <a:rPr lang="ru-RU" b="1" dirty="0">
                <a:solidFill>
                  <a:schemeClr val="tx2"/>
                </a:solidFill>
              </a:rPr>
              <a:t> право </a:t>
            </a:r>
            <a:r>
              <a:rPr lang="ru-RU" b="1" dirty="0" err="1">
                <a:solidFill>
                  <a:schemeClr val="tx2"/>
                </a:solidFill>
              </a:rPr>
              <a:t>від</a:t>
            </a:r>
            <a:r>
              <a:rPr lang="ru-RU" b="1" dirty="0">
                <a:solidFill>
                  <a:schemeClr val="tx2"/>
                </a:solidFill>
              </a:rPr>
              <a:t> хранителя Кола.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996952"/>
            <a:ext cx="453650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2"/>
                </a:solidFill>
              </a:rPr>
              <a:t>Кожен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має</a:t>
            </a:r>
            <a:r>
              <a:rPr lang="ru-RU" sz="2000" b="1" dirty="0">
                <a:solidFill>
                  <a:schemeClr val="tx2"/>
                </a:solidFill>
              </a:rPr>
              <a:t> право </a:t>
            </a:r>
            <a:r>
              <a:rPr lang="ru-RU" sz="2000" b="1" dirty="0" err="1">
                <a:solidFill>
                  <a:schemeClr val="tx2"/>
                </a:solidFill>
              </a:rPr>
              <a:t>мовчки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передати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Мовник</a:t>
            </a:r>
            <a:r>
              <a:rPr lang="ru-RU" sz="2000" b="1" dirty="0">
                <a:solidFill>
                  <a:schemeClr val="tx2"/>
                </a:solidFill>
              </a:rPr>
              <a:t> (Братину) </a:t>
            </a:r>
            <a:r>
              <a:rPr lang="ru-RU" sz="2000" b="1" dirty="0" err="1">
                <a:solidFill>
                  <a:schemeClr val="tx2"/>
                </a:solidFill>
              </a:rPr>
              <a:t>наступному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якщо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немає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що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сказати</a:t>
            </a:r>
            <a:endParaRPr lang="ru-RU" sz="2000" b="1" dirty="0">
              <a:solidFill>
                <a:schemeClr val="tx2"/>
              </a:solidFill>
            </a:endParaRPr>
          </a:p>
          <a:p>
            <a:pPr algn="ctr"/>
            <a:r>
              <a:rPr lang="ru-RU" sz="2000" b="1" dirty="0" err="1">
                <a:solidFill>
                  <a:schemeClr val="tx2"/>
                </a:solidFill>
              </a:rPr>
              <a:t>або</a:t>
            </a:r>
            <a:r>
              <a:rPr lang="ru-RU" sz="2000" b="1" dirty="0">
                <a:solidFill>
                  <a:schemeClr val="tx2"/>
                </a:solidFill>
              </a:rPr>
              <a:t> не </a:t>
            </a:r>
            <a:r>
              <a:rPr lang="ru-RU" sz="2000" b="1" dirty="0" err="1">
                <a:solidFill>
                  <a:schemeClr val="tx2"/>
                </a:solidFill>
              </a:rPr>
              <a:t>хоче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говорити</a:t>
            </a:r>
            <a:r>
              <a:rPr lang="ru-RU" sz="20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2996952"/>
            <a:ext cx="370790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2"/>
                </a:solidFill>
              </a:rPr>
              <a:t>Жоден</a:t>
            </a:r>
            <a:r>
              <a:rPr lang="ru-RU" sz="2000" b="1" dirty="0">
                <a:solidFill>
                  <a:schemeClr val="tx2"/>
                </a:solidFill>
              </a:rPr>
              <a:t> не </a:t>
            </a:r>
            <a:r>
              <a:rPr lang="ru-RU" sz="2000" b="1" dirty="0" err="1">
                <a:solidFill>
                  <a:schemeClr val="tx2"/>
                </a:solidFill>
              </a:rPr>
              <a:t>має</a:t>
            </a:r>
            <a:r>
              <a:rPr lang="ru-RU" sz="2000" b="1" dirty="0">
                <a:solidFill>
                  <a:schemeClr val="tx2"/>
                </a:solidFill>
              </a:rPr>
              <a:t> права </a:t>
            </a:r>
            <a:r>
              <a:rPr lang="ru-RU" sz="2000" b="1" dirty="0" err="1">
                <a:solidFill>
                  <a:schemeClr val="tx2"/>
                </a:solidFill>
              </a:rPr>
              <a:t>покинути</a:t>
            </a:r>
            <a:r>
              <a:rPr lang="ru-RU" sz="2000" b="1" dirty="0">
                <a:solidFill>
                  <a:schemeClr val="tx2"/>
                </a:solidFill>
              </a:rPr>
              <a:t> Коло, </a:t>
            </a:r>
            <a:r>
              <a:rPr lang="ru-RU" sz="2000" b="1" dirty="0" err="1">
                <a:solidFill>
                  <a:schemeClr val="tx2"/>
                </a:solidFill>
              </a:rPr>
              <a:t>поки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воно</a:t>
            </a:r>
            <a:r>
              <a:rPr lang="ru-RU" sz="2000" b="1" dirty="0">
                <a:solidFill>
                  <a:schemeClr val="tx2"/>
                </a:solidFill>
              </a:rPr>
              <a:t> не </a:t>
            </a:r>
            <a:r>
              <a:rPr lang="ru-RU" sz="2000" b="1" dirty="0" err="1">
                <a:solidFill>
                  <a:schemeClr val="tx2"/>
                </a:solidFill>
              </a:rPr>
              <a:t>завершилося</a:t>
            </a:r>
            <a:r>
              <a:rPr lang="ru-RU" sz="20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63688" y="4869160"/>
            <a:ext cx="626469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2"/>
                </a:solidFill>
              </a:rPr>
              <a:t>Мовник</a:t>
            </a:r>
            <a:r>
              <a:rPr lang="ru-RU" sz="2000" b="1" dirty="0">
                <a:solidFill>
                  <a:schemeClr val="tx2"/>
                </a:solidFill>
              </a:rPr>
              <a:t> (Братина) </a:t>
            </a:r>
            <a:r>
              <a:rPr lang="ru-RU" sz="2000" b="1" dirty="0" err="1">
                <a:solidFill>
                  <a:schemeClr val="tx2"/>
                </a:solidFill>
              </a:rPr>
              <a:t>продовжує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рухатися</a:t>
            </a:r>
            <a:r>
              <a:rPr lang="ru-RU" sz="2000" b="1" dirty="0">
                <a:solidFill>
                  <a:schemeClr val="tx2"/>
                </a:solidFill>
              </a:rPr>
              <a:t> по колу до тих </a:t>
            </a:r>
            <a:r>
              <a:rPr lang="ru-RU" sz="2000" b="1" dirty="0" err="1">
                <a:solidFill>
                  <a:schemeClr val="tx2"/>
                </a:solidFill>
              </a:rPr>
              <a:t>пір</a:t>
            </a:r>
            <a:r>
              <a:rPr lang="ru-RU" sz="2000" b="1" dirty="0">
                <a:solidFill>
                  <a:schemeClr val="tx2"/>
                </a:solidFill>
              </a:rPr>
              <a:t>, доки </a:t>
            </a:r>
            <a:r>
              <a:rPr lang="ru-RU" sz="2000" b="1" dirty="0" err="1">
                <a:solidFill>
                  <a:schemeClr val="tx2"/>
                </a:solidFill>
              </a:rPr>
              <a:t>залишається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людина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якій</a:t>
            </a:r>
            <a:r>
              <a:rPr lang="ru-RU" sz="2000" b="1" dirty="0">
                <a:solidFill>
                  <a:schemeClr val="tx2"/>
                </a:solidFill>
              </a:rPr>
              <a:t> є</a:t>
            </a:r>
          </a:p>
          <a:p>
            <a:pPr algn="ctr"/>
            <a:r>
              <a:rPr lang="ru-RU" sz="2000" b="1" dirty="0" err="1">
                <a:solidFill>
                  <a:schemeClr val="tx2"/>
                </a:solidFill>
              </a:rPr>
              <a:t>що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сказати</a:t>
            </a:r>
            <a:r>
              <a:rPr lang="ru-RU" sz="2000" b="1" dirty="0">
                <a:solidFill>
                  <a:schemeClr val="tx2"/>
                </a:solidFill>
              </a:rPr>
              <a:t> з приводу </a:t>
            </a:r>
            <a:r>
              <a:rPr lang="ru-RU" sz="2000" b="1" dirty="0" err="1">
                <a:solidFill>
                  <a:schemeClr val="tx2"/>
                </a:solidFill>
              </a:rPr>
              <a:t>дискусії</a:t>
            </a:r>
            <a:r>
              <a:rPr lang="ru-RU" sz="2000" b="1" dirty="0">
                <a:solidFill>
                  <a:schemeClr val="tx2"/>
                </a:solidFill>
              </a:rPr>
              <a:t>. Коло </a:t>
            </a:r>
            <a:r>
              <a:rPr lang="ru-RU" sz="2000" b="1" dirty="0" err="1">
                <a:solidFill>
                  <a:schemeClr val="tx2"/>
                </a:solidFill>
              </a:rPr>
              <a:t>закінчується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тоді</a:t>
            </a:r>
            <a:r>
              <a:rPr lang="ru-RU" sz="2000" b="1" dirty="0">
                <a:solidFill>
                  <a:schemeClr val="tx2"/>
                </a:solidFill>
              </a:rPr>
              <a:t>, коли </a:t>
            </a:r>
            <a:r>
              <a:rPr lang="ru-RU" sz="2000" b="1" dirty="0" err="1">
                <a:solidFill>
                  <a:schemeClr val="tx2"/>
                </a:solidFill>
              </a:rPr>
              <a:t>Мовник</a:t>
            </a:r>
            <a:r>
              <a:rPr lang="ru-RU" sz="2000" b="1" dirty="0">
                <a:solidFill>
                  <a:schemeClr val="tx2"/>
                </a:solidFill>
              </a:rPr>
              <a:t> (Братина) </a:t>
            </a:r>
            <a:r>
              <a:rPr lang="ru-RU" sz="2000" b="1" dirty="0" err="1">
                <a:solidFill>
                  <a:schemeClr val="tx2"/>
                </a:solidFill>
              </a:rPr>
              <a:t>обійде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його</a:t>
            </a:r>
            <a:r>
              <a:rPr lang="ru-RU" sz="2000" b="1" dirty="0">
                <a:solidFill>
                  <a:schemeClr val="tx2"/>
                </a:solidFill>
              </a:rPr>
              <a:t>, а</a:t>
            </a:r>
          </a:p>
          <a:p>
            <a:pPr algn="ctr"/>
            <a:r>
              <a:rPr lang="ru-RU" sz="2000" b="1" dirty="0" err="1">
                <a:solidFill>
                  <a:schemeClr val="tx2"/>
                </a:solidFill>
              </a:rPr>
              <a:t>всі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мовчатимуть</a:t>
            </a:r>
            <a:r>
              <a:rPr lang="ru-RU" sz="20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510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59832" y="330808"/>
            <a:ext cx="3096344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Принципи Кола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0656" y="1556792"/>
            <a:ext cx="5075440" cy="5170646"/>
          </a:xfrm>
          <a:prstGeom prst="rect">
            <a:avLst/>
          </a:prstGeom>
          <a:solidFill>
            <a:schemeClr val="accent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b="1" dirty="0" smtClean="0">
                <a:solidFill>
                  <a:schemeClr val="tx2"/>
                </a:solidFill>
              </a:rPr>
              <a:t>Участь у Колі добровільна.</a:t>
            </a:r>
          </a:p>
          <a:p>
            <a:pPr marL="342900" indent="-342900">
              <a:buAutoNum type="arabicPeriod"/>
            </a:pPr>
            <a:r>
              <a:rPr lang="uk-UA" sz="2400" b="1" dirty="0">
                <a:solidFill>
                  <a:schemeClr val="tx2"/>
                </a:solidFill>
              </a:rPr>
              <a:t> </a:t>
            </a:r>
            <a:r>
              <a:rPr lang="uk-UA" sz="2400" b="1" dirty="0" smtClean="0">
                <a:solidFill>
                  <a:schemeClr val="tx2"/>
                </a:solidFill>
              </a:rPr>
              <a:t>Все, що прийшло в Коло, в ньому й залишається.</a:t>
            </a:r>
          </a:p>
          <a:p>
            <a:pPr marL="342900" indent="-342900">
              <a:buAutoNum type="arabicPeriod"/>
            </a:pPr>
            <a:r>
              <a:rPr lang="uk-UA" sz="2400" b="1" dirty="0" smtClean="0">
                <a:solidFill>
                  <a:schemeClr val="tx2"/>
                </a:solidFill>
              </a:rPr>
              <a:t>Кожен з учасників погоджується поважати всіх інших та висловлюватися доброзичливо.</a:t>
            </a:r>
          </a:p>
          <a:p>
            <a:pPr marL="342900" indent="-342900">
              <a:buAutoNum type="arabicPeriod"/>
            </a:pPr>
            <a:r>
              <a:rPr lang="uk-UA" sz="2400" b="1" dirty="0" smtClean="0">
                <a:solidFill>
                  <a:schemeClr val="tx2"/>
                </a:solidFill>
              </a:rPr>
              <a:t>Кожен має слухати з повагою, «і серцем, і розумом».</a:t>
            </a:r>
          </a:p>
          <a:p>
            <a:pPr marL="342900" indent="-342900">
              <a:buAutoNum type="arabicPeriod"/>
            </a:pPr>
            <a:r>
              <a:rPr lang="uk-UA" sz="2400" b="1" dirty="0" smtClean="0">
                <a:solidFill>
                  <a:schemeClr val="tx2"/>
                </a:solidFill>
              </a:rPr>
              <a:t>Усі повинні поважати процедуру і залишатися в Колі доти, доки воно працює в пошуках </a:t>
            </a:r>
            <a:r>
              <a:rPr lang="uk-UA" sz="2400" b="1" dirty="0" err="1" smtClean="0">
                <a:solidFill>
                  <a:schemeClr val="tx2"/>
                </a:solidFill>
              </a:rPr>
              <a:t>розв</a:t>
            </a:r>
            <a:r>
              <a:rPr lang="en-US" sz="2400" b="1" dirty="0" smtClean="0">
                <a:solidFill>
                  <a:schemeClr val="tx2"/>
                </a:solidFill>
              </a:rPr>
              <a:t>’</a:t>
            </a:r>
            <a:r>
              <a:rPr lang="uk-UA" sz="2400" b="1" dirty="0" err="1" smtClean="0">
                <a:solidFill>
                  <a:schemeClr val="tx2"/>
                </a:solidFill>
              </a:rPr>
              <a:t>язання</a:t>
            </a:r>
            <a:r>
              <a:rPr lang="uk-UA" sz="2400" b="1" dirty="0" smtClean="0">
                <a:solidFill>
                  <a:schemeClr val="tx2"/>
                </a:solidFill>
              </a:rPr>
              <a:t> проблеми, що обговорюється.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309" y="3789040"/>
            <a:ext cx="2952328" cy="23924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510" y="1266912"/>
            <a:ext cx="2447925" cy="1866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4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15116"/>
            <a:ext cx="7238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Особливості проведення Кіл з учнями.</a:t>
            </a:r>
            <a:endParaRPr lang="ru-RU" sz="32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748" y="899891"/>
            <a:ext cx="81911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tx2"/>
                </a:solidFill>
              </a:rPr>
              <a:t>Проведення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Кіл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порозуміння</a:t>
            </a:r>
            <a:r>
              <a:rPr lang="ru-RU" sz="2000" b="1" dirty="0">
                <a:solidFill>
                  <a:schemeClr val="tx2"/>
                </a:solidFill>
              </a:rPr>
              <a:t> та </a:t>
            </a:r>
            <a:r>
              <a:rPr lang="ru-RU" sz="2000" b="1" dirty="0" err="1">
                <a:solidFill>
                  <a:schemeClr val="tx2"/>
                </a:solidFill>
              </a:rPr>
              <a:t>вирішення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конфліктів</a:t>
            </a:r>
            <a:r>
              <a:rPr lang="ru-RU" sz="2000" b="1" dirty="0">
                <a:solidFill>
                  <a:schemeClr val="tx2"/>
                </a:solidFill>
              </a:rPr>
              <a:t> з </a:t>
            </a:r>
            <a:r>
              <a:rPr lang="ru-RU" sz="2000" b="1" dirty="0" err="1">
                <a:solidFill>
                  <a:schemeClr val="tx2"/>
                </a:solidFill>
              </a:rPr>
              <a:t>класом</a:t>
            </a:r>
            <a:r>
              <a:rPr lang="ru-RU" sz="2000" b="1" dirty="0">
                <a:solidFill>
                  <a:schemeClr val="tx2"/>
                </a:solidFill>
              </a:rPr>
              <a:t>, де сформовано </a:t>
            </a:r>
            <a:r>
              <a:rPr lang="ru-RU" sz="2000" b="1" dirty="0" err="1">
                <a:solidFill>
                  <a:schemeClr val="tx2"/>
                </a:solidFill>
              </a:rPr>
              <a:t>напружені</a:t>
            </a:r>
            <a:r>
              <a:rPr lang="ru-RU" sz="2000" b="1" dirty="0">
                <a:solidFill>
                  <a:schemeClr val="tx2"/>
                </a:solidFill>
              </a:rPr>
              <a:t>, а </a:t>
            </a:r>
            <a:r>
              <a:rPr lang="ru-RU" sz="2000" b="1" dirty="0" err="1">
                <a:solidFill>
                  <a:schemeClr val="tx2"/>
                </a:solidFill>
              </a:rPr>
              <a:t>тим</a:t>
            </a:r>
            <a:endParaRPr lang="ru-RU" sz="2000" b="1" dirty="0">
              <a:solidFill>
                <a:schemeClr val="tx2"/>
              </a:solidFill>
            </a:endParaRPr>
          </a:p>
          <a:p>
            <a:pPr algn="ctr"/>
            <a:r>
              <a:rPr lang="ru-RU" sz="2000" b="1" dirty="0" err="1">
                <a:solidFill>
                  <a:schemeClr val="tx2"/>
                </a:solidFill>
              </a:rPr>
              <a:t>більше</a:t>
            </a:r>
            <a:r>
              <a:rPr lang="ru-RU" sz="2000" b="1" dirty="0">
                <a:solidFill>
                  <a:schemeClr val="tx2"/>
                </a:solidFill>
              </a:rPr>
              <a:t> – </a:t>
            </a:r>
            <a:r>
              <a:rPr lang="ru-RU" sz="2000" b="1" dirty="0" err="1">
                <a:solidFill>
                  <a:schemeClr val="tx2"/>
                </a:solidFill>
              </a:rPr>
              <a:t>ворожі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взаємовідносини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має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певні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особливості</a:t>
            </a:r>
            <a:r>
              <a:rPr lang="ru-RU" sz="2000" b="1" dirty="0">
                <a:solidFill>
                  <a:schemeClr val="tx2"/>
                </a:solidFill>
              </a:rPr>
              <a:t> та </a:t>
            </a:r>
            <a:r>
              <a:rPr lang="ru-RU" sz="2000" b="1" dirty="0" err="1">
                <a:solidFill>
                  <a:schemeClr val="tx2"/>
                </a:solidFill>
              </a:rPr>
              <a:t>сприяє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виявленню</a:t>
            </a:r>
            <a:r>
              <a:rPr lang="ru-RU" sz="2000" b="1" dirty="0">
                <a:solidFill>
                  <a:schemeClr val="tx2"/>
                </a:solidFill>
              </a:rPr>
              <a:t> «</a:t>
            </a:r>
            <a:r>
              <a:rPr lang="ru-RU" sz="2000" b="1" dirty="0" err="1">
                <a:solidFill>
                  <a:schemeClr val="tx2"/>
                </a:solidFill>
              </a:rPr>
              <a:t>підводних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рифів</a:t>
            </a:r>
            <a:r>
              <a:rPr lang="ru-RU" sz="2000" b="1" dirty="0">
                <a:solidFill>
                  <a:schemeClr val="tx2"/>
                </a:solidFill>
              </a:rPr>
              <a:t>»,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до </a:t>
            </a:r>
            <a:r>
              <a:rPr lang="ru-RU" sz="2000" b="1" dirty="0" err="1">
                <a:solidFill>
                  <a:schemeClr val="tx2"/>
                </a:solidFill>
              </a:rPr>
              <a:t>яких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має</a:t>
            </a:r>
            <a:r>
              <a:rPr lang="ru-RU" sz="2000" b="1" dirty="0">
                <a:solidFill>
                  <a:schemeClr val="tx2"/>
                </a:solidFill>
              </a:rPr>
              <a:t> бути </a:t>
            </a:r>
            <a:r>
              <a:rPr lang="ru-RU" sz="2000" b="1" dirty="0" err="1">
                <a:solidFill>
                  <a:schemeClr val="tx2"/>
                </a:solidFill>
              </a:rPr>
              <a:t>готовий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медіатор</a:t>
            </a:r>
            <a:r>
              <a:rPr lang="ru-RU" sz="20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2748" y="479715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Часто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діти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які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є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ізгоями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жертвами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булінгу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або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діти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яких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ніхто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не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підтримує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сприймають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участь у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Колі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як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єдиний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шанс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проявити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протест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проти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неприйнятного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ставлення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до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себе.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34513"/>
            <a:ext cx="3964726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5" y="2559224"/>
            <a:ext cx="3813810" cy="20996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8358246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Активне слухання 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</a:t>
            </a:r>
            <a:r>
              <a:rPr lang="uk-UA" sz="2000" b="1" dirty="0" smtClean="0">
                <a:ln w="11430"/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дозволяє вирішити найважливішу проблему  - </a:t>
            </a:r>
            <a:r>
              <a:rPr lang="uk-UA" sz="2000" b="1" u="sng" dirty="0" err="1" smtClean="0">
                <a:ln w="11430"/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проблему</a:t>
            </a:r>
            <a:r>
              <a:rPr lang="uk-UA" sz="2000" b="1" u="sng" dirty="0" smtClean="0">
                <a:ln w="11430"/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довіри.</a:t>
            </a:r>
            <a:endParaRPr lang="ru-RU" b="1" u="sng" dirty="0">
              <a:ln w="11430"/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500174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Ключовий принцип </a:t>
            </a:r>
            <a:r>
              <a:rPr lang="uk-UA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 використанні техніки активного слухання – це </a:t>
            </a:r>
            <a:r>
              <a:rPr lang="uk-UA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чути і сприймати </a:t>
            </a:r>
            <a:r>
              <a:rPr lang="uk-UA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справжні почуття співрозмовника.</a:t>
            </a:r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8434" name="Picture 2" descr="ÐÐ°ÑÑÐ¸Ð½ÐºÐ¸ Ð¿Ð¾ Ð·Ð°Ð¿ÑÐ¾ÑÑ Ð°ÐºÑÐ¸Ð²Ð½Ðµ ÑÐ»ÑÑÐ°Ð½Ð½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76"/>
            <a:ext cx="3868106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 descr="ÐÐ°ÑÑÐ¸Ð½ÐºÐ¸ Ð¿Ð¾ Ð·Ð°Ð¿ÑÐ¾ÑÑ Ð°ÐºÑÐ¸Ð²Ð½Ðµ ÑÐ»ÑÑÐ°Ð½Ð½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643182"/>
            <a:ext cx="401767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Для </a:t>
            </a:r>
            <a:r>
              <a:rPr lang="ru-RU" sz="2000" b="1" dirty="0" err="1">
                <a:solidFill>
                  <a:srgbClr val="FFFF00"/>
                </a:solidFill>
              </a:rPr>
              <a:t>успішного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проведення</a:t>
            </a:r>
            <a:r>
              <a:rPr lang="ru-RU" sz="2000" b="1" dirty="0">
                <a:solidFill>
                  <a:srgbClr val="FFFF00"/>
                </a:solidFill>
              </a:rPr>
              <a:t> Кола </a:t>
            </a:r>
            <a:r>
              <a:rPr lang="ru-RU" sz="2000" b="1" dirty="0" err="1">
                <a:solidFill>
                  <a:srgbClr val="FFFF00"/>
                </a:solidFill>
              </a:rPr>
              <a:t>медіатору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доцільно</a:t>
            </a:r>
            <a:r>
              <a:rPr lang="ru-RU" sz="2000" b="1" dirty="0">
                <a:solidFill>
                  <a:srgbClr val="FFFF00"/>
                </a:solidFill>
              </a:rPr>
              <a:t> провести </a:t>
            </a:r>
            <a:r>
              <a:rPr lang="ru-RU" sz="2000" b="1" dirty="0" err="1">
                <a:solidFill>
                  <a:srgbClr val="FFFF00"/>
                </a:solidFill>
              </a:rPr>
              <a:t>попередню</a:t>
            </a:r>
            <a:r>
              <a:rPr lang="ru-RU" sz="2000" b="1" dirty="0">
                <a:solidFill>
                  <a:srgbClr val="FFFF00"/>
                </a:solidFill>
              </a:rPr>
              <a:t> роботу з</a:t>
            </a:r>
          </a:p>
          <a:p>
            <a:r>
              <a:rPr lang="ru-RU" sz="2000" b="1" dirty="0" err="1">
                <a:solidFill>
                  <a:srgbClr val="FFFF00"/>
                </a:solidFill>
              </a:rPr>
              <a:t>класом</a:t>
            </a:r>
            <a:r>
              <a:rPr lang="ru-RU" sz="2000" b="1" dirty="0">
                <a:solidFill>
                  <a:srgbClr val="FFFF00"/>
                </a:solidFill>
              </a:rPr>
              <a:t>, </a:t>
            </a:r>
            <a:r>
              <a:rPr lang="ru-RU" sz="2000" b="1" dirty="0" err="1">
                <a:solidFill>
                  <a:srgbClr val="FFFF00"/>
                </a:solidFill>
              </a:rPr>
              <a:t>отримати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інформацію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від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класного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керівника</a:t>
            </a:r>
            <a:r>
              <a:rPr lang="ru-RU" sz="2000" b="1" dirty="0">
                <a:solidFill>
                  <a:srgbClr val="FFFF00"/>
                </a:solidFill>
              </a:rPr>
              <a:t> про </a:t>
            </a:r>
            <a:r>
              <a:rPr lang="ru-RU" sz="2000" b="1" dirty="0" err="1">
                <a:solidFill>
                  <a:srgbClr val="FFFF00"/>
                </a:solidFill>
              </a:rPr>
              <a:t>особливості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взаємовідносин</a:t>
            </a:r>
            <a:r>
              <a:rPr lang="ru-RU" sz="2000" b="1" dirty="0">
                <a:solidFill>
                  <a:srgbClr val="FFFF00"/>
                </a:solidFill>
              </a:rPr>
              <a:t> у</a:t>
            </a:r>
          </a:p>
          <a:p>
            <a:r>
              <a:rPr lang="ru-RU" sz="2000" b="1" dirty="0" err="1">
                <a:solidFill>
                  <a:srgbClr val="FFFF00"/>
                </a:solidFill>
              </a:rPr>
              <a:t>колективі</a:t>
            </a:r>
            <a:r>
              <a:rPr lang="ru-RU" sz="2000" b="1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8308" y="1988840"/>
            <a:ext cx="4572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Принципи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проведення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Кола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можуть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використовуватися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педагогами на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класних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годинах.</a:t>
            </a:r>
          </a:p>
          <a:p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Дітям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дуже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подобається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ідея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мати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символ,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оберіг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класу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який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у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Колі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використовується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як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Мовник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.</a:t>
            </a:r>
          </a:p>
          <a:p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Учні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знають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коли вони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хочуть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бути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почутими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, донести свою думку, вони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беруть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цей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символ і</a:t>
            </a:r>
          </a:p>
          <a:p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висловлюються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. Таким чином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формується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культура </a:t>
            </a:r>
            <a:r>
              <a:rPr lang="ru-RU" sz="20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спілкування</a:t>
            </a:r>
            <a:r>
              <a:rPr lang="ru-RU" sz="20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, </a:t>
            </a:r>
            <a:r>
              <a:rPr lang="ru-RU" sz="2400" b="1" i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вміння</a:t>
            </a:r>
            <a:r>
              <a:rPr lang="ru-RU" sz="2400" b="1" i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говорити</a:t>
            </a:r>
            <a:r>
              <a:rPr lang="ru-RU" sz="2400" b="1" i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, </a:t>
            </a:r>
            <a:r>
              <a:rPr lang="ru-RU" sz="2400" b="1" i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слухати</a:t>
            </a:r>
            <a:r>
              <a:rPr lang="ru-RU" sz="2400" b="1" i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, </a:t>
            </a:r>
            <a:r>
              <a:rPr lang="ru-RU" sz="2400" b="1" i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чути</a:t>
            </a:r>
            <a:r>
              <a:rPr lang="ru-RU" sz="2400" b="1" i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,</a:t>
            </a:r>
          </a:p>
          <a:p>
            <a:r>
              <a:rPr lang="ru-RU" sz="2400" b="1" i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сприймати</a:t>
            </a:r>
            <a:r>
              <a:rPr lang="ru-RU" sz="2400" b="1" i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3490"/>
            <a:ext cx="2412776" cy="1587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3829734" cy="33905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37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4060198" cy="452431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Кола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корисні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ефективні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вирішенні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конфліктів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сприяють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поліпшенню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мікроклімату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колективі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формують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культуру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спілкування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Але треба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враховувати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тонкощі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особливості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дотримуватись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рекомендацій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щодо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їх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проведення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брати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уваги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особисті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характеристики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педагогів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учнів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1762" y="5397316"/>
            <a:ext cx="874846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/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Та головне в </a:t>
            </a:r>
            <a:r>
              <a:rPr lang="ru-RU" sz="2400" b="1" cap="all" dirty="0" err="1">
                <a:ln/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успішності</a:t>
            </a:r>
            <a:r>
              <a:rPr lang="ru-RU" sz="2400" b="1" cap="all" dirty="0">
                <a:ln/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 err="1">
                <a:ln/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проведення</a:t>
            </a:r>
            <a:r>
              <a:rPr lang="ru-RU" sz="2400" b="1" cap="all" dirty="0">
                <a:ln/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 err="1">
                <a:ln/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Кіл</a:t>
            </a:r>
            <a:r>
              <a:rPr lang="ru-RU" sz="2400" b="1" cap="all" dirty="0">
                <a:ln/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– </a:t>
            </a:r>
            <a:r>
              <a:rPr lang="ru-RU" sz="2400" b="1" i="1" cap="all" dirty="0" err="1">
                <a:ln/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професійність</a:t>
            </a:r>
            <a:r>
              <a:rPr lang="ru-RU" sz="2400" b="1" i="1" cap="all" dirty="0">
                <a:ln/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ru-RU" sz="2400" b="1" i="1" cap="all" dirty="0" err="1">
                <a:ln/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інтуїція</a:t>
            </a:r>
            <a:r>
              <a:rPr lang="ru-RU" sz="2400" b="1" i="1" cap="all" dirty="0">
                <a:ln/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ru-RU" sz="2400" b="1" i="1" cap="all" dirty="0" err="1">
                <a:ln/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мобільність</a:t>
            </a:r>
            <a:r>
              <a:rPr lang="ru-RU" sz="2400" b="1" i="1" cap="all" dirty="0">
                <a:ln/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ru-RU" sz="2400" b="1" i="1" cap="all" dirty="0" err="1">
                <a:ln/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здатність</a:t>
            </a:r>
            <a:endParaRPr lang="ru-RU" sz="2400" b="1" i="1" cap="all" dirty="0">
              <a:ln/>
              <a:solidFill>
                <a:schemeClr val="accent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400" b="1" i="1" cap="all" dirty="0" err="1">
                <a:ln/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відчувати</a:t>
            </a:r>
            <a:r>
              <a:rPr lang="ru-RU" sz="2400" b="1" i="1" cap="all" dirty="0">
                <a:ln/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проблему та </a:t>
            </a:r>
            <a:r>
              <a:rPr lang="ru-RU" sz="2400" b="1" i="1" cap="all" dirty="0" err="1">
                <a:ln/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йти</a:t>
            </a:r>
            <a:r>
              <a:rPr lang="ru-RU" sz="2400" b="1" i="1" cap="all" dirty="0">
                <a:ln/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за нею.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78" y="1245128"/>
            <a:ext cx="4533822" cy="29874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1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естиугольник 2"/>
          <p:cNvSpPr/>
          <p:nvPr/>
        </p:nvSpPr>
        <p:spPr>
          <a:xfrm>
            <a:off x="2285984" y="214290"/>
            <a:ext cx="4143404" cy="928694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Етапи активного слухання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500166" y="714356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0" y="1285860"/>
            <a:ext cx="164304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Невербальна підтримка</a:t>
            </a:r>
            <a:endParaRPr lang="ru-RU" b="1" dirty="0">
              <a:solidFill>
                <a:srgbClr val="FFC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2107786" y="1678372"/>
            <a:ext cx="107157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785786" y="2214554"/>
            <a:ext cx="207170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Фрази перенесення відповідальності на партнера</a:t>
            </a:r>
            <a:endParaRPr lang="ru-RU" b="1" dirty="0">
              <a:solidFill>
                <a:srgbClr val="FFC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3894133" y="1535099"/>
            <a:ext cx="642148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928926" y="1857364"/>
            <a:ext cx="1928826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Формулювання змісту висловлювання</a:t>
            </a:r>
            <a:endParaRPr lang="ru-RU" b="1" dirty="0">
              <a:solidFill>
                <a:srgbClr val="FFC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-356428" y="2785264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3571876"/>
            <a:ext cx="17859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u="sng" dirty="0" smtClean="0"/>
              <a:t>- контакт очей, </a:t>
            </a:r>
          </a:p>
          <a:p>
            <a:r>
              <a:rPr lang="uk-UA" u="sng" dirty="0" smtClean="0"/>
              <a:t>- </a:t>
            </a:r>
            <a:r>
              <a:rPr lang="uk-UA" u="sng" dirty="0" err="1" smtClean="0"/>
              <a:t>“поза</a:t>
            </a:r>
            <a:r>
              <a:rPr lang="uk-UA" u="sng" dirty="0" smtClean="0"/>
              <a:t> </a:t>
            </a:r>
            <a:r>
              <a:rPr lang="uk-UA" u="sng" dirty="0" err="1" smtClean="0"/>
              <a:t>слухання”</a:t>
            </a:r>
            <a:r>
              <a:rPr lang="uk-UA" u="sng" dirty="0" smtClean="0"/>
              <a:t>, </a:t>
            </a:r>
          </a:p>
          <a:p>
            <a:r>
              <a:rPr lang="uk-UA" u="sng" dirty="0" smtClean="0"/>
              <a:t>- кивання головою</a:t>
            </a:r>
            <a:endParaRPr lang="ru-RU" u="sng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965175" y="4321181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5720" y="5143512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u="sng" dirty="0" err="1" smtClean="0"/>
              <a:t>“Ви</a:t>
            </a:r>
            <a:r>
              <a:rPr lang="uk-UA" u="sng" dirty="0" smtClean="0"/>
              <a:t> </a:t>
            </a:r>
            <a:r>
              <a:rPr lang="uk-UA" u="sng" dirty="0" err="1" smtClean="0"/>
              <a:t>важаєте</a:t>
            </a:r>
            <a:r>
              <a:rPr lang="uk-UA" u="sng" dirty="0" smtClean="0"/>
              <a:t>, що…”</a:t>
            </a:r>
          </a:p>
          <a:p>
            <a:pPr>
              <a:buFontTx/>
              <a:buChar char="-"/>
            </a:pPr>
            <a:r>
              <a:rPr lang="uk-UA" u="sng" dirty="0" smtClean="0"/>
              <a:t> </a:t>
            </a:r>
            <a:r>
              <a:rPr lang="uk-UA" u="sng" dirty="0" err="1" smtClean="0"/>
              <a:t>“Отже</a:t>
            </a:r>
            <a:r>
              <a:rPr lang="uk-UA" u="sng" dirty="0" smtClean="0"/>
              <a:t>, ви стверджуєте, що …”</a:t>
            </a:r>
            <a:endParaRPr lang="ru-RU" u="sng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2858282" y="328533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14547" y="3714752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u="sng" dirty="0" smtClean="0"/>
              <a:t>На цьому етапі треба позбутися власних емоцій, оцінок </a:t>
            </a:r>
            <a:endParaRPr lang="ru-RU" u="sng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4072728" y="2142322"/>
            <a:ext cx="200026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4214810" y="3143248"/>
            <a:ext cx="2000264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Отримання згоди співрозмовника після інтерпретації його думки </a:t>
            </a:r>
            <a:endParaRPr lang="ru-RU" b="1" dirty="0">
              <a:solidFill>
                <a:srgbClr val="FFC000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>
            <a:off x="4179885" y="510699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643306" y="5357826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u="sng" dirty="0" smtClean="0"/>
              <a:t>- “Я правильно зрозумів?”</a:t>
            </a:r>
          </a:p>
          <a:p>
            <a:r>
              <a:rPr lang="uk-UA" u="sng" dirty="0" smtClean="0"/>
              <a:t>- “Я нічого не переплутав?”</a:t>
            </a:r>
            <a:endParaRPr lang="ru-RU" u="sng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6429388" y="642918"/>
            <a:ext cx="1071570" cy="35719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5965835" y="139222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5214942" y="1643050"/>
            <a:ext cx="178595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Демонстрація свого ставлення до почутого</a:t>
            </a:r>
            <a:endParaRPr lang="ru-RU" b="1" dirty="0">
              <a:solidFill>
                <a:srgbClr val="FFC000"/>
              </a:solidFill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rot="5400000">
            <a:off x="5858678" y="3499644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215074" y="4143380"/>
            <a:ext cx="1785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u="sng" dirty="0" smtClean="0"/>
              <a:t>Підкреслити, що це Ваша думка. Висловлювати ставлення тільки до слів, а не до співрозмовника</a:t>
            </a:r>
            <a:endParaRPr lang="ru-RU" u="sng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 rot="5400000">
            <a:off x="7251719" y="124934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" name="Скругленный прямоугольник 69"/>
          <p:cNvSpPr/>
          <p:nvPr/>
        </p:nvSpPr>
        <p:spPr>
          <a:xfrm>
            <a:off x="7215174" y="1571612"/>
            <a:ext cx="192882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Висловлювання власної думки по суті справи</a:t>
            </a:r>
            <a:endParaRPr lang="ru-RU" b="1" dirty="0">
              <a:solidFill>
                <a:srgbClr val="FFC000"/>
              </a:solidFill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rot="5400000">
            <a:off x="8287570" y="299957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000992" y="3429000"/>
            <a:ext cx="114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u="sng" dirty="0" smtClean="0"/>
              <a:t>- </a:t>
            </a:r>
            <a:r>
              <a:rPr lang="uk-UA" u="sng" dirty="0" err="1" smtClean="0"/>
              <a:t>“Моя</a:t>
            </a:r>
            <a:r>
              <a:rPr lang="uk-UA" u="sng" dirty="0" smtClean="0"/>
              <a:t> думка…”</a:t>
            </a:r>
          </a:p>
          <a:p>
            <a:r>
              <a:rPr lang="uk-UA" u="sng" dirty="0" smtClean="0"/>
              <a:t>- “Я гадаю…”</a:t>
            </a:r>
            <a:endParaRPr lang="ru-RU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9" grpId="0"/>
      <p:bldP spid="24" grpId="0"/>
      <p:bldP spid="26" grpId="0"/>
      <p:bldP spid="29" grpId="0" animBg="1"/>
      <p:bldP spid="32" grpId="0"/>
      <p:bldP spid="48" grpId="0" animBg="1"/>
      <p:bldP spid="59" grpId="0"/>
      <p:bldP spid="70" grpId="0" animBg="1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600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Алгоритм використання техніки активного слухання</a:t>
            </a:r>
            <a:endParaRPr lang="ru-RU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1" y="1000108"/>
            <a:ext cx="51435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Слухайте зі співчуттям.</a:t>
            </a:r>
          </a:p>
          <a:p>
            <a:pPr marL="342900" indent="-342900">
              <a:buAutoNum type="arabicPeriod"/>
            </a:pPr>
            <a:endParaRPr lang="uk-UA" sz="2400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uk-UA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Зосередьтесь на предметі розмови</a:t>
            </a:r>
          </a:p>
          <a:p>
            <a:pPr marL="342900" indent="-342900">
              <a:buAutoNum type="arabicPeriod"/>
            </a:pPr>
            <a:endParaRPr lang="uk-UA" sz="2400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uk-UA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Ставтеся до співрозмовника з повагою.</a:t>
            </a:r>
          </a:p>
          <a:p>
            <a:pPr marL="342900" indent="-342900">
              <a:buAutoNum type="arabicPeriod"/>
            </a:pPr>
            <a:endParaRPr lang="uk-UA" sz="2400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uk-UA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Слухайте уважно, не роблячи оцінок.</a:t>
            </a:r>
          </a:p>
          <a:p>
            <a:pPr marL="342900" indent="-342900">
              <a:buAutoNum type="arabicPeriod"/>
            </a:pPr>
            <a:endParaRPr lang="uk-UA" sz="2400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uk-UA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Висловіть свою думку.</a:t>
            </a:r>
          </a:p>
          <a:p>
            <a:pPr marL="342900" indent="-342900">
              <a:buAutoNum type="arabicPeriod"/>
            </a:pPr>
            <a:endParaRPr lang="uk-UA" sz="2400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uk-UA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Використання немовних засобів.</a:t>
            </a:r>
            <a:endParaRPr lang="ru-RU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386" name="Picture 2" descr="ÐÐ°ÑÑÐ¸Ð½ÐºÐ¸ Ð¿Ð¾ Ð·Ð°Ð¿ÑÐ¾ÑÑ Ð°ÐºÑÐ¸Ð²Ð½Ðµ ÑÐ»ÑÑÐ°Ð½Ð½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500438"/>
            <a:ext cx="3676134" cy="2357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88" name="Picture 4" descr="ÐÐ°ÑÑÐ¸Ð½ÐºÐ¸ Ð¿Ð¾ Ð·Ð°Ð¿ÑÐ¾ÑÑ Ð°ÐºÑÐ¸Ð²Ð½Ðµ ÑÐ»ÑÑÐ°Ð½Ð½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8724" y="857232"/>
            <a:ext cx="3660887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214290"/>
            <a:ext cx="4314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Формулювання запитань.</a:t>
            </a:r>
            <a:endParaRPr lang="ru-RU" sz="2800" b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214282" y="1071546"/>
            <a:ext cx="2786082" cy="1143008"/>
          </a:xfrm>
          <a:prstGeom prst="hex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Відкриті запитання </a:t>
            </a:r>
            <a:endParaRPr lang="ru-RU" sz="2400" b="1" u="sng" dirty="0">
              <a:solidFill>
                <a:schemeClr val="accent3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2857488" y="2214554"/>
            <a:ext cx="2928958" cy="1143008"/>
          </a:xfrm>
          <a:prstGeom prst="hex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Закриті </a:t>
            </a:r>
            <a:r>
              <a:rPr lang="uk-UA" sz="2400" b="1" u="sng" dirty="0" err="1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запитанння</a:t>
            </a:r>
            <a:r>
              <a:rPr lang="uk-UA" sz="2400" b="1" u="sng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 </a:t>
            </a:r>
            <a:endParaRPr lang="ru-RU" sz="2400" b="1" u="sng" dirty="0">
              <a:solidFill>
                <a:schemeClr val="accent3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5857884" y="3357562"/>
            <a:ext cx="2928958" cy="1143008"/>
          </a:xfrm>
          <a:prstGeom prst="hex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Альтернативні запитання</a:t>
            </a:r>
            <a:endParaRPr lang="ru-RU" sz="2400" b="1" u="sng" dirty="0">
              <a:solidFill>
                <a:schemeClr val="accent3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362" name="Picture 2" descr="ÐÐ°ÑÑÐ¸Ð½ÐºÐ¸ Ð¿Ð¾ Ð·Ð°Ð¿ÑÐ¾ÑÑ Ð·Ð°Ð¿Ð¸ÑÐ°Ð½Ð½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86190"/>
            <a:ext cx="5072098" cy="2796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785794"/>
            <a:ext cx="2428892" cy="2071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14290"/>
            <a:ext cx="5623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Модальні висловлювання.</a:t>
            </a:r>
          </a:p>
          <a:p>
            <a:pPr algn="ctr"/>
            <a:r>
              <a:rPr lang="uk-UA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“Я-твердження”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643050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 smtClean="0">
                <a:solidFill>
                  <a:schemeClr val="accent6">
                    <a:lumMod val="75000"/>
                  </a:schemeClr>
                </a:solidFill>
              </a:rPr>
              <a:t>Модальне висловлювання </a:t>
            </a:r>
            <a:r>
              <a:rPr lang="uk-UA" sz="2400" dirty="0" smtClean="0">
                <a:solidFill>
                  <a:schemeClr val="accent2"/>
                </a:solidFill>
              </a:rPr>
              <a:t>– це висловлювання, до складу якого входять модальні поняття.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643182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 smtClean="0">
                <a:solidFill>
                  <a:schemeClr val="accent6">
                    <a:lumMod val="75000"/>
                  </a:schemeClr>
                </a:solidFill>
              </a:rPr>
              <a:t>Модальність</a:t>
            </a:r>
            <a:r>
              <a:rPr lang="uk-UA" dirty="0" smtClean="0"/>
              <a:t> </a:t>
            </a:r>
            <a:r>
              <a:rPr lang="uk-UA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– характеристика або оцінка висловлювання, яку дають з тієї чи іншої точки зору. 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338" name="AutoShape 2" descr="ÐÐ°ÑÑÐ¸Ð½ÐºÐ¸ Ð¿Ð¾ Ð·Ð°Ð¿ÑÐ¾ÑÑ ÑÐ¿ÑÐ»ÐºÑÐ²Ð°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ÐÐ°ÑÑÐ¸Ð½ÐºÐ¸ Ð¿Ð¾ Ð·Ð°Ð¿ÑÐ¾ÑÑ ÑÐ¿ÑÐ»ÐºÑÐ²Ð°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ÐÐ°ÑÑÐ¸Ð½ÐºÐ¸ Ð¿Ð¾ Ð·Ð°Ð¿ÑÐ¾ÑÑ ÑÐ¿ÑÐ»ÐºÑÐ²Ð°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500438"/>
            <a:ext cx="5770728" cy="3178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428604"/>
            <a:ext cx="523745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“Я-повідомлення”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складається: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214282" y="1214422"/>
            <a:ext cx="2928958" cy="928694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Перша частина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214282" y="2571744"/>
            <a:ext cx="2928958" cy="1000132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Друга частина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285720" y="4071942"/>
            <a:ext cx="2928958" cy="1000132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Третя частина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57158" y="5500702"/>
            <a:ext cx="2928958" cy="1000132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Четверта частина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143240" y="164305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143240" y="307181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286116" y="6000768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214678" y="4572008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43372" y="1142984"/>
            <a:ext cx="4000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слід об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’</a:t>
            </a:r>
            <a:r>
              <a:rPr lang="uk-UA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єктивно</a:t>
            </a:r>
            <a:r>
              <a:rPr lang="uk-UA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неупереджено описати ситуацію або поведінку людини, що викликає у вас негативні почуття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1934" y="2786058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потрібно назвати ті почуття, які ви відчуваєте з приводу поведінки людини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1934" y="4286256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слід чітко і ясно показати , яка негативна дія призводить до такої реакції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3372" y="5286388"/>
            <a:ext cx="4500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має містити прохання або повідомлення про те, як саме співрозмовник може змінити свою поведінку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4" grpId="0"/>
      <p:bldP spid="15" grpId="0"/>
      <p:bldP spid="16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2">
      <a:dk1>
        <a:srgbClr val="7030A0"/>
      </a:dk1>
      <a:lt1>
        <a:srgbClr val="CC66FF"/>
      </a:lt1>
      <a:dk2>
        <a:srgbClr val="002060"/>
      </a:dk2>
      <a:lt2>
        <a:srgbClr val="C5D1D7"/>
      </a:lt2>
      <a:accent1>
        <a:srgbClr val="800080"/>
      </a:accent1>
      <a:accent2>
        <a:srgbClr val="FF99FF"/>
      </a:accent2>
      <a:accent3>
        <a:srgbClr val="000000"/>
      </a:accent3>
      <a:accent4>
        <a:srgbClr val="BAAFA9"/>
      </a:accent4>
      <a:accent5>
        <a:srgbClr val="FF99FF"/>
      </a:accent5>
      <a:accent6>
        <a:srgbClr val="FD221D"/>
      </a:accent6>
      <a:hlink>
        <a:srgbClr val="00A3D6"/>
      </a:hlink>
      <a:folHlink>
        <a:srgbClr val="694F07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434</TotalTime>
  <Words>2335</Words>
  <Application>Microsoft Office PowerPoint</Application>
  <PresentationFormat>Экран (4:3)</PresentationFormat>
  <Paragraphs>267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Consolas</vt:lpstr>
      <vt:lpstr>Corbel</vt:lpstr>
      <vt:lpstr>Wingdings</vt:lpstr>
      <vt:lpstr>Wingdings 2</vt:lpstr>
      <vt:lpstr>Wingdings 3</vt:lpstr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Inna</dc:creator>
  <cp:lastModifiedBy>Олег</cp:lastModifiedBy>
  <cp:revision>42</cp:revision>
  <dcterms:created xsi:type="dcterms:W3CDTF">2019-04-13T13:05:29Z</dcterms:created>
  <dcterms:modified xsi:type="dcterms:W3CDTF">2020-04-03T17:09:22Z</dcterms:modified>
</cp:coreProperties>
</file>