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F45DF9-C4F6-4313-B982-4A264CCB7F1B}" type="datetimeFigureOut">
              <a:rPr lang="uk-UA" smtClean="0"/>
              <a:t>02.04.2020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E6097D-97D5-4FFF-B76B-8E327DC3E15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Поняття конфлікт.</a:t>
            </a:r>
            <a:br>
              <a:rPr lang="uk-UA" dirty="0" smtClean="0"/>
            </a:br>
            <a:r>
              <a:rPr lang="uk-UA" dirty="0" smtClean="0"/>
              <a:t>Типи конфліктів</a:t>
            </a:r>
            <a:endParaRPr lang="uk-UA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861048"/>
            <a:ext cx="3563888" cy="27921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309320"/>
          </a:xfrm>
        </p:spPr>
        <p:txBody>
          <a:bodyPr>
            <a:normAutofit fontScale="77500" lnSpcReduction="20000"/>
          </a:bodyPr>
          <a:lstStyle/>
          <a:p>
            <a:endParaRPr lang="ru-RU" sz="2900" b="1" i="1" dirty="0" smtClean="0"/>
          </a:p>
          <a:p>
            <a:r>
              <a:rPr lang="ru-RU" sz="2900" b="1" i="1" dirty="0" err="1" smtClean="0"/>
              <a:t>Конфлікт</a:t>
            </a:r>
            <a:r>
              <a:rPr lang="ru-RU" sz="2900" i="1" dirty="0"/>
              <a:t> </a:t>
            </a:r>
            <a:r>
              <a:rPr lang="ru-RU" sz="2900" dirty="0"/>
              <a:t>(</a:t>
            </a:r>
            <a:r>
              <a:rPr lang="ru-RU" sz="2900" dirty="0" err="1"/>
              <a:t>з</a:t>
            </a:r>
            <a:r>
              <a:rPr lang="ru-RU" sz="2900" dirty="0"/>
              <a:t> лат. </a:t>
            </a:r>
            <a:r>
              <a:rPr lang="ru-RU" sz="2900" dirty="0" err="1"/>
              <a:t>conflictus</a:t>
            </a:r>
            <a:r>
              <a:rPr lang="ru-RU" sz="2900" dirty="0"/>
              <a:t> – </a:t>
            </a:r>
            <a:r>
              <a:rPr lang="ru-RU" sz="2900" dirty="0" err="1"/>
              <a:t>зіткнення</a:t>
            </a:r>
            <a:r>
              <a:rPr lang="ru-RU" sz="2900" dirty="0"/>
              <a:t>) – </a:t>
            </a:r>
            <a:r>
              <a:rPr lang="ru-RU" sz="2900" dirty="0" err="1"/>
              <a:t>особливий</a:t>
            </a:r>
            <a:r>
              <a:rPr lang="ru-RU" sz="2900" dirty="0"/>
              <a:t> вид </a:t>
            </a:r>
            <a:r>
              <a:rPr lang="ru-RU" sz="2900" dirty="0" err="1"/>
              <a:t>взаємодії</a:t>
            </a:r>
            <a:r>
              <a:rPr lang="ru-RU" sz="2900" dirty="0"/>
              <a:t>, в </a:t>
            </a:r>
            <a:r>
              <a:rPr lang="ru-RU" sz="2900" dirty="0" err="1"/>
              <a:t>основі</a:t>
            </a:r>
            <a:r>
              <a:rPr lang="ru-RU" sz="2900" dirty="0"/>
              <a:t> </a:t>
            </a:r>
            <a:r>
              <a:rPr lang="ru-RU" sz="2900" dirty="0" err="1"/>
              <a:t>якого</a:t>
            </a:r>
            <a:r>
              <a:rPr lang="ru-RU" sz="2900" dirty="0"/>
              <a:t> лежать </a:t>
            </a:r>
            <a:r>
              <a:rPr lang="ru-RU" sz="2900" dirty="0" err="1"/>
              <a:t>протилежні</a:t>
            </a:r>
            <a:r>
              <a:rPr lang="ru-RU" sz="2900" dirty="0"/>
              <a:t>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несумісні</a:t>
            </a:r>
            <a:r>
              <a:rPr lang="ru-RU" sz="2900" dirty="0"/>
              <a:t> </a:t>
            </a:r>
            <a:r>
              <a:rPr lang="ru-RU" sz="2900" dirty="0" err="1"/>
              <a:t>цілі</a:t>
            </a:r>
            <a:r>
              <a:rPr lang="ru-RU" sz="2900" dirty="0"/>
              <a:t>, </a:t>
            </a:r>
            <a:r>
              <a:rPr lang="ru-RU" sz="2900" dirty="0" err="1"/>
              <a:t>інтереси</a:t>
            </a:r>
            <a:r>
              <a:rPr lang="ru-RU" sz="2900" dirty="0"/>
              <a:t>, </a:t>
            </a:r>
            <a:r>
              <a:rPr lang="ru-RU" sz="2900" dirty="0" err="1"/>
              <a:t>типи</a:t>
            </a:r>
            <a:r>
              <a:rPr lang="ru-RU" sz="2900" dirty="0"/>
              <a:t> </a:t>
            </a:r>
            <a:r>
              <a:rPr lang="ru-RU" sz="2900" dirty="0" err="1"/>
              <a:t>поведінки</a:t>
            </a:r>
            <a:r>
              <a:rPr lang="ru-RU" sz="2900" dirty="0"/>
              <a:t> людей та </a:t>
            </a:r>
            <a:r>
              <a:rPr lang="ru-RU" sz="2900" dirty="0" err="1"/>
              <a:t>соціальних</a:t>
            </a:r>
            <a:r>
              <a:rPr lang="ru-RU" sz="2900" dirty="0"/>
              <a:t> </a:t>
            </a:r>
            <a:r>
              <a:rPr lang="ru-RU" sz="2900" dirty="0" err="1"/>
              <a:t>груп</a:t>
            </a:r>
            <a:r>
              <a:rPr lang="ru-RU" sz="2900" dirty="0"/>
              <a:t>, </a:t>
            </a:r>
            <a:r>
              <a:rPr lang="ru-RU" sz="2900" dirty="0" err="1"/>
              <a:t>які</a:t>
            </a:r>
            <a:r>
              <a:rPr lang="ru-RU" sz="2900" dirty="0"/>
              <a:t> </a:t>
            </a:r>
            <a:r>
              <a:rPr lang="ru-RU" sz="2900" dirty="0" err="1"/>
              <a:t>супроводжуються</a:t>
            </a:r>
            <a:r>
              <a:rPr lang="ru-RU" sz="2900" dirty="0"/>
              <a:t> </a:t>
            </a:r>
            <a:r>
              <a:rPr lang="ru-RU" sz="2900" dirty="0" err="1"/>
              <a:t>негативними</a:t>
            </a:r>
            <a:r>
              <a:rPr lang="ru-RU" sz="2900" dirty="0"/>
              <a:t> </a:t>
            </a:r>
            <a:r>
              <a:rPr lang="ru-RU" sz="2900" dirty="0" err="1"/>
              <a:t>психологічними</a:t>
            </a:r>
            <a:r>
              <a:rPr lang="ru-RU" sz="2900" dirty="0"/>
              <a:t> </a:t>
            </a:r>
            <a:r>
              <a:rPr lang="ru-RU" sz="2900" dirty="0" err="1"/>
              <a:t>проявами</a:t>
            </a:r>
            <a:r>
              <a:rPr lang="ru-RU" sz="2900" dirty="0"/>
              <a:t>.</a:t>
            </a:r>
          </a:p>
          <a:p>
            <a:r>
              <a:rPr lang="ru-RU" sz="2900" dirty="0" err="1"/>
              <a:t>Виникнення</a:t>
            </a:r>
            <a:r>
              <a:rPr lang="ru-RU" sz="2900" dirty="0"/>
              <a:t> </a:t>
            </a:r>
            <a:r>
              <a:rPr lang="ru-RU" sz="2900" dirty="0" err="1"/>
              <a:t>конфліктів</a:t>
            </a:r>
            <a:r>
              <a:rPr lang="ru-RU" sz="2900" dirty="0"/>
              <a:t> </a:t>
            </a:r>
            <a:r>
              <a:rPr lang="ru-RU" sz="2900" dirty="0" err="1"/>
              <a:t>є</a:t>
            </a:r>
            <a:r>
              <a:rPr lang="ru-RU" sz="2900" dirty="0"/>
              <a:t> </a:t>
            </a:r>
            <a:r>
              <a:rPr lang="ru-RU" sz="2900" dirty="0" err="1"/>
              <a:t>об’єктивним</a:t>
            </a:r>
            <a:r>
              <a:rPr lang="ru-RU" sz="2900" dirty="0"/>
              <a:t> </a:t>
            </a:r>
            <a:r>
              <a:rPr lang="ru-RU" sz="2900" dirty="0" err="1"/>
              <a:t>і</a:t>
            </a:r>
            <a:r>
              <a:rPr lang="ru-RU" sz="2900" dirty="0"/>
              <a:t> неминучим </a:t>
            </a:r>
            <a:r>
              <a:rPr lang="ru-RU" sz="2900" dirty="0" err="1"/>
              <a:t>явищем</a:t>
            </a:r>
            <a:r>
              <a:rPr lang="ru-RU" sz="2900" dirty="0"/>
              <a:t>. </a:t>
            </a:r>
            <a:r>
              <a:rPr lang="ru-RU" sz="2900" dirty="0" err="1"/>
              <a:t>Адже</a:t>
            </a:r>
            <a:r>
              <a:rPr lang="ru-RU" sz="2900" dirty="0"/>
              <a:t> життя – </a:t>
            </a:r>
            <a:r>
              <a:rPr lang="ru-RU" sz="2900" dirty="0" err="1"/>
              <a:t>це</a:t>
            </a:r>
            <a:r>
              <a:rPr lang="ru-RU" sz="2900" dirty="0"/>
              <a:t> </a:t>
            </a:r>
            <a:r>
              <a:rPr lang="ru-RU" sz="2900" dirty="0" err="1"/>
              <a:t>постійний</a:t>
            </a:r>
            <a:r>
              <a:rPr lang="ru-RU" sz="2900" dirty="0"/>
              <a:t> </a:t>
            </a:r>
            <a:r>
              <a:rPr lang="ru-RU" sz="2900" dirty="0" err="1"/>
              <a:t>діалектичний</a:t>
            </a:r>
            <a:r>
              <a:rPr lang="ru-RU" sz="2900" dirty="0"/>
              <a:t> </a:t>
            </a:r>
            <a:r>
              <a:rPr lang="ru-RU" sz="2900" dirty="0" err="1"/>
              <a:t>процес</a:t>
            </a:r>
            <a:r>
              <a:rPr lang="ru-RU" sz="2900" dirty="0"/>
              <a:t> </a:t>
            </a:r>
            <a:r>
              <a:rPr lang="ru-RU" sz="2900" dirty="0" err="1"/>
              <a:t>виникнення</a:t>
            </a:r>
            <a:r>
              <a:rPr lang="ru-RU" sz="2900" dirty="0"/>
              <a:t> проблем та </a:t>
            </a:r>
            <a:r>
              <a:rPr lang="ru-RU" sz="2900" dirty="0" err="1"/>
              <a:t>їх</a:t>
            </a:r>
            <a:r>
              <a:rPr lang="ru-RU" sz="2900" dirty="0"/>
              <a:t> </a:t>
            </a:r>
            <a:r>
              <a:rPr lang="ru-RU" sz="2900" dirty="0" err="1"/>
              <a:t>наступного</a:t>
            </a:r>
            <a:r>
              <a:rPr lang="ru-RU" sz="2900" dirty="0"/>
              <a:t> </a:t>
            </a:r>
            <a:r>
              <a:rPr lang="ru-RU" sz="2900" dirty="0" err="1"/>
              <a:t>вирішення</a:t>
            </a:r>
            <a:r>
              <a:rPr lang="ru-RU" sz="2900" dirty="0"/>
              <a:t>. </a:t>
            </a:r>
            <a:r>
              <a:rPr lang="ru-RU" sz="2900" dirty="0" err="1"/>
              <a:t>Якщо</a:t>
            </a:r>
            <a:r>
              <a:rPr lang="ru-RU" sz="2900" dirty="0"/>
              <a:t> у </a:t>
            </a:r>
            <a:r>
              <a:rPr lang="ru-RU" sz="2900" dirty="0" err="1"/>
              <a:t>стосунках</a:t>
            </a:r>
            <a:r>
              <a:rPr lang="ru-RU" sz="2900" dirty="0"/>
              <a:t> </a:t>
            </a:r>
            <a:r>
              <a:rPr lang="ru-RU" sz="2900" dirty="0" err="1"/>
              <a:t>між</a:t>
            </a:r>
            <a:r>
              <a:rPr lang="ru-RU" sz="2900" dirty="0"/>
              <a:t> людьми проблем не </a:t>
            </a:r>
            <a:r>
              <a:rPr lang="ru-RU" sz="2900" dirty="0" err="1"/>
              <a:t>виникає</a:t>
            </a:r>
            <a:r>
              <a:rPr lang="ru-RU" sz="2900" dirty="0"/>
              <a:t>, </a:t>
            </a:r>
            <a:r>
              <a:rPr lang="ru-RU" sz="2900" dirty="0" err="1"/>
              <a:t>тоді</a:t>
            </a:r>
            <a:r>
              <a:rPr lang="ru-RU" sz="2900" dirty="0"/>
              <a:t> </a:t>
            </a:r>
            <a:r>
              <a:rPr lang="ru-RU" sz="2900" dirty="0" err="1"/>
              <a:t>наявним</a:t>
            </a:r>
            <a:r>
              <a:rPr lang="ru-RU" sz="2900" dirty="0"/>
              <a:t> </a:t>
            </a:r>
            <a:r>
              <a:rPr lang="ru-RU" sz="2900" dirty="0" err="1"/>
              <a:t>є</a:t>
            </a:r>
            <a:r>
              <a:rPr lang="ru-RU" sz="2900" dirty="0"/>
              <a:t> факт “застою”, </a:t>
            </a:r>
            <a:r>
              <a:rPr lang="ru-RU" sz="2900" dirty="0" err="1"/>
              <a:t>відсутності</a:t>
            </a:r>
            <a:r>
              <a:rPr lang="ru-RU" sz="2900" dirty="0"/>
              <a:t> </a:t>
            </a:r>
            <a:r>
              <a:rPr lang="ru-RU" sz="2900" dirty="0" err="1"/>
              <a:t>розвитку</a:t>
            </a:r>
            <a:r>
              <a:rPr lang="ru-RU" sz="2900" dirty="0"/>
              <a:t>. </a:t>
            </a:r>
            <a:r>
              <a:rPr lang="ru-RU" sz="2900" dirty="0" err="1"/>
              <a:t>Взаємовідносини</a:t>
            </a:r>
            <a:r>
              <a:rPr lang="ru-RU" sz="2900" dirty="0"/>
              <a:t> людей, у </a:t>
            </a:r>
            <a:r>
              <a:rPr lang="ru-RU" sz="2900" dirty="0" err="1"/>
              <a:t>яких</a:t>
            </a:r>
            <a:r>
              <a:rPr lang="ru-RU" sz="2900" dirty="0"/>
              <a:t> </a:t>
            </a:r>
            <a:r>
              <a:rPr lang="ru-RU" sz="2900" dirty="0" err="1"/>
              <a:t>відсутні</a:t>
            </a:r>
            <a:r>
              <a:rPr lang="ru-RU" sz="2900" dirty="0"/>
              <a:t> </a:t>
            </a:r>
            <a:r>
              <a:rPr lang="ru-RU" sz="2900" dirty="0" err="1"/>
              <a:t>конфлікти</a:t>
            </a:r>
            <a:r>
              <a:rPr lang="ru-RU" sz="2900" dirty="0"/>
              <a:t>, </a:t>
            </a:r>
            <a:r>
              <a:rPr lang="ru-RU" sz="2900" dirty="0" err="1"/>
              <a:t>поступово</a:t>
            </a:r>
            <a:r>
              <a:rPr lang="ru-RU" sz="2900" dirty="0"/>
              <a:t> </a:t>
            </a:r>
            <a:r>
              <a:rPr lang="ru-RU" sz="2900" dirty="0" err="1"/>
              <a:t>згасають</a:t>
            </a:r>
            <a:r>
              <a:rPr lang="ru-RU" sz="2900" dirty="0"/>
              <a:t>. </a:t>
            </a:r>
            <a:r>
              <a:rPr lang="ru-RU" sz="2900" dirty="0" err="1"/>
              <a:t>Конфлікти</a:t>
            </a:r>
            <a:r>
              <a:rPr lang="ru-RU" sz="2900" dirty="0"/>
              <a:t>, в свою </a:t>
            </a:r>
            <a:r>
              <a:rPr lang="ru-RU" sz="2900" dirty="0" err="1"/>
              <a:t>чергу</a:t>
            </a:r>
            <a:r>
              <a:rPr lang="ru-RU" sz="2900" dirty="0"/>
              <a:t>, </a:t>
            </a:r>
            <a:r>
              <a:rPr lang="ru-RU" sz="2900" dirty="0" err="1"/>
              <a:t>породжують</a:t>
            </a:r>
            <a:r>
              <a:rPr lang="ru-RU" sz="2900" dirty="0"/>
              <a:t> </a:t>
            </a:r>
            <a:r>
              <a:rPr lang="ru-RU" sz="2900" dirty="0" err="1"/>
              <a:t>відповідальність</a:t>
            </a:r>
            <a:r>
              <a:rPr lang="ru-RU" sz="2900" dirty="0"/>
              <a:t>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небайдужість</a:t>
            </a:r>
            <a:r>
              <a:rPr lang="ru-RU" sz="2900" dirty="0"/>
              <a:t>, </a:t>
            </a:r>
            <a:r>
              <a:rPr lang="ru-RU" sz="2900" dirty="0" err="1"/>
              <a:t>стимулюють</a:t>
            </a:r>
            <a:r>
              <a:rPr lang="ru-RU" sz="2900" dirty="0"/>
              <a:t> </a:t>
            </a:r>
            <a:r>
              <a:rPr lang="ru-RU" sz="2900" dirty="0" err="1"/>
              <a:t>оновлення</a:t>
            </a:r>
            <a:r>
              <a:rPr lang="ru-RU" sz="2900" dirty="0"/>
              <a:t>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поліпшення</a:t>
            </a:r>
            <a:r>
              <a:rPr lang="ru-RU" sz="2900" dirty="0"/>
              <a:t> </a:t>
            </a:r>
            <a:r>
              <a:rPr lang="ru-RU" sz="2900" dirty="0" err="1"/>
              <a:t>стосунків</a:t>
            </a:r>
            <a:r>
              <a:rPr lang="ru-RU" sz="2900" dirty="0"/>
              <a:t> </a:t>
            </a:r>
            <a:r>
              <a:rPr lang="ru-RU" sz="2900" dirty="0" err="1"/>
              <a:t>між</a:t>
            </a:r>
            <a:r>
              <a:rPr lang="ru-RU" sz="2900" dirty="0"/>
              <a:t> людьми. Тому проблема, </a:t>
            </a:r>
            <a:r>
              <a:rPr lang="ru-RU" sz="2900" dirty="0" err="1"/>
              <a:t>здебільшого</a:t>
            </a:r>
            <a:r>
              <a:rPr lang="ru-RU" sz="2900" dirty="0"/>
              <a:t>, </a:t>
            </a:r>
            <a:r>
              <a:rPr lang="ru-RU" sz="2900" dirty="0" err="1"/>
              <a:t>полягає</a:t>
            </a:r>
            <a:r>
              <a:rPr lang="ru-RU" sz="2900" dirty="0"/>
              <a:t> не в </a:t>
            </a:r>
            <a:r>
              <a:rPr lang="ru-RU" sz="2900" dirty="0" err="1"/>
              <a:t>наявності</a:t>
            </a:r>
            <a:r>
              <a:rPr lang="ru-RU" sz="2900" dirty="0"/>
              <a:t> самого факту </a:t>
            </a:r>
            <a:r>
              <a:rPr lang="ru-RU" sz="2900" dirty="0" err="1"/>
              <a:t>конфлікту</a:t>
            </a:r>
            <a:r>
              <a:rPr lang="ru-RU" sz="2900" dirty="0"/>
              <a:t>, а в тому, </a:t>
            </a:r>
            <a:r>
              <a:rPr lang="ru-RU" sz="2900" dirty="0" err="1"/>
              <a:t>який</a:t>
            </a:r>
            <a:r>
              <a:rPr lang="ru-RU" sz="2900" dirty="0"/>
              <a:t> характер </a:t>
            </a:r>
            <a:r>
              <a:rPr lang="ru-RU" sz="2900" dirty="0" err="1"/>
              <a:t>він</a:t>
            </a:r>
            <a:r>
              <a:rPr lang="ru-RU" sz="2900" dirty="0"/>
              <a:t> носить – </a:t>
            </a:r>
            <a:r>
              <a:rPr lang="ru-RU" sz="2900" dirty="0" err="1"/>
              <a:t>деструктивний</a:t>
            </a:r>
            <a:r>
              <a:rPr lang="ru-RU" sz="2900" dirty="0"/>
              <a:t> </a:t>
            </a:r>
            <a:r>
              <a:rPr lang="ru-RU" sz="2900" dirty="0" err="1"/>
              <a:t>чи</a:t>
            </a:r>
            <a:r>
              <a:rPr lang="ru-RU" sz="2900" dirty="0"/>
              <a:t> </a:t>
            </a:r>
            <a:r>
              <a:rPr lang="ru-RU" sz="2900" dirty="0" err="1"/>
              <a:t>конструктивний</a:t>
            </a:r>
            <a:r>
              <a:rPr lang="ru-RU" sz="2900" dirty="0"/>
              <a:t> – </a:t>
            </a:r>
            <a:r>
              <a:rPr lang="ru-RU" sz="2900" dirty="0" err="1"/>
              <a:t>і</a:t>
            </a:r>
            <a:r>
              <a:rPr lang="ru-RU" sz="2900" dirty="0"/>
              <a:t> </a:t>
            </a:r>
            <a:r>
              <a:rPr lang="ru-RU" sz="2900" dirty="0" err="1"/>
              <a:t>яким</a:t>
            </a:r>
            <a:r>
              <a:rPr lang="ru-RU" sz="2900" dirty="0"/>
              <a:t> чином </a:t>
            </a:r>
            <a:r>
              <a:rPr lang="ru-RU" sz="2900" dirty="0" err="1"/>
              <a:t>розв’язується</a:t>
            </a:r>
            <a:r>
              <a:rPr lang="ru-RU" sz="2900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1445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Конструктивна та деструктивна суть </a:t>
            </a:r>
            <a:r>
              <a:rPr lang="ru-RU" dirty="0" err="1" smtClean="0"/>
              <a:t>конфліктів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Деструктивний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переводить причини,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призвели</a:t>
            </a:r>
            <a:r>
              <a:rPr lang="ru-RU" dirty="0" smtClean="0"/>
              <a:t> до </a:t>
            </a:r>
            <a:r>
              <a:rPr lang="ru-RU" dirty="0" err="1" smtClean="0"/>
              <a:t>конфлікту</a:t>
            </a:r>
            <a:r>
              <a:rPr lang="ru-RU" dirty="0" smtClean="0"/>
              <a:t>, на “</a:t>
            </a:r>
            <a:r>
              <a:rPr lang="ru-RU" dirty="0" err="1" smtClean="0"/>
              <a:t>особистості</a:t>
            </a:r>
            <a:r>
              <a:rPr lang="ru-RU" dirty="0" smtClean="0"/>
              <a:t>”. Дана установка не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, а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загострює</a:t>
            </a:r>
            <a:r>
              <a:rPr lang="ru-RU" dirty="0" smtClean="0"/>
              <a:t> (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упередженість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партнера, </a:t>
            </a:r>
            <a:r>
              <a:rPr lang="ru-RU" dirty="0" err="1" smtClean="0"/>
              <a:t>напруга</a:t>
            </a:r>
            <a:r>
              <a:rPr lang="ru-RU" dirty="0" smtClean="0"/>
              <a:t> у </a:t>
            </a:r>
            <a:r>
              <a:rPr lang="ru-RU" dirty="0" err="1" smtClean="0"/>
              <a:t>взаємостосунках</a:t>
            </a:r>
            <a:r>
              <a:rPr lang="ru-RU" dirty="0" smtClean="0"/>
              <a:t>, </a:t>
            </a:r>
            <a:r>
              <a:rPr lang="ru-RU" dirty="0" err="1" smtClean="0"/>
              <a:t>посилюються</a:t>
            </a:r>
            <a:r>
              <a:rPr lang="ru-RU" dirty="0" smtClean="0"/>
              <a:t> </a:t>
            </a:r>
            <a:r>
              <a:rPr lang="ru-RU" dirty="0" err="1" smtClean="0"/>
              <a:t>неприємні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та </a:t>
            </a:r>
            <a:r>
              <a:rPr lang="ru-RU" dirty="0" err="1" smtClean="0"/>
              <a:t>переживання</a:t>
            </a:r>
            <a:r>
              <a:rPr lang="ru-RU" dirty="0" smtClean="0"/>
              <a:t>,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стреси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.). Прикладом деструктивного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сварка, коли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конфліктуючих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висловлює</a:t>
            </a:r>
            <a:r>
              <a:rPr lang="ru-RU" dirty="0" smtClean="0"/>
              <a:t> свою </a:t>
            </a:r>
            <a:r>
              <a:rPr lang="ru-RU" dirty="0" err="1" smtClean="0"/>
              <a:t>негативну</a:t>
            </a:r>
            <a:r>
              <a:rPr lang="ru-RU" dirty="0" smtClean="0"/>
              <a:t> </a:t>
            </a:r>
            <a:r>
              <a:rPr lang="ru-RU" dirty="0" err="1" smtClean="0"/>
              <a:t>оцінку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опонента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Конструктивний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не на “</a:t>
            </a:r>
            <a:r>
              <a:rPr lang="ru-RU" dirty="0" err="1" smtClean="0"/>
              <a:t>особистостях</a:t>
            </a:r>
            <a:r>
              <a:rPr lang="ru-RU" dirty="0" smtClean="0"/>
              <a:t>”, а на </a:t>
            </a:r>
            <a:r>
              <a:rPr lang="ru-RU" dirty="0" err="1" smtClean="0"/>
              <a:t>виявленні</a:t>
            </a:r>
            <a:r>
              <a:rPr lang="ru-RU" dirty="0" smtClean="0"/>
              <a:t> </a:t>
            </a:r>
            <a:r>
              <a:rPr lang="ru-RU" dirty="0" err="1" smtClean="0"/>
              <a:t>об’єктивних</a:t>
            </a:r>
            <a:r>
              <a:rPr lang="ru-RU" dirty="0" smtClean="0"/>
              <a:t> причин </a:t>
            </a:r>
            <a:r>
              <a:rPr lang="ru-RU" dirty="0" err="1" smtClean="0"/>
              <a:t>незгоди</a:t>
            </a:r>
            <a:r>
              <a:rPr lang="ru-RU" dirty="0" smtClean="0"/>
              <a:t> (</a:t>
            </a:r>
            <a:r>
              <a:rPr lang="ru-RU" dirty="0" err="1" smtClean="0"/>
              <a:t>різні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на проблему,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проблеми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r>
              <a:rPr lang="ru-RU" dirty="0" err="1" smtClean="0"/>
              <a:t>Даний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переводить </a:t>
            </a:r>
            <a:r>
              <a:rPr lang="ru-RU" dirty="0" err="1" smtClean="0"/>
              <a:t>процес</a:t>
            </a:r>
            <a:r>
              <a:rPr lang="ru-RU" dirty="0" smtClean="0"/>
              <a:t> проходження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конфронтації</a:t>
            </a:r>
            <a:r>
              <a:rPr lang="ru-RU" dirty="0" smtClean="0"/>
              <a:t> до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.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одного боку,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dirty="0" err="1" smtClean="0"/>
              <a:t>повага</a:t>
            </a:r>
            <a:r>
              <a:rPr lang="ru-RU" dirty="0" smtClean="0"/>
              <a:t> до себе,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, </a:t>
            </a:r>
            <a:r>
              <a:rPr lang="ru-RU" dirty="0" err="1" smtClean="0"/>
              <a:t>чесність</a:t>
            </a:r>
            <a:r>
              <a:rPr lang="ru-RU" dirty="0" smtClean="0"/>
              <a:t>, </a:t>
            </a:r>
            <a:r>
              <a:rPr lang="ru-RU" dirty="0" err="1" smtClean="0"/>
              <a:t>намагання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справжню</a:t>
            </a:r>
            <a:r>
              <a:rPr lang="ru-RU" dirty="0" smtClean="0"/>
              <a:t> причину </a:t>
            </a:r>
            <a:r>
              <a:rPr lang="ru-RU" dirty="0" err="1" smtClean="0"/>
              <a:t>конфлікту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повага</a:t>
            </a:r>
            <a:r>
              <a:rPr lang="ru-RU" dirty="0" smtClean="0"/>
              <a:t> до </a:t>
            </a:r>
            <a:r>
              <a:rPr lang="ru-RU" dirty="0" err="1" smtClean="0"/>
              <a:t>інших</a:t>
            </a:r>
            <a:r>
              <a:rPr lang="ru-RU" dirty="0" smtClean="0"/>
              <a:t>, </a:t>
            </a:r>
            <a:r>
              <a:rPr lang="ru-RU" dirty="0" err="1" smtClean="0"/>
              <a:t>дружелюбність</a:t>
            </a:r>
            <a:r>
              <a:rPr lang="ru-RU" dirty="0" smtClean="0"/>
              <a:t>, </a:t>
            </a:r>
            <a:r>
              <a:rPr lang="ru-RU" dirty="0" err="1" smtClean="0"/>
              <a:t>визнання</a:t>
            </a:r>
            <a:r>
              <a:rPr lang="ru-RU" dirty="0" smtClean="0"/>
              <a:t> права </a:t>
            </a:r>
            <a:r>
              <a:rPr lang="ru-RU" dirty="0" err="1" smtClean="0"/>
              <a:t>інших</a:t>
            </a:r>
            <a:r>
              <a:rPr lang="ru-RU" dirty="0" smtClean="0"/>
              <a:t> на </a:t>
            </a:r>
            <a:r>
              <a:rPr lang="ru-RU" dirty="0" err="1" smtClean="0"/>
              <a:t>власну</a:t>
            </a:r>
            <a:r>
              <a:rPr lang="ru-RU" dirty="0" smtClean="0"/>
              <a:t> точку </a:t>
            </a:r>
            <a:r>
              <a:rPr lang="ru-RU" dirty="0" err="1" smtClean="0"/>
              <a:t>зору</a:t>
            </a:r>
            <a:r>
              <a:rPr lang="ru-RU" dirty="0" smtClean="0"/>
              <a:t>, </a:t>
            </a:r>
            <a:r>
              <a:rPr lang="ru-RU" dirty="0" err="1" smtClean="0"/>
              <a:t>позицію</a:t>
            </a:r>
            <a:r>
              <a:rPr lang="ru-RU" dirty="0" smtClean="0"/>
              <a:t>. Дана </a:t>
            </a:r>
            <a:r>
              <a:rPr lang="ru-RU" dirty="0" err="1" smtClean="0"/>
              <a:t>поведінка</a:t>
            </a:r>
            <a:r>
              <a:rPr lang="ru-RU" dirty="0" smtClean="0"/>
              <a:t> в </a:t>
            </a:r>
            <a:r>
              <a:rPr lang="ru-RU" dirty="0" err="1" smtClean="0"/>
              <a:t>конфлікті</a:t>
            </a:r>
            <a:r>
              <a:rPr lang="ru-RU" dirty="0" smtClean="0"/>
              <a:t> приводить до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проблеми, </a:t>
            </a:r>
            <a:r>
              <a:rPr lang="ru-RU" dirty="0" err="1" smtClean="0"/>
              <a:t>взаємодовіри</a:t>
            </a:r>
            <a:r>
              <a:rPr lang="ru-RU" dirty="0" smtClean="0"/>
              <a:t>, </a:t>
            </a:r>
            <a:r>
              <a:rPr lang="ru-RU" dirty="0" err="1" smtClean="0"/>
              <a:t>готовності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один одного </a:t>
            </a:r>
            <a:r>
              <a:rPr lang="ru-RU" dirty="0" err="1" smtClean="0"/>
              <a:t>і</a:t>
            </a:r>
            <a:r>
              <a:rPr lang="ru-RU" dirty="0" smtClean="0"/>
              <a:t>, в </a:t>
            </a:r>
            <a:r>
              <a:rPr lang="ru-RU" dirty="0" err="1" smtClean="0"/>
              <a:t>подальшому</a:t>
            </a:r>
            <a:r>
              <a:rPr lang="ru-RU" dirty="0" smtClean="0"/>
              <a:t>, </a:t>
            </a:r>
            <a:r>
              <a:rPr lang="ru-RU" dirty="0" err="1" smtClean="0"/>
              <a:t>вирішенню</a:t>
            </a:r>
            <a:r>
              <a:rPr lang="ru-RU" dirty="0" smtClean="0"/>
              <a:t> (</a:t>
            </a:r>
            <a:r>
              <a:rPr lang="ru-RU" dirty="0" err="1" smtClean="0"/>
              <a:t>улагодженню</a:t>
            </a:r>
            <a:r>
              <a:rPr lang="ru-RU" dirty="0" smtClean="0"/>
              <a:t>) </a:t>
            </a:r>
            <a:r>
              <a:rPr lang="ru-RU" dirty="0" err="1" smtClean="0"/>
              <a:t>конфлікту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Види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конфліктів</a:t>
            </a:r>
            <a:r>
              <a:rPr lang="ru-RU" b="1" i="1" dirty="0" smtClean="0"/>
              <a:t>:</a:t>
            </a:r>
            <a:br>
              <a:rPr lang="ru-RU" b="1" i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12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/>
              <a:t>внутрішньоособистісні</a:t>
            </a:r>
            <a:r>
              <a:rPr lang="ru-RU" dirty="0" smtClean="0"/>
              <a:t> та </a:t>
            </a:r>
            <a:r>
              <a:rPr lang="ru-RU" dirty="0" err="1" smtClean="0"/>
              <a:t>зовнішньоособистісні</a:t>
            </a:r>
            <a:r>
              <a:rPr lang="ru-RU" dirty="0" smtClean="0"/>
              <a:t> (</a:t>
            </a:r>
            <a:r>
              <a:rPr lang="ru-RU" dirty="0" err="1" smtClean="0"/>
              <a:t>міжособистісні</a:t>
            </a:r>
            <a:r>
              <a:rPr lang="ru-RU" dirty="0" smtClean="0"/>
              <a:t>, </a:t>
            </a:r>
            <a:r>
              <a:rPr lang="ru-RU" dirty="0" err="1" smtClean="0"/>
              <a:t>конфлікти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особистістю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);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прямі</a:t>
            </a:r>
            <a:r>
              <a:rPr lang="ru-RU" dirty="0" smtClean="0"/>
              <a:t> та </a:t>
            </a:r>
            <a:r>
              <a:rPr lang="ru-RU" dirty="0" err="1" smtClean="0"/>
              <a:t>непрямі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індивідуальні</a:t>
            </a:r>
            <a:r>
              <a:rPr lang="ru-RU" dirty="0" smtClean="0"/>
              <a:t> (</a:t>
            </a:r>
            <a:r>
              <a:rPr lang="ru-RU" dirty="0" err="1" smtClean="0"/>
              <a:t>внутрішньособистісні</a:t>
            </a:r>
            <a:r>
              <a:rPr lang="ru-RU" dirty="0" smtClean="0"/>
              <a:t> та </a:t>
            </a:r>
            <a:r>
              <a:rPr lang="ru-RU" dirty="0" err="1" smtClean="0"/>
              <a:t>зовнішньоособистісні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групові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293096"/>
            <a:ext cx="3393218" cy="2258032"/>
          </a:xfrm>
          <a:prstGeom prst="rect">
            <a:avLst/>
          </a:prstGeom>
        </p:spPr>
      </p:pic>
      <p:pic>
        <p:nvPicPr>
          <p:cNvPr id="5" name="Рисунок 4" descr="212_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077072"/>
            <a:ext cx="3220570" cy="24204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66800"/>
          </a:xfrm>
        </p:spPr>
        <p:txBody>
          <a:bodyPr/>
          <a:lstStyle/>
          <a:p>
            <a:r>
              <a:rPr lang="ru-RU" b="1" i="1" dirty="0" err="1" smtClean="0"/>
              <a:t>Міжособистісні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435280" cy="5184576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 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спричинені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відмінностями</a:t>
            </a:r>
            <a:r>
              <a:rPr lang="ru-RU" dirty="0" smtClean="0"/>
              <a:t> в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характеристиках людей (темперамент, характер та </a:t>
            </a:r>
            <a:r>
              <a:rPr lang="ru-RU" dirty="0" err="1" smtClean="0"/>
              <a:t>ін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 “</a:t>
            </a:r>
            <a:r>
              <a:rPr lang="ru-RU" dirty="0" err="1" smtClean="0"/>
              <a:t>хибним</a:t>
            </a:r>
            <a:r>
              <a:rPr lang="ru-RU" dirty="0" smtClean="0"/>
              <a:t> образом </a:t>
            </a:r>
            <a:r>
              <a:rPr lang="ru-RU" dirty="0" err="1" smtClean="0"/>
              <a:t>конфлікту</a:t>
            </a:r>
            <a:r>
              <a:rPr lang="ru-RU" dirty="0" smtClean="0"/>
              <a:t>” –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конфліктна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відсутня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одна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носять</a:t>
            </a:r>
            <a:r>
              <a:rPr lang="ru-RU" dirty="0" smtClean="0"/>
              <a:t> </a:t>
            </a:r>
            <a:r>
              <a:rPr lang="ru-RU" dirty="0" err="1" smtClean="0"/>
              <a:t>конфліктний</a:t>
            </a:r>
            <a:r>
              <a:rPr lang="ru-RU" dirty="0" smtClean="0"/>
              <a:t> характер.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обумовлено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хибним</a:t>
            </a:r>
            <a:r>
              <a:rPr lang="ru-RU" dirty="0" smtClean="0"/>
              <a:t> </a:t>
            </a:r>
            <a:r>
              <a:rPr lang="ru-RU" dirty="0" err="1" smtClean="0"/>
              <a:t>трактуванням</a:t>
            </a:r>
            <a:r>
              <a:rPr lang="ru-RU" dirty="0" smtClean="0"/>
              <a:t> думок, </a:t>
            </a:r>
            <a:r>
              <a:rPr lang="ru-RU" dirty="0" err="1" smtClean="0"/>
              <a:t>висловлювань</a:t>
            </a:r>
            <a:r>
              <a:rPr lang="ru-RU" dirty="0" smtClean="0"/>
              <a:t>, </a:t>
            </a:r>
            <a:r>
              <a:rPr lang="ru-RU" dirty="0" err="1" smtClean="0"/>
              <a:t>вчинків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взаєморозуміння</a:t>
            </a:r>
            <a:r>
              <a:rPr lang="ru-RU" dirty="0" smtClean="0"/>
              <a:t>. Одна </a:t>
            </a:r>
            <a:r>
              <a:rPr lang="ru-RU" dirty="0" err="1" smtClean="0"/>
              <a:t>із</a:t>
            </a:r>
            <a:r>
              <a:rPr lang="ru-RU" dirty="0" smtClean="0"/>
              <a:t> причин такого </a:t>
            </a:r>
            <a:r>
              <a:rPr lang="ru-RU" dirty="0" err="1" smtClean="0"/>
              <a:t>викривленого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–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, а </a:t>
            </a:r>
            <a:r>
              <a:rPr lang="ru-RU" dirty="0" err="1" smtClean="0"/>
              <a:t>інша</a:t>
            </a:r>
            <a:r>
              <a:rPr lang="ru-RU" dirty="0" smtClean="0"/>
              <a:t> –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замкнутість</a:t>
            </a:r>
            <a:r>
              <a:rPr lang="ru-RU" dirty="0" smtClean="0"/>
              <a:t>, </a:t>
            </a:r>
            <a:r>
              <a:rPr lang="ru-RU" dirty="0" err="1" smtClean="0"/>
              <a:t>невміння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побоювання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до </a:t>
            </a:r>
            <a:r>
              <a:rPr lang="ru-RU" dirty="0" err="1" smtClean="0"/>
              <a:t>оточуючих</a:t>
            </a:r>
            <a:r>
              <a:rPr lang="ru-RU" dirty="0" smtClean="0"/>
              <a:t> свою доброту, </a:t>
            </a:r>
            <a:r>
              <a:rPr lang="ru-RU" dirty="0" err="1" smtClean="0"/>
              <a:t>увагу</a:t>
            </a:r>
            <a:r>
              <a:rPr lang="ru-RU" dirty="0" smtClean="0"/>
              <a:t>, </a:t>
            </a:r>
            <a:r>
              <a:rPr lang="ru-RU" dirty="0" err="1" smtClean="0"/>
              <a:t>щиросердечність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різницею</a:t>
            </a:r>
            <a:r>
              <a:rPr lang="ru-RU" dirty="0" smtClean="0"/>
              <a:t> в </a:t>
            </a:r>
            <a:r>
              <a:rPr lang="ru-RU" dirty="0" err="1" smtClean="0"/>
              <a:t>поглядах</a:t>
            </a:r>
            <a:r>
              <a:rPr lang="ru-RU" dirty="0" smtClean="0"/>
              <a:t> та </a:t>
            </a:r>
            <a:r>
              <a:rPr lang="ru-RU" dirty="0" err="1" smtClean="0"/>
              <a:t>уявленнях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різницею</a:t>
            </a:r>
            <a:r>
              <a:rPr lang="ru-RU" dirty="0" smtClean="0"/>
              <a:t> в </a:t>
            </a:r>
            <a:r>
              <a:rPr lang="ru-RU" dirty="0" err="1" smtClean="0"/>
              <a:t>цілях</a:t>
            </a:r>
            <a:r>
              <a:rPr lang="ru-RU" dirty="0" smtClean="0"/>
              <a:t> та </a:t>
            </a:r>
            <a:r>
              <a:rPr lang="ru-RU" dirty="0" err="1" smtClean="0"/>
              <a:t>інтересах</a:t>
            </a:r>
            <a:r>
              <a:rPr lang="ru-RU" dirty="0" smtClean="0"/>
              <a:t> </a:t>
            </a:r>
            <a:r>
              <a:rPr lang="ru-RU" dirty="0" err="1" smtClean="0"/>
              <a:t>конфліктуючих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Причини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err="1" smtClean="0"/>
              <a:t>Хибне</a:t>
            </a:r>
            <a:r>
              <a:rPr lang="ru-RU" dirty="0" smtClean="0"/>
              <a:t> </a:t>
            </a:r>
            <a:r>
              <a:rPr lang="ru-RU" dirty="0" err="1" smtClean="0"/>
              <a:t>конструювання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звязків</a:t>
            </a:r>
            <a:r>
              <a:rPr lang="ru-RU" dirty="0" smtClean="0"/>
              <a:t> (коли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обов’язки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не </a:t>
            </a:r>
            <a:r>
              <a:rPr lang="ru-RU" dirty="0" err="1" smtClean="0"/>
              <a:t>визначені</a:t>
            </a:r>
            <a:r>
              <a:rPr lang="ru-RU" dirty="0" smtClean="0"/>
              <a:t> – один </a:t>
            </a:r>
            <a:r>
              <a:rPr lang="ru-RU" dirty="0" err="1" smtClean="0"/>
              <a:t>киває</a:t>
            </a:r>
            <a:r>
              <a:rPr lang="ru-RU" dirty="0" smtClean="0"/>
              <a:t> на </a:t>
            </a:r>
            <a:r>
              <a:rPr lang="ru-RU" dirty="0" err="1" smtClean="0"/>
              <a:t>іншого</a:t>
            </a:r>
            <a:r>
              <a:rPr lang="ru-RU" dirty="0" smtClean="0"/>
              <a:t>.)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Несправедливий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(</a:t>
            </a:r>
            <a:r>
              <a:rPr lang="ru-RU" dirty="0" err="1" smtClean="0"/>
              <a:t>фінансових</a:t>
            </a:r>
            <a:r>
              <a:rPr lang="ru-RU" dirty="0" smtClean="0"/>
              <a:t>, </a:t>
            </a:r>
            <a:r>
              <a:rPr lang="ru-RU" dirty="0" err="1" smtClean="0"/>
              <a:t>матеріальних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Протилежні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організації</a:t>
            </a:r>
            <a:r>
              <a:rPr lang="ru-RU" dirty="0" smtClean="0"/>
              <a:t> (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перевиконати</a:t>
            </a:r>
            <a:r>
              <a:rPr lang="ru-RU" dirty="0" smtClean="0"/>
              <a:t> план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економити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електроенергію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чіткого</a:t>
            </a:r>
            <a:r>
              <a:rPr lang="ru-RU" dirty="0" smtClean="0"/>
              <a:t> </a:t>
            </a:r>
            <a:r>
              <a:rPr lang="ru-RU" dirty="0" err="1" smtClean="0"/>
              <a:t>розділу</a:t>
            </a:r>
            <a:r>
              <a:rPr lang="ru-RU" dirty="0" smtClean="0"/>
              <a:t>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керівниками</a:t>
            </a:r>
            <a:r>
              <a:rPr lang="ru-RU" dirty="0" smtClean="0"/>
              <a:t>, </a:t>
            </a:r>
            <a:r>
              <a:rPr lang="ru-RU" dirty="0" err="1" smtClean="0"/>
              <a:t>керівниками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підлеглими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: одному </a:t>
            </a:r>
            <a:r>
              <a:rPr lang="ru-RU" dirty="0" err="1" smtClean="0"/>
              <a:t>підлеглому</a:t>
            </a:r>
            <a:r>
              <a:rPr lang="ru-RU" dirty="0" smtClean="0"/>
              <a:t> </a:t>
            </a:r>
            <a:r>
              <a:rPr lang="ru-RU" dirty="0" err="1" smtClean="0"/>
              <a:t>вказівки</a:t>
            </a:r>
            <a:r>
              <a:rPr lang="ru-RU" dirty="0" smtClean="0"/>
              <a:t> </a:t>
            </a:r>
            <a:r>
              <a:rPr lang="ru-RU" dirty="0" err="1" smtClean="0"/>
              <a:t>даються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керівниками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розуміння</a:t>
            </a:r>
            <a:r>
              <a:rPr lang="ru-RU" dirty="0" smtClean="0"/>
              <a:t> та </a:t>
            </a:r>
            <a:r>
              <a:rPr lang="ru-RU" dirty="0" err="1" smtClean="0"/>
              <a:t>розв’язання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, </a:t>
            </a:r>
            <a:r>
              <a:rPr lang="ru-RU" dirty="0" err="1" smtClean="0"/>
              <a:t>принаймні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 </a:t>
            </a:r>
            <a:r>
              <a:rPr lang="ru-RU" i="1" dirty="0" smtClean="0"/>
              <a:t>причину</a:t>
            </a:r>
            <a:r>
              <a:rPr lang="ru-RU" dirty="0" smtClean="0"/>
              <a:t> та </a:t>
            </a:r>
            <a:r>
              <a:rPr lang="ru-RU" i="1" dirty="0" err="1" smtClean="0"/>
              <a:t>привід</a:t>
            </a:r>
            <a:r>
              <a:rPr lang="ru-RU" dirty="0" smtClean="0"/>
              <a:t> до </a:t>
            </a:r>
            <a:r>
              <a:rPr lang="ru-RU" dirty="0" err="1" smtClean="0"/>
              <a:t>конфлікту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Причина </a:t>
            </a:r>
            <a:r>
              <a:rPr lang="ru-RU" dirty="0" err="1" smtClean="0"/>
              <a:t>конфлікту</a:t>
            </a:r>
            <a:r>
              <a:rPr lang="ru-RU" dirty="0" smtClean="0"/>
              <a:t> – </a:t>
            </a:r>
            <a:r>
              <a:rPr lang="ru-RU" dirty="0" err="1" smtClean="0"/>
              <a:t>діалектичне</a:t>
            </a:r>
            <a:r>
              <a:rPr lang="ru-RU" dirty="0" smtClean="0"/>
              <a:t> </a:t>
            </a:r>
            <a:r>
              <a:rPr lang="ru-RU" dirty="0" err="1" smtClean="0"/>
              <a:t>протиріччя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зумовлює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час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виливатися</a:t>
            </a:r>
            <a:r>
              <a:rPr lang="ru-RU" dirty="0" smtClean="0"/>
              <a:t> в </a:t>
            </a:r>
            <a:r>
              <a:rPr lang="ru-RU" dirty="0" err="1" smtClean="0"/>
              <a:t>конфлікт</a:t>
            </a:r>
            <a:r>
              <a:rPr lang="ru-RU" dirty="0" smtClean="0"/>
              <a:t>.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“</a:t>
            </a:r>
            <a:r>
              <a:rPr lang="ru-RU" dirty="0" err="1" smtClean="0"/>
              <a:t>запускається</a:t>
            </a:r>
            <a:r>
              <a:rPr lang="ru-RU" dirty="0" smtClean="0"/>
              <a:t>” </a:t>
            </a:r>
            <a:r>
              <a:rPr lang="ru-RU" i="1" dirty="0" err="1" smtClean="0"/>
              <a:t>конфліктогеном</a:t>
            </a:r>
            <a:r>
              <a:rPr lang="ru-RU" dirty="0" smtClean="0"/>
              <a:t> – словом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сприймаються</a:t>
            </a:r>
            <a:r>
              <a:rPr lang="ru-RU" dirty="0" smtClean="0"/>
              <a:t> як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провокують</a:t>
            </a:r>
            <a:r>
              <a:rPr lang="ru-RU" dirty="0" smtClean="0"/>
              <a:t> початок </a:t>
            </a:r>
            <a:r>
              <a:rPr lang="ru-RU" dirty="0" err="1" smtClean="0"/>
              <a:t>конфліктної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 </a:t>
            </a:r>
            <a:r>
              <a:rPr lang="ru-RU" dirty="0" err="1" smtClean="0"/>
              <a:t>Привід</a:t>
            </a:r>
            <a:r>
              <a:rPr lang="ru-RU" dirty="0" smtClean="0"/>
              <a:t> до </a:t>
            </a:r>
            <a:r>
              <a:rPr lang="ru-RU" dirty="0" err="1" smtClean="0"/>
              <a:t>конфлікту</a:t>
            </a:r>
            <a:r>
              <a:rPr lang="ru-RU" dirty="0" smtClean="0"/>
              <a:t>, таким чином,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виникнення</a:t>
            </a:r>
            <a:r>
              <a:rPr lang="ru-RU" dirty="0" smtClean="0"/>
              <a:t> </a:t>
            </a:r>
            <a:r>
              <a:rPr lang="ru-RU" i="1" dirty="0" err="1" smtClean="0"/>
              <a:t>конфліктної</a:t>
            </a:r>
            <a:r>
              <a:rPr lang="ru-RU" i="1" dirty="0" smtClean="0"/>
              <a:t> </a:t>
            </a:r>
            <a:r>
              <a:rPr lang="ru-RU" i="1" dirty="0" err="1" smtClean="0"/>
              <a:t>ситуації</a:t>
            </a:r>
            <a:r>
              <a:rPr lang="ru-RU" dirty="0" smtClean="0"/>
              <a:t> –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негативного </a:t>
            </a:r>
            <a:r>
              <a:rPr lang="ru-RU" dirty="0" err="1" smtClean="0"/>
              <a:t>забарвленого</a:t>
            </a:r>
            <a:r>
              <a:rPr lang="ru-RU" dirty="0" smtClean="0"/>
              <a:t> </a:t>
            </a:r>
            <a:r>
              <a:rPr lang="ru-RU" dirty="0" err="1" smtClean="0"/>
              <a:t>зіткнення</a:t>
            </a:r>
            <a:r>
              <a:rPr lang="ru-RU" dirty="0" smtClean="0"/>
              <a:t> </a:t>
            </a:r>
            <a:r>
              <a:rPr lang="ru-RU" dirty="0" err="1" smtClean="0"/>
              <a:t>конфліктуючих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Динаміка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err="1"/>
              <a:t>Динаміка</a:t>
            </a:r>
            <a:r>
              <a:rPr lang="ru-RU" b="1" i="1" dirty="0"/>
              <a:t> </a:t>
            </a:r>
            <a:r>
              <a:rPr lang="ru-RU" b="1" i="1" dirty="0" err="1"/>
              <a:t>конфлікту</a:t>
            </a:r>
            <a:r>
              <a:rPr lang="ru-RU" dirty="0"/>
              <a:t> – </a:t>
            </a:r>
            <a:r>
              <a:rPr lang="ru-RU" dirty="0" err="1"/>
              <a:t>послідовна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до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r>
              <a:rPr lang="ru-RU" dirty="0" err="1"/>
              <a:t>Стадії</a:t>
            </a:r>
            <a:r>
              <a:rPr lang="ru-RU" dirty="0"/>
              <a:t> (</a:t>
            </a:r>
            <a:r>
              <a:rPr lang="ru-RU" dirty="0" err="1"/>
              <a:t>етапи</a:t>
            </a:r>
            <a:r>
              <a:rPr lang="ru-RU" dirty="0"/>
              <a:t>) </a:t>
            </a:r>
            <a:r>
              <a:rPr lang="ru-RU" dirty="0" err="1"/>
              <a:t>конфлікту</a:t>
            </a:r>
            <a:r>
              <a:rPr lang="ru-RU" dirty="0"/>
              <a:t>:</a:t>
            </a:r>
          </a:p>
          <a:p>
            <a:r>
              <a:rPr lang="ru-RU" dirty="0"/>
              <a:t>1. 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  <a:p>
            <a:r>
              <a:rPr lang="ru-RU" dirty="0"/>
              <a:t>2. 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як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</a:p>
          <a:p>
            <a:r>
              <a:rPr lang="ru-RU" dirty="0"/>
              <a:t>3. </a:t>
            </a:r>
            <a:r>
              <a:rPr lang="ru-RU" dirty="0" err="1"/>
              <a:t>Стадія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.</a:t>
            </a:r>
          </a:p>
          <a:p>
            <a:r>
              <a:rPr lang="ru-RU" dirty="0"/>
              <a:t>4. </a:t>
            </a:r>
            <a:r>
              <a:rPr lang="ru-RU" dirty="0" err="1"/>
              <a:t>Стадія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1584176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Способи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управління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конфліктом</a:t>
            </a:r>
            <a:r>
              <a:rPr lang="ru-RU" b="1" i="1" dirty="0" smtClean="0"/>
              <a:t> (</a:t>
            </a:r>
            <a:r>
              <a:rPr lang="ru-RU" b="1" i="1" dirty="0" err="1" smtClean="0"/>
              <a:t>способи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поведінки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конфлікті</a:t>
            </a:r>
            <a:r>
              <a:rPr lang="ru-RU" b="1" i="1" dirty="0" smtClean="0"/>
              <a:t>)</a:t>
            </a:r>
            <a:br>
              <a:rPr lang="ru-RU" b="1" i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Ухилення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конфліктної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Згладжування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. </a:t>
            </a:r>
            <a:r>
              <a:rPr lang="ru-RU" dirty="0" err="1" smtClean="0"/>
              <a:t>Реалізація</a:t>
            </a:r>
            <a:r>
              <a:rPr lang="ru-RU" dirty="0" smtClean="0"/>
              <a:t> принципу кота Леопольда “Давайте </a:t>
            </a:r>
            <a:r>
              <a:rPr lang="ru-RU" dirty="0" err="1" smtClean="0"/>
              <a:t>жити</a:t>
            </a:r>
            <a:r>
              <a:rPr lang="ru-RU" dirty="0" smtClean="0"/>
              <a:t> </a:t>
            </a:r>
            <a:r>
              <a:rPr lang="ru-RU" dirty="0" err="1" smtClean="0"/>
              <a:t>дружньо</a:t>
            </a:r>
            <a:r>
              <a:rPr lang="ru-RU" dirty="0" smtClean="0"/>
              <a:t>!”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Боротьба</a:t>
            </a:r>
            <a:r>
              <a:rPr lang="ru-RU" dirty="0" smtClean="0"/>
              <a:t> за перемогу в </a:t>
            </a:r>
            <a:r>
              <a:rPr lang="ru-RU" dirty="0" err="1" smtClean="0"/>
              <a:t>конфлікті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Компроміс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 –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впевненості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розбіжності</a:t>
            </a:r>
            <a:r>
              <a:rPr lang="ru-RU" dirty="0" smtClean="0"/>
              <a:t> в </a:t>
            </a:r>
            <a:r>
              <a:rPr lang="ru-RU" dirty="0" err="1" smtClean="0"/>
              <a:t>поглядах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закономірними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визнають</a:t>
            </a:r>
            <a:r>
              <a:rPr lang="ru-RU" dirty="0" smtClean="0"/>
              <a:t> право кожного на </a:t>
            </a:r>
            <a:r>
              <a:rPr lang="ru-RU" dirty="0" err="1" smtClean="0"/>
              <a:t>особисту</a:t>
            </a:r>
            <a:r>
              <a:rPr lang="ru-RU" dirty="0" smtClean="0"/>
              <a:t> думку та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один одного,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причини </a:t>
            </a:r>
            <a:r>
              <a:rPr lang="ru-RU" dirty="0" err="1" smtClean="0"/>
              <a:t>розбіжностей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прийнятний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Методика </a:t>
            </a:r>
            <a:r>
              <a:rPr lang="ru-RU" b="1" i="1" dirty="0" err="1" smtClean="0"/>
              <a:t>вирішення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конфлікту</a:t>
            </a: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 “</a:t>
            </a:r>
            <a:r>
              <a:rPr lang="ru-RU" dirty="0" err="1"/>
              <a:t>Зняти</a:t>
            </a:r>
            <a:r>
              <a:rPr lang="ru-RU" dirty="0"/>
              <a:t> маски” (</a:t>
            </a:r>
            <a:r>
              <a:rPr lang="ru-RU" dirty="0" err="1"/>
              <a:t>ревнивця</a:t>
            </a:r>
            <a:r>
              <a:rPr lang="ru-RU" dirty="0"/>
              <a:t>, </a:t>
            </a:r>
            <a:r>
              <a:rPr lang="ru-RU" dirty="0" err="1"/>
              <a:t>егоїста</a:t>
            </a:r>
            <a:r>
              <a:rPr lang="ru-RU" dirty="0"/>
              <a:t>, диктатора, </a:t>
            </a:r>
            <a:r>
              <a:rPr lang="ru-RU" dirty="0" err="1"/>
              <a:t>заздрісника</a:t>
            </a:r>
            <a:r>
              <a:rPr lang="ru-RU" dirty="0"/>
              <a:t>, </a:t>
            </a:r>
            <a:r>
              <a:rPr lang="ru-RU" dirty="0" err="1"/>
              <a:t>агресора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“стати самим собою”.</a:t>
            </a:r>
          </a:p>
          <a:p>
            <a:r>
              <a:rPr lang="ru-RU" dirty="0"/>
              <a:t>2. 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усвідомити</a:t>
            </a:r>
            <a:r>
              <a:rPr lang="ru-RU" dirty="0"/>
              <a:t> </a:t>
            </a:r>
            <a:r>
              <a:rPr lang="ru-RU" dirty="0" err="1"/>
              <a:t>справжню</a:t>
            </a:r>
            <a:r>
              <a:rPr lang="ru-RU" dirty="0"/>
              <a:t> причину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r>
              <a:rPr lang="ru-RU" dirty="0"/>
              <a:t>3. 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принципу “</a:t>
            </a:r>
            <a:r>
              <a:rPr lang="ru-RU" dirty="0" err="1"/>
              <a:t>перемога</a:t>
            </a:r>
            <a:r>
              <a:rPr lang="ru-RU" dirty="0"/>
              <a:t> за </a:t>
            </a:r>
            <a:r>
              <a:rPr lang="ru-RU" dirty="0" err="1"/>
              <a:t>будь-яку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”. В </a:t>
            </a:r>
            <a:r>
              <a:rPr lang="ru-RU" dirty="0" err="1"/>
              <a:t>конфліктах</a:t>
            </a:r>
            <a:r>
              <a:rPr lang="ru-RU" dirty="0"/>
              <a:t> не </a:t>
            </a:r>
            <a:r>
              <a:rPr lang="ru-RU" dirty="0" err="1"/>
              <a:t>перемагають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улагоджують</a:t>
            </a:r>
            <a:r>
              <a:rPr lang="ru-RU" dirty="0"/>
              <a:t>.</a:t>
            </a:r>
          </a:p>
          <a:p>
            <a:r>
              <a:rPr lang="ru-RU" dirty="0"/>
              <a:t>4. 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r>
              <a:rPr lang="ru-RU" dirty="0"/>
              <a:t>5. 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вибрати</a:t>
            </a:r>
            <a:r>
              <a:rPr lang="ru-RU" dirty="0"/>
              <a:t> </a:t>
            </a:r>
            <a:r>
              <a:rPr lang="ru-RU" dirty="0" err="1"/>
              <a:t>кращий</a:t>
            </a:r>
            <a:r>
              <a:rPr lang="ru-RU" dirty="0"/>
              <a:t>.</a:t>
            </a:r>
          </a:p>
          <a:p>
            <a:r>
              <a:rPr lang="ru-RU" dirty="0"/>
              <a:t>6. </a:t>
            </a:r>
            <a:r>
              <a:rPr lang="ru-RU" dirty="0" err="1"/>
              <a:t>Переконати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сторону </a:t>
            </a:r>
            <a:r>
              <a:rPr lang="ru-RU" dirty="0" err="1"/>
              <a:t>конфлікту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даний</a:t>
            </a:r>
            <a:r>
              <a:rPr lang="ru-RU" dirty="0"/>
              <a:t>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найоптимальніший</a:t>
            </a:r>
            <a:r>
              <a:rPr lang="ru-RU" dirty="0"/>
              <a:t> (“</a:t>
            </a:r>
            <a:r>
              <a:rPr lang="ru-RU" dirty="0" err="1"/>
              <a:t>говорити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нас </a:t>
            </a:r>
            <a:r>
              <a:rPr lang="ru-RU" dirty="0" err="1"/>
              <a:t>почули</a:t>
            </a:r>
            <a:r>
              <a:rPr lang="ru-RU" dirty="0"/>
              <a:t>”, </a:t>
            </a:r>
            <a:r>
              <a:rPr lang="ru-RU" dirty="0" err="1"/>
              <a:t>уміти</a:t>
            </a:r>
            <a:r>
              <a:rPr lang="ru-RU" dirty="0"/>
              <a:t> “</a:t>
            </a:r>
            <a:r>
              <a:rPr lang="ru-RU" dirty="0" err="1"/>
              <a:t>слухати</a:t>
            </a:r>
            <a:r>
              <a:rPr lang="ru-RU" dirty="0"/>
              <a:t>” </a:t>
            </a:r>
            <a:r>
              <a:rPr lang="ru-RU" dirty="0" err="1"/>
              <a:t>іншу</a:t>
            </a:r>
            <a:r>
              <a:rPr lang="ru-RU" dirty="0"/>
              <a:t> сторону).</a:t>
            </a:r>
          </a:p>
          <a:p>
            <a:r>
              <a:rPr lang="ru-RU" dirty="0"/>
              <a:t>7. 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оберігати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.</a:t>
            </a:r>
          </a:p>
          <a:p>
            <a:r>
              <a:rPr lang="ru-RU" dirty="0" err="1"/>
              <a:t>Важливим</a:t>
            </a:r>
            <a:r>
              <a:rPr lang="ru-RU" dirty="0"/>
              <a:t> аспектом </a:t>
            </a:r>
            <a:r>
              <a:rPr lang="ru-RU" dirty="0" err="1"/>
              <a:t>поведінки</a:t>
            </a:r>
            <a:r>
              <a:rPr lang="ru-RU" dirty="0"/>
              <a:t> в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 </a:t>
            </a:r>
            <a:r>
              <a:rPr lang="ru-RU" b="1" i="1" dirty="0" err="1"/>
              <a:t>асертивність</a:t>
            </a:r>
            <a:r>
              <a:rPr lang="ru-RU" b="1" i="1" dirty="0"/>
              <a:t> </a:t>
            </a:r>
            <a:r>
              <a:rPr lang="ru-RU" dirty="0" err="1"/>
              <a:t>особистості</a:t>
            </a:r>
            <a:r>
              <a:rPr lang="ru-RU" dirty="0"/>
              <a:t>. В </a:t>
            </a:r>
            <a:r>
              <a:rPr lang="ru-RU" dirty="0" err="1"/>
              <a:t>психологічній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 </a:t>
            </a:r>
            <a:r>
              <a:rPr lang="ru-RU" dirty="0" err="1"/>
              <a:t>відсутнє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. </a:t>
            </a:r>
            <a:r>
              <a:rPr lang="ru-RU" dirty="0" err="1"/>
              <a:t>Асертивність</a:t>
            </a:r>
            <a:r>
              <a:rPr lang="ru-RU" dirty="0"/>
              <a:t> ми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як “</a:t>
            </a:r>
            <a:r>
              <a:rPr lang="ru-RU" dirty="0" err="1"/>
              <a:t>неконфліктна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”, “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вирішувати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”,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конфліктні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) на </a:t>
            </a:r>
            <a:r>
              <a:rPr lang="ru-RU" dirty="0" err="1"/>
              <a:t>основі</a:t>
            </a:r>
            <a:r>
              <a:rPr lang="ru-RU" dirty="0"/>
              <a:t> таких </a:t>
            </a:r>
            <a:r>
              <a:rPr lang="ru-RU" dirty="0" err="1"/>
              <a:t>якостей</a:t>
            </a:r>
            <a:r>
              <a:rPr lang="ru-RU" dirty="0"/>
              <a:t>: 1) </a:t>
            </a:r>
            <a:r>
              <a:rPr lang="ru-RU" dirty="0" err="1"/>
              <a:t>повага</a:t>
            </a:r>
            <a:r>
              <a:rPr lang="ru-RU" dirty="0"/>
              <a:t> до себе,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, </a:t>
            </a:r>
            <a:r>
              <a:rPr lang="ru-RU" dirty="0" err="1"/>
              <a:t>чесність</a:t>
            </a:r>
            <a:r>
              <a:rPr lang="ru-RU" dirty="0"/>
              <a:t>, </a:t>
            </a:r>
            <a:r>
              <a:rPr lang="ru-RU" dirty="0" err="1"/>
              <a:t>протидія</a:t>
            </a:r>
            <a:r>
              <a:rPr lang="ru-RU" dirty="0"/>
              <a:t> </a:t>
            </a:r>
            <a:r>
              <a:rPr lang="ru-RU" dirty="0" err="1"/>
              <a:t>маніпуляції</a:t>
            </a:r>
            <a:r>
              <a:rPr lang="ru-RU" dirty="0"/>
              <a:t>; 2) </a:t>
            </a:r>
            <a:r>
              <a:rPr lang="ru-RU" dirty="0" err="1"/>
              <a:t>повага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дружелюбність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права </a:t>
            </a:r>
            <a:r>
              <a:rPr lang="ru-RU" dirty="0" err="1"/>
              <a:t>інших</a:t>
            </a:r>
            <a:r>
              <a:rPr lang="ru-RU" dirty="0"/>
              <a:t> на </a:t>
            </a:r>
            <a:r>
              <a:rPr lang="ru-RU" dirty="0" err="1"/>
              <a:t>власну</a:t>
            </a:r>
            <a:r>
              <a:rPr lang="ru-RU" dirty="0"/>
              <a:t> точку </a:t>
            </a:r>
            <a:r>
              <a:rPr lang="ru-RU" dirty="0" err="1"/>
              <a:t>зору</a:t>
            </a:r>
            <a:r>
              <a:rPr lang="ru-RU" dirty="0"/>
              <a:t>, </a:t>
            </a:r>
            <a:r>
              <a:rPr lang="ru-RU" dirty="0" err="1"/>
              <a:t>позицію</a:t>
            </a:r>
            <a:r>
              <a:rPr lang="ru-RU" dirty="0"/>
              <a:t>, </a:t>
            </a:r>
            <a:r>
              <a:rPr lang="ru-RU" dirty="0" err="1"/>
              <a:t>невикористання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маніпулятивних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 3) </a:t>
            </a:r>
            <a:r>
              <a:rPr lang="ru-RU" dirty="0" err="1"/>
              <a:t>використання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принципу </a:t>
            </a:r>
            <a:r>
              <a:rPr lang="ru-RU" dirty="0" err="1"/>
              <a:t>співробітництва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</TotalTime>
  <Words>208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Городская</vt:lpstr>
      <vt:lpstr>Поняття конфлікт. Типи конфліктів</vt:lpstr>
      <vt:lpstr>Презентация PowerPoint</vt:lpstr>
      <vt:lpstr>Конструктивна та деструктивна суть конфліктів </vt:lpstr>
      <vt:lpstr>Види конфліктів: </vt:lpstr>
      <vt:lpstr>Міжособистісні конфлікти</vt:lpstr>
      <vt:lpstr>Динаміка конфлікту</vt:lpstr>
      <vt:lpstr>Способи управління конфліктом (способи поведінки в конфлікті) </vt:lpstr>
      <vt:lpstr>Методика вирішення конфлікту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конфлікт. Типи конфліктів</dc:title>
  <dc:creator>user</dc:creator>
  <cp:lastModifiedBy>Олег</cp:lastModifiedBy>
  <cp:revision>3</cp:revision>
  <dcterms:created xsi:type="dcterms:W3CDTF">2013-12-05T17:56:03Z</dcterms:created>
  <dcterms:modified xsi:type="dcterms:W3CDTF">2020-04-02T17:55:08Z</dcterms:modified>
</cp:coreProperties>
</file>