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Технології попередження конфліктів</a:t>
            </a:r>
          </a:p>
        </p:txBody>
      </p:sp>
    </p:spTree>
    <p:extLst>
      <p:ext uri="{BB962C8B-B14F-4D97-AF65-F5344CB8AC3E}">
        <p14:creationId xmlns:p14="http://schemas.microsoft.com/office/powerpoint/2010/main" val="217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Важлива</a:t>
            </a:r>
            <a:r>
              <a:rPr lang="ru-RU" dirty="0"/>
              <a:t> роль у </a:t>
            </a:r>
            <a:r>
              <a:rPr lang="ru-RU" dirty="0" err="1"/>
              <a:t>попередженні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суспільним</a:t>
            </a:r>
            <a:r>
              <a:rPr lang="ru-RU" dirty="0"/>
              <a:t> </a:t>
            </a:r>
            <a:r>
              <a:rPr lang="ru-RU" dirty="0" err="1"/>
              <a:t>об'єднанням</a:t>
            </a:r>
            <a:r>
              <a:rPr lang="ru-RU" dirty="0"/>
              <a:t>. Так, </a:t>
            </a:r>
            <a:r>
              <a:rPr lang="ru-RU" dirty="0" err="1"/>
              <a:t>суспільні</a:t>
            </a:r>
            <a:r>
              <a:rPr lang="ru-RU" dirty="0"/>
              <a:t> і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-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протилежних</a:t>
            </a:r>
            <a:r>
              <a:rPr lang="ru-RU" dirty="0"/>
              <a:t>, а </a:t>
            </a:r>
            <a:r>
              <a:rPr lang="ru-RU" dirty="0" err="1"/>
              <a:t>можливо</a:t>
            </a:r>
            <a:r>
              <a:rPr lang="ru-RU" dirty="0"/>
              <a:t> й </a:t>
            </a:r>
            <a:r>
              <a:rPr lang="ru-RU" dirty="0" err="1"/>
              <a:t>антагоністичних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члени </a:t>
            </a:r>
            <a:r>
              <a:rPr lang="ru-RU" dirty="0" err="1"/>
              <a:t>яких</a:t>
            </a:r>
            <a:r>
              <a:rPr lang="ru-RU" dirty="0"/>
              <a:t>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шукатимуть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спірних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r>
              <a:rPr lang="ru-RU" dirty="0" err="1"/>
              <a:t>Боротьбу</a:t>
            </a:r>
            <a:r>
              <a:rPr lang="ru-RU" dirty="0"/>
              <a:t>, як </a:t>
            </a:r>
            <a:r>
              <a:rPr lang="ru-RU" dirty="0" err="1"/>
              <a:t>таку</a:t>
            </a:r>
            <a:r>
              <a:rPr lang="ru-RU" dirty="0"/>
              <a:t>, </a:t>
            </a:r>
            <a:r>
              <a:rPr lang="ru-RU" dirty="0" err="1"/>
              <a:t>підмінить</a:t>
            </a:r>
            <a:r>
              <a:rPr lang="ru-RU" dirty="0"/>
              <a:t> </a:t>
            </a:r>
            <a:r>
              <a:rPr lang="ru-RU" dirty="0" err="1"/>
              <a:t>різноманітна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 </a:t>
            </a:r>
            <a:r>
              <a:rPr lang="ru-RU" dirty="0" err="1"/>
              <a:t>Інституалізація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перед </a:t>
            </a:r>
            <a:r>
              <a:rPr lang="ru-RU" dirty="0" err="1"/>
              <a:t>лицем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допустимості</a:t>
            </a:r>
            <a:r>
              <a:rPr lang="ru-RU" dirty="0"/>
              <a:t>. </a:t>
            </a:r>
            <a:r>
              <a:rPr lang="ru-RU" dirty="0" err="1"/>
              <a:t>Відбувається</a:t>
            </a:r>
            <a:r>
              <a:rPr lang="ru-RU" dirty="0"/>
              <a:t> як би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прийнятності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претензій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терпимості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один до одного.</a:t>
            </a:r>
          </a:p>
          <a:p>
            <a:endParaRPr lang="ru-RU" dirty="0"/>
          </a:p>
          <a:p>
            <a:r>
              <a:rPr lang="ru-RU" dirty="0" err="1"/>
              <a:t>Демократичні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оперативно </a:t>
            </a:r>
            <a:r>
              <a:rPr lang="ru-RU" dirty="0" err="1"/>
              <a:t>реагувати</a:t>
            </a:r>
            <a:r>
              <a:rPr lang="ru-RU" dirty="0"/>
              <a:t> на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Свобода слова і </a:t>
            </a:r>
            <a:r>
              <a:rPr lang="ru-RU" dirty="0" err="1"/>
              <a:t>багатопартійна</a:t>
            </a:r>
            <a:r>
              <a:rPr lang="ru-RU" dirty="0"/>
              <a:t> система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обговорювати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на широкому </a:t>
            </a:r>
            <a:r>
              <a:rPr lang="ru-RU" dirty="0" err="1"/>
              <a:t>суспільному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ж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і для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Усе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сприятливим</a:t>
            </a:r>
            <a:r>
              <a:rPr lang="ru-RU" dirty="0"/>
              <a:t> </a:t>
            </a:r>
            <a:r>
              <a:rPr lang="ru-RU" dirty="0" err="1"/>
              <a:t>ґрунтом</a:t>
            </a:r>
            <a:r>
              <a:rPr lang="ru-RU" dirty="0"/>
              <a:t> для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3. Фрейд один з перших,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спробував</a:t>
            </a:r>
            <a:r>
              <a:rPr lang="ru-RU" dirty="0"/>
              <a:t>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гумор</a:t>
            </a:r>
            <a:r>
              <a:rPr lang="ru-RU" dirty="0"/>
              <a:t> як </a:t>
            </a:r>
            <a:r>
              <a:rPr lang="ru-RU" dirty="0" err="1"/>
              <a:t>захисний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як </a:t>
            </a:r>
            <a:r>
              <a:rPr lang="ru-RU" dirty="0" err="1"/>
              <a:t>ціль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виникнення </a:t>
            </a:r>
            <a:r>
              <a:rPr lang="ru-RU" dirty="0" err="1"/>
              <a:t>невдоволення</a:t>
            </a:r>
            <a:r>
              <a:rPr lang="ru-RU" dirty="0"/>
              <a:t>. </a:t>
            </a:r>
            <a:r>
              <a:rPr lang="ru-RU" dirty="0" err="1"/>
              <a:t>Сміх</a:t>
            </a:r>
            <a:r>
              <a:rPr lang="ru-RU" dirty="0"/>
              <a:t>, </a:t>
            </a:r>
            <a:r>
              <a:rPr lang="ru-RU" dirty="0" err="1"/>
              <a:t>викликаний</a:t>
            </a:r>
            <a:r>
              <a:rPr lang="ru-RU" dirty="0"/>
              <a:t> жартами і каламбурами,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розрядити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, </a:t>
            </a:r>
            <a:r>
              <a:rPr lang="ru-RU" dirty="0" err="1"/>
              <a:t>створену</a:t>
            </a:r>
            <a:r>
              <a:rPr lang="ru-RU" dirty="0"/>
              <a:t> </a:t>
            </a:r>
            <a:r>
              <a:rPr lang="ru-RU" dirty="0" err="1"/>
              <a:t>обмеженнями</a:t>
            </a:r>
            <a:r>
              <a:rPr lang="ru-RU" dirty="0"/>
              <a:t> з боку </a:t>
            </a:r>
            <a:r>
              <a:rPr lang="ru-RU" dirty="0" err="1"/>
              <a:t>соціальних</a:t>
            </a:r>
            <a:r>
              <a:rPr lang="ru-RU" dirty="0"/>
              <a:t> норм. </a:t>
            </a:r>
            <a:r>
              <a:rPr lang="ru-RU" dirty="0" err="1"/>
              <a:t>Отримане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і </a:t>
            </a:r>
            <a:r>
              <a:rPr lang="ru-RU" dirty="0" err="1"/>
              <a:t>тимчасове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зняттю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і </a:t>
            </a:r>
            <a:r>
              <a:rPr lang="ru-RU" dirty="0" err="1"/>
              <a:t>можливому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виниклих</a:t>
            </a:r>
            <a:r>
              <a:rPr lang="ru-RU" dirty="0"/>
              <a:t> проблем. </a:t>
            </a:r>
            <a:r>
              <a:rPr lang="ru-RU" dirty="0" err="1"/>
              <a:t>Гумор</a:t>
            </a:r>
            <a:r>
              <a:rPr lang="ru-RU" dirty="0"/>
              <a:t> і </a:t>
            </a:r>
            <a:r>
              <a:rPr lang="ru-RU" dirty="0" err="1"/>
              <a:t>сміх</a:t>
            </a:r>
            <a:r>
              <a:rPr lang="ru-RU" dirty="0"/>
              <a:t>, як правило,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сублімації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сублімація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, </a:t>
            </a:r>
            <a:r>
              <a:rPr lang="ru-RU" dirty="0" err="1"/>
              <a:t>залишається</a:t>
            </a:r>
            <a:r>
              <a:rPr lang="ru-RU" dirty="0"/>
              <a:t> велика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ескалації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гострота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знята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Вся діяльність з попередження конфліктів являє собою одне з конкретних </a:t>
            </a:r>
            <a:r>
              <a:rPr lang="uk-UA" dirty="0" err="1" smtClean="0"/>
              <a:t>виражень</a:t>
            </a:r>
            <a:r>
              <a:rPr lang="uk-UA" dirty="0" smtClean="0"/>
              <a:t> людської здатності узагальнювати наявні теоретичні й емпіричні дані і на їхній основі прогнозувати майбутнє. Ця людська здатність має особливе значення в управлінській діяльності. Успіх профілактики може залежати від цілого ряду передумов: знання загальних принципів управління соціальними процесами й уміння використовувати їх для аналізу конкретних ситуацій; рівня загальнотеоретичних знань щодо сутності конфлікту, його причин і етапів розвитку; глибини аналізу перед конфліктних ситуацій; ступеня відповідності обраних методів коригування сформованої ситуації. Простий перелік цих передумов свідчить, що попередження конфліктів є непростою справою, тому її не слід недооцінювати і зневажати. Для підвищення ефективності цієї роботи необхідно якнайбільше знати про труднощі, що можуть виникнути на шляху попередження.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Профілактика конфлікту як спосіб його попередження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61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Перша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психологічну</a:t>
            </a:r>
            <a:r>
              <a:rPr lang="ru-RU" dirty="0"/>
              <a:t> природу і </a:t>
            </a:r>
            <a:r>
              <a:rPr lang="ru-RU" dirty="0" err="1"/>
              <a:t>пов'язана</a:t>
            </a:r>
            <a:r>
              <a:rPr lang="ru-RU" dirty="0"/>
              <a:t> з такою </a:t>
            </a:r>
            <a:r>
              <a:rPr lang="ru-RU" dirty="0" err="1"/>
              <a:t>людською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як </a:t>
            </a:r>
            <a:r>
              <a:rPr lang="ru-RU" dirty="0" err="1"/>
              <a:t>нездоланне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свободи</a:t>
            </a:r>
            <a:r>
              <a:rPr lang="ru-RU" dirty="0"/>
              <a:t> і </a:t>
            </a:r>
            <a:r>
              <a:rPr lang="ru-RU" dirty="0" err="1"/>
              <a:t>незалежності</a:t>
            </a:r>
            <a:r>
              <a:rPr lang="ru-RU" dirty="0"/>
              <a:t>.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несвідомо</a:t>
            </a:r>
            <a:r>
              <a:rPr lang="ru-RU" dirty="0"/>
              <a:t>, але люди негативно </a:t>
            </a:r>
            <a:r>
              <a:rPr lang="ru-RU" dirty="0" err="1"/>
              <a:t>сприймають</a:t>
            </a:r>
            <a:r>
              <a:rPr lang="ru-RU" dirty="0"/>
              <a:t> будь-яку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, а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як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/>
              <a:t> і свободу.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4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♦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повинна </a:t>
            </a:r>
            <a:r>
              <a:rPr lang="ru-RU" dirty="0" err="1"/>
              <a:t>базуватися</a:t>
            </a:r>
            <a:r>
              <a:rPr lang="ru-RU" dirty="0"/>
              <a:t> на принципах </a:t>
            </a:r>
            <a:r>
              <a:rPr lang="ru-RU" dirty="0" err="1"/>
              <a:t>рівності</a:t>
            </a:r>
            <a:r>
              <a:rPr lang="ru-RU" dirty="0"/>
              <a:t> і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♦ </a:t>
            </a:r>
            <a:r>
              <a:rPr lang="ru-RU" dirty="0" err="1"/>
              <a:t>зміцнення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сферах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правового принципу;</a:t>
            </a:r>
          </a:p>
          <a:p>
            <a:endParaRPr lang="ru-RU" dirty="0"/>
          </a:p>
          <a:p>
            <a:r>
              <a:rPr lang="ru-RU" dirty="0"/>
              <a:t>♦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одним з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культурологічна</a:t>
            </a:r>
            <a:r>
              <a:rPr lang="ru-RU" dirty="0"/>
              <a:t> </a:t>
            </a:r>
            <a:r>
              <a:rPr lang="ru-RU" dirty="0" err="1"/>
              <a:t>грамотність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7931224" cy="7920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Заходи щодо попередження конфліктів першої групи причин можна звести до наступного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4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♦ метод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націлених</a:t>
            </a:r>
            <a:r>
              <a:rPr lang="ru-RU" dirty="0"/>
              <a:t> на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конфліктантів</a:t>
            </a:r>
            <a:r>
              <a:rPr lang="ru-RU" dirty="0"/>
              <a:t> у </a:t>
            </a:r>
            <a:r>
              <a:rPr lang="ru-RU" dirty="0" err="1"/>
              <a:t>загальну</a:t>
            </a:r>
            <a:r>
              <a:rPr lang="ru-RU" dirty="0"/>
              <a:t> справу,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супротивників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поле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вони </a:t>
            </a:r>
            <a:r>
              <a:rPr lang="ru-RU" dirty="0" err="1"/>
              <a:t>звикають</a:t>
            </a:r>
            <a:r>
              <a:rPr lang="ru-RU" dirty="0"/>
              <a:t> до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виникаючих</a:t>
            </a:r>
            <a:r>
              <a:rPr lang="ru-RU" dirty="0"/>
              <a:t> проблем;</a:t>
            </a:r>
          </a:p>
          <a:p>
            <a:endParaRPr lang="ru-RU" dirty="0"/>
          </a:p>
          <a:p>
            <a:r>
              <a:rPr lang="ru-RU" dirty="0"/>
              <a:t>♦ метод </a:t>
            </a:r>
            <a:r>
              <a:rPr lang="ru-RU" dirty="0" err="1"/>
              <a:t>доброзичливості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емпатії</a:t>
            </a:r>
            <a:r>
              <a:rPr lang="ru-RU" dirty="0"/>
              <a:t>,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співчуття</a:t>
            </a:r>
            <a:r>
              <a:rPr lang="ru-RU" dirty="0"/>
              <a:t>,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стану, </a:t>
            </a:r>
            <a:r>
              <a:rPr lang="ru-RU" dirty="0" err="1"/>
              <a:t>готовності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практично.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невмотивованої</a:t>
            </a:r>
            <a:r>
              <a:rPr lang="ru-RU" dirty="0"/>
              <a:t> </a:t>
            </a:r>
            <a:r>
              <a:rPr lang="ru-RU" dirty="0" err="1"/>
              <a:t>ворожості</a:t>
            </a:r>
            <a:r>
              <a:rPr lang="ru-RU" dirty="0"/>
              <a:t>, </a:t>
            </a:r>
            <a:r>
              <a:rPr lang="ru-RU" dirty="0" err="1"/>
              <a:t>агресивності</a:t>
            </a:r>
            <a:r>
              <a:rPr lang="ru-RU" dirty="0"/>
              <a:t>, </a:t>
            </a:r>
            <a:r>
              <a:rPr lang="ru-RU" dirty="0" err="1"/>
              <a:t>неввічливості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особливо </a:t>
            </a:r>
            <a:r>
              <a:rPr lang="ru-RU" dirty="0" err="1"/>
              <a:t>важливе</a:t>
            </a:r>
            <a:r>
              <a:rPr lang="ru-RU" dirty="0"/>
              <a:t> в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♦ метод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партнера, </a:t>
            </a:r>
            <a:r>
              <a:rPr lang="ru-RU" dirty="0" err="1"/>
              <a:t>поваги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. При </a:t>
            </a:r>
            <a:r>
              <a:rPr lang="ru-RU" dirty="0" err="1"/>
              <a:t>виникненні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розбіжностей</a:t>
            </a:r>
            <a:r>
              <a:rPr lang="ru-RU" dirty="0"/>
              <a:t>, </a:t>
            </a:r>
            <a:r>
              <a:rPr lang="ru-RU" dirty="0" err="1"/>
              <a:t>зумовлених</a:t>
            </a:r>
            <a:r>
              <a:rPr lang="ru-RU" dirty="0"/>
              <a:t> </a:t>
            </a:r>
            <a:r>
              <a:rPr lang="ru-RU" dirty="0" err="1"/>
              <a:t>конфліктом</a:t>
            </a:r>
            <a:r>
              <a:rPr lang="ru-RU" dirty="0"/>
              <a:t>, </a:t>
            </a:r>
            <a:r>
              <a:rPr lang="ru-RU" dirty="0" err="1"/>
              <a:t>найважливішим</a:t>
            </a:r>
            <a:r>
              <a:rPr lang="ru-RU" dirty="0"/>
              <a:t> методом </a:t>
            </a:r>
            <a:r>
              <a:rPr lang="ru-RU" dirty="0" err="1"/>
              <a:t>попередження</a:t>
            </a:r>
            <a:r>
              <a:rPr lang="ru-RU" dirty="0"/>
              <a:t> негативного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є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 партнера,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поваги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Визнаючи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ru-RU" dirty="0"/>
              <a:t> й авторитет </a:t>
            </a:r>
            <a:r>
              <a:rPr lang="ru-RU" dirty="0" err="1"/>
              <a:t>опонента</a:t>
            </a:r>
            <a:r>
              <a:rPr lang="ru-RU" dirty="0"/>
              <a:t>, ми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стимулюємо</a:t>
            </a:r>
            <a:r>
              <a:rPr lang="ru-RU" dirty="0"/>
              <a:t> </a:t>
            </a:r>
            <a:r>
              <a:rPr lang="ru-RU" dirty="0" err="1"/>
              <a:t>адекватне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 й авторитету.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Виділимо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5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превенцією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вид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цільовий</a:t>
            </a:r>
            <a:r>
              <a:rPr lang="ru-RU" dirty="0"/>
              <a:t> характер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і </a:t>
            </a:r>
            <a:r>
              <a:rPr lang="ru-RU" dirty="0" err="1"/>
              <a:t>прямий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опосередкований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Концепції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превентивної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1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а)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насильницьких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. </a:t>
            </a:r>
            <a:r>
              <a:rPr lang="ru-RU" dirty="0" err="1"/>
              <a:t>Подібна</a:t>
            </a:r>
            <a:r>
              <a:rPr lang="ru-RU" dirty="0"/>
              <a:t> мета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аналогії</a:t>
            </a:r>
            <a:r>
              <a:rPr lang="ru-RU" dirty="0"/>
              <a:t> і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початкове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б)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. Тут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непрямих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т.зв</a:t>
            </a:r>
            <a:r>
              <a:rPr lang="ru-RU" dirty="0"/>
              <a:t>. "</a:t>
            </a:r>
            <a:r>
              <a:rPr lang="ru-RU" dirty="0" err="1"/>
              <a:t>економічну</a:t>
            </a:r>
            <a:r>
              <a:rPr lang="ru-RU" dirty="0"/>
              <a:t> блокаду" на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дало б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стримати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фазу;</a:t>
            </a:r>
          </a:p>
          <a:p>
            <a:endParaRPr lang="ru-RU" dirty="0"/>
          </a:p>
          <a:p>
            <a:r>
              <a:rPr lang="ru-RU" dirty="0"/>
              <a:t>в)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спалахів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, коли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т.зв</a:t>
            </a:r>
            <a:r>
              <a:rPr lang="ru-RU" dirty="0"/>
              <a:t>. "</a:t>
            </a:r>
            <a:r>
              <a:rPr lang="ru-RU" dirty="0" err="1"/>
              <a:t>тліючі</a:t>
            </a:r>
            <a:r>
              <a:rPr lang="ru-RU" dirty="0"/>
              <a:t> </a:t>
            </a:r>
            <a:r>
              <a:rPr lang="ru-RU" dirty="0" err="1"/>
              <a:t>жарини</a:t>
            </a:r>
            <a:r>
              <a:rPr lang="ru-RU" dirty="0"/>
              <a:t>" </a:t>
            </a:r>
            <a:r>
              <a:rPr lang="ru-RU" dirty="0" err="1"/>
              <a:t>минулих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ставали </a:t>
            </a:r>
            <a:r>
              <a:rPr lang="ru-RU" dirty="0" err="1"/>
              <a:t>вогнищами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протистоянь</a:t>
            </a:r>
            <a:r>
              <a:rPr lang="ru-RU" dirty="0"/>
              <a:t> і </a:t>
            </a:r>
            <a:r>
              <a:rPr lang="ru-RU" dirty="0" err="1"/>
              <a:t>конфліктів</a:t>
            </a:r>
            <a:r>
              <a:rPr lang="ru-RU" dirty="0"/>
              <a:t>. </a:t>
            </a:r>
            <a:r>
              <a:rPr lang="ru-RU" dirty="0" err="1"/>
              <a:t>Таку</a:t>
            </a:r>
            <a:r>
              <a:rPr lang="ru-RU" dirty="0"/>
              <a:t> ж </a:t>
            </a:r>
            <a:r>
              <a:rPr lang="ru-RU" dirty="0" err="1"/>
              <a:t>ціль</a:t>
            </a:r>
            <a:r>
              <a:rPr lang="ru-RU" dirty="0"/>
              <a:t> превентивна </a:t>
            </a:r>
            <a:r>
              <a:rPr lang="ru-RU" dirty="0" err="1"/>
              <a:t>діяльність</a:t>
            </a:r>
            <a:r>
              <a:rPr lang="ru-RU" dirty="0"/>
              <a:t> повинна </a:t>
            </a:r>
            <a:r>
              <a:rPr lang="ru-RU" dirty="0" err="1"/>
              <a:t>пропагувати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/>
              <a:t>Найважливішим</a:t>
            </a:r>
            <a:r>
              <a:rPr lang="ru-RU" sz="2000" dirty="0"/>
              <a:t> моментом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повинне</a:t>
            </a:r>
            <a:r>
              <a:rPr lang="ru-RU" sz="2000" dirty="0"/>
              <a:t> бути </a:t>
            </a:r>
            <a:r>
              <a:rPr lang="ru-RU" sz="2000" dirty="0" err="1"/>
              <a:t>визначення</a:t>
            </a:r>
            <a:r>
              <a:rPr lang="ru-RU" sz="2000" dirty="0"/>
              <a:t> мети І форм </a:t>
            </a:r>
            <a:r>
              <a:rPr lang="ru-RU" sz="2000" dirty="0" err="1"/>
              <a:t>процедури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ціль</a:t>
            </a:r>
            <a:r>
              <a:rPr lang="ru-RU" sz="2000" dirty="0"/>
              <a:t> повинна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операційний</a:t>
            </a:r>
            <a:r>
              <a:rPr lang="ru-RU" sz="2000" dirty="0"/>
              <a:t> характер,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відображає</a:t>
            </a:r>
            <a:r>
              <a:rPr lang="ru-RU" sz="2000" dirty="0"/>
              <a:t> суть </a:t>
            </a:r>
            <a:r>
              <a:rPr lang="ru-RU" sz="2000" dirty="0" err="1"/>
              <a:t>ситуації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Так, </a:t>
            </a:r>
            <a:r>
              <a:rPr lang="ru-RU" sz="2000" dirty="0" err="1"/>
              <a:t>внутрішньополітична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повинна бути </a:t>
            </a:r>
            <a:r>
              <a:rPr lang="ru-RU" sz="2000" dirty="0" err="1"/>
              <a:t>націлена</a:t>
            </a:r>
            <a:r>
              <a:rPr lang="ru-RU" sz="2000" dirty="0"/>
              <a:t> на:</a:t>
            </a:r>
          </a:p>
        </p:txBody>
      </p:sp>
    </p:spTree>
    <p:extLst>
      <p:ext uri="{BB962C8B-B14F-4D97-AF65-F5344CB8AC3E}">
        <p14:creationId xmlns:p14="http://schemas.microsoft.com/office/powerpoint/2010/main" val="4723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, перш </a:t>
            </a:r>
            <a:r>
              <a:rPr lang="ru-RU" dirty="0" err="1"/>
              <a:t>ніж</a:t>
            </a:r>
            <a:r>
              <a:rPr lang="ru-RU" dirty="0"/>
              <a:t> перейти до </a:t>
            </a:r>
            <a:r>
              <a:rPr lang="ru-RU" dirty="0" err="1"/>
              <a:t>відкритого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знаходилися</a:t>
            </a:r>
            <a:r>
              <a:rPr lang="ru-RU" dirty="0"/>
              <a:t> в </a:t>
            </a:r>
            <a:r>
              <a:rPr lang="ru-RU" dirty="0" err="1"/>
              <a:t>нейтральних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співробітницьких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конфліктологи</a:t>
            </a:r>
            <a:r>
              <a:rPr lang="ru-RU" dirty="0"/>
              <a:t> </a:t>
            </a:r>
            <a:r>
              <a:rPr lang="ru-RU" dirty="0" err="1"/>
              <a:t>розробили</a:t>
            </a:r>
            <a:r>
              <a:rPr lang="ru-RU" dirty="0"/>
              <a:t> ряд </a:t>
            </a:r>
            <a:r>
              <a:rPr lang="ru-RU" dirty="0" err="1"/>
              <a:t>методів</a:t>
            </a:r>
            <a:r>
              <a:rPr lang="ru-RU" dirty="0"/>
              <a:t> з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налагодження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суперниками</a:t>
            </a:r>
            <a:r>
              <a:rPr lang="ru-RU" dirty="0"/>
              <a:t>. </a:t>
            </a:r>
            <a:r>
              <a:rPr lang="ru-RU" dirty="0" err="1"/>
              <a:t>Розглянемо</a:t>
            </a:r>
            <a:r>
              <a:rPr lang="ru-RU" dirty="0"/>
              <a:t> ряд таких </a:t>
            </a:r>
            <a:r>
              <a:rPr lang="ru-RU" dirty="0" err="1"/>
              <a:t>методів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Співробітництво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спосіб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попередження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Згода</a:t>
            </a:r>
            <a:r>
              <a:rPr lang="ru-RU" dirty="0"/>
              <a:t> - стан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супротивниками, </a:t>
            </a:r>
            <a:r>
              <a:rPr lang="ru-RU" dirty="0" err="1"/>
              <a:t>пов'язаними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.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поступати</a:t>
            </a:r>
            <a:r>
              <a:rPr lang="ru-RU" dirty="0"/>
              <a:t>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так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не </a:t>
            </a:r>
            <a:r>
              <a:rPr lang="ru-RU" dirty="0" err="1"/>
              <a:t>бажаючої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Практична </a:t>
            </a:r>
            <a:r>
              <a:rPr lang="ru-RU" dirty="0" err="1"/>
              <a:t>епатія</a:t>
            </a:r>
            <a:r>
              <a:rPr lang="ru-RU" dirty="0"/>
              <a:t>, </a:t>
            </a:r>
            <a:r>
              <a:rPr lang="ru-RU" dirty="0" err="1"/>
              <a:t>якісь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припускаючі</a:t>
            </a:r>
            <a:r>
              <a:rPr lang="ru-RU" dirty="0"/>
              <a:t> "</a:t>
            </a:r>
            <a:r>
              <a:rPr lang="ru-RU" dirty="0" err="1"/>
              <a:t>входження</a:t>
            </a:r>
            <a:r>
              <a:rPr lang="ru-RU" dirty="0"/>
              <a:t>" в </a:t>
            </a:r>
            <a:r>
              <a:rPr lang="ru-RU" dirty="0" err="1"/>
              <a:t>положення</a:t>
            </a:r>
            <a:r>
              <a:rPr lang="ru-RU" dirty="0"/>
              <a:t> партнера,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,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співчуття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і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партнера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поваги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розбіжними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момент.</a:t>
            </a:r>
          </a:p>
          <a:p>
            <a:endParaRPr lang="ru-RU" dirty="0"/>
          </a:p>
          <a:p>
            <a:r>
              <a:rPr lang="ru-RU" dirty="0" err="1"/>
              <a:t>Взаємне</a:t>
            </a:r>
            <a:r>
              <a:rPr lang="ru-RU" dirty="0"/>
              <a:t> </a:t>
            </a:r>
            <a:r>
              <a:rPr lang="ru-RU" dirty="0" err="1"/>
              <a:t>доповнення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використанні</a:t>
            </a:r>
            <a:r>
              <a:rPr lang="ru-RU" dirty="0"/>
              <a:t> рис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суперника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не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, </a:t>
            </a:r>
            <a:r>
              <a:rPr lang="ru-RU" dirty="0" err="1"/>
              <a:t>виключного</a:t>
            </a:r>
            <a:r>
              <a:rPr lang="ru-RU" dirty="0"/>
              <a:t> заходу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розбіжностей</a:t>
            </a:r>
            <a:r>
              <a:rPr lang="ru-RU" dirty="0"/>
              <a:t>, </a:t>
            </a:r>
            <a:r>
              <a:rPr lang="ru-RU" dirty="0" err="1"/>
              <a:t>підкреслення</a:t>
            </a:r>
            <a:r>
              <a:rPr lang="ru-RU" dirty="0"/>
              <a:t> </a:t>
            </a:r>
            <a:r>
              <a:rPr lang="ru-RU" dirty="0" err="1"/>
              <a:t>якої-небудь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МІЖ партнерами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81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975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Candara</vt:lpstr>
      <vt:lpstr>Symbol</vt:lpstr>
      <vt:lpstr>Волна</vt:lpstr>
      <vt:lpstr>Технології попередження конфліктів</vt:lpstr>
      <vt:lpstr>Профілактика конфлікту як спосіб його попередження</vt:lpstr>
      <vt:lpstr>Презентация PowerPoint</vt:lpstr>
      <vt:lpstr>Заходи щодо попередження конфліктів першої групи причин можна звести до наступного:</vt:lpstr>
      <vt:lpstr>Виділимо такі методи:</vt:lpstr>
      <vt:lpstr>Концепції і технології превентивної діяльності</vt:lpstr>
      <vt:lpstr>Найважливішим моментом аналізу повинне бути визначення мети І форм процедури. Його ціль повинна мати операційний характер, щоб відображає суть ситуації чи сфери діяльності. Так, внутрішньополітична діяльність повинна бути націлена на:</vt:lpstr>
      <vt:lpstr>Співробітництво як спосіб попередження конфліктів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Технології попередження конфліктів</dc:title>
  <dc:creator>Admin</dc:creator>
  <cp:lastModifiedBy>Олег</cp:lastModifiedBy>
  <cp:revision>5</cp:revision>
  <dcterms:created xsi:type="dcterms:W3CDTF">2018-11-28T18:12:56Z</dcterms:created>
  <dcterms:modified xsi:type="dcterms:W3CDTF">2020-04-02T18:12:15Z</dcterms:modified>
</cp:coreProperties>
</file>