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092D-A15B-4ADE-A122-7A89B4F9D2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F5A5-0158-44BB-AE4D-A537E76BB08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www.oda.kherson.ua/media/news/1827_thum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5072074"/>
            <a:ext cx="2381250" cy="1485900"/>
          </a:xfrm>
          <a:prstGeom prst="rect">
            <a:avLst/>
          </a:prstGeom>
          <a:noFill/>
        </p:spPr>
      </p:pic>
      <p:pic>
        <p:nvPicPr>
          <p:cNvPr id="1038" name="Picture 14" descr="http://u-news.org.ua/uploads/posts/2012-04/133545654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14290"/>
            <a:ext cx="2595550" cy="2357432"/>
          </a:xfrm>
          <a:prstGeom prst="rect">
            <a:avLst/>
          </a:prstGeom>
          <a:noFill/>
        </p:spPr>
      </p:pic>
      <p:pic>
        <p:nvPicPr>
          <p:cNvPr id="1034" name="Picture 10" descr="http://berezshkolanom2.at.ua/model/lifesty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00438"/>
            <a:ext cx="2857520" cy="32099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7772400" cy="1470025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8000" i="1" dirty="0" err="1" smtClean="0"/>
              <a:t>Здоров’я</a:t>
            </a:r>
            <a:endParaRPr lang="ru-RU" sz="8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складові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здоров’я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чого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здоров’я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принципи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здорового способу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життя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32" name="Picture 8" descr="http://school.xvatit.com/images/6/68/Opciidekabrgolubkova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300037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err="1" smtClean="0">
                <a:solidFill>
                  <a:schemeClr val="accent5">
                    <a:lumMod val="75000"/>
                  </a:schemeClr>
                </a:solidFill>
              </a:rPr>
              <a:t>Здоров’я-</a:t>
            </a:r>
            <a:r>
              <a:rPr lang="uk-UA" sz="5400" b="1" i="1" dirty="0" smtClean="0">
                <a:solidFill>
                  <a:schemeClr val="accent5">
                    <a:lumMod val="75000"/>
                  </a:schemeClr>
                </a:solidFill>
              </a:rPr>
              <a:t> це життя!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800" b="1" dirty="0" err="1" smtClean="0">
                <a:solidFill>
                  <a:schemeClr val="accent2">
                    <a:lumMod val="75000"/>
                  </a:schemeClr>
                </a:solidFill>
              </a:rPr>
              <a:t>Здоров’я-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це найвище благо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           дароване людині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Без нього не можна 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  зробити життя щасливим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Добре здоров’я – краще за найбільше                              багатство                                                    </a:t>
            </a:r>
            <a:r>
              <a:rPr lang="uk-UA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багатство</a:t>
            </a:r>
            <a:endParaRPr lang="uk-UA" sz="18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User\Desktop\img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4786322"/>
            <a:ext cx="3190875" cy="1790700"/>
          </a:xfrm>
          <a:prstGeom prst="rect">
            <a:avLst/>
          </a:prstGeom>
          <a:noFill/>
        </p:spPr>
      </p:pic>
      <p:pic>
        <p:nvPicPr>
          <p:cNvPr id="14340" name="Picture 4" descr="http://www.eporada.net.ua/wp-content/uploads/2012/12/%D0%AF%D0%BA-%D0%B2%D0%B5%D1%81%D1%82%D0%B8-%D0%B7%D0%B4%D0%BE%D1%80%D0%BE%D0%B2%D0%B8%D0%B9-%D1%81%D0%BF%D0%BE%D1%81%D1%96%D0%B1-%D0%B6%D0%B8%D1%82%D1%82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4643470" cy="2979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sz="2000" b="1" i="1" dirty="0" err="1" smtClean="0">
                <a:solidFill>
                  <a:srgbClr val="00B050"/>
                </a:solidFill>
              </a:rPr>
              <a:t>здоров’я</a:t>
            </a:r>
            <a:r>
              <a:rPr lang="ru-RU" sz="2000" b="1" i="1" dirty="0" smtClean="0">
                <a:solidFill>
                  <a:srgbClr val="00B050"/>
                </a:solidFill>
              </a:rPr>
              <a:t> –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це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нормальний</a:t>
            </a:r>
            <a:r>
              <a:rPr lang="ru-RU" sz="2000" b="1" i="1" dirty="0" smtClean="0">
                <a:solidFill>
                  <a:srgbClr val="00B050"/>
                </a:solidFill>
              </a:rPr>
              <a:t> стан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людського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організму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психіки</a:t>
            </a:r>
            <a:r>
              <a:rPr lang="ru-RU" sz="2000" b="1" i="1" dirty="0" smtClean="0">
                <a:solidFill>
                  <a:srgbClr val="00B050"/>
                </a:solidFill>
              </a:rPr>
              <a:t>,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що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характеризується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повним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психофізичним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соціальним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благополуччям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людини</a:t>
            </a:r>
            <a:r>
              <a:rPr lang="ru-RU" sz="2000" b="1" i="1" dirty="0" smtClean="0">
                <a:solidFill>
                  <a:srgbClr val="00B050"/>
                </a:solidFill>
              </a:rPr>
              <a:t>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Снимок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29124" y="2571744"/>
            <a:ext cx="4572000" cy="3000396"/>
          </a:xfrm>
          <a:prstGeom prst="rect">
            <a:avLst/>
          </a:prstGeom>
          <a:noFill/>
        </p:spPr>
      </p:pic>
      <p:pic>
        <p:nvPicPr>
          <p:cNvPr id="1030" name="Picture 6" descr="http://1.bp.blogspot.com/-PPosl0mm2Tk/UV_rHDnMJWI/AAAAAAAABlI/n1P9K9vYmHM/s1600/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3786246" cy="306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До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основних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принципів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здорового способу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належать:</a:t>
            </a:r>
            <a:endParaRPr lang="ru-RU" sz="2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1">
                    <a:lumMod val="75000"/>
                  </a:schemeClr>
                </a:solidFill>
              </a:rPr>
              <a:t>соціальні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спосіб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повинний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бути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естетичним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моральним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вольовим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ru-RU" sz="2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біологічні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спосіб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повинний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відповідати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віковим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особливостям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забезпеченим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енергетично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зміцнюючим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ритмічним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Реалізація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цих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принципів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залежить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соціально-економічних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заходів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формування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моделей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поведінки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людини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Дотримання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здорового способу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передбачає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sz="2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 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прагнення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фізичної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досконалості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ru-RU" sz="2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 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досягнення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душевної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психічної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гармонії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ru-RU" sz="2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забезпечення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повноцінного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харчування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ru-RU" sz="2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виключення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самодеструктивної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поведінки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  <a:endParaRPr lang="ru-RU" sz="2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дотримання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правил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особистої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гігієни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очищення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організму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загартовування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9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fitnes_woma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00562" y="1357298"/>
            <a:ext cx="2928958" cy="2880412"/>
          </a:xfrm>
          <a:prstGeom prst="rect">
            <a:avLst/>
          </a:prstGeom>
          <a:noFill/>
        </p:spPr>
      </p:pic>
      <p:pic>
        <p:nvPicPr>
          <p:cNvPr id="2052" name="Picture 4" descr="http://4.bp.blogspot.com/-rsDYAKAje5I/UmTmgyjFQ-I/AAAAAAAAABk/xOV8SR0iMkU/s1600/QtODM1Z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143380"/>
            <a:ext cx="357190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Фізичне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здоров’я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— </a:t>
            </a:r>
            <a:r>
              <a:rPr lang="ru-RU" i="1" dirty="0" err="1" smtClean="0">
                <a:solidFill>
                  <a:srgbClr val="7030A0"/>
                </a:solidFill>
              </a:rPr>
              <a:t>це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природний</a:t>
            </a:r>
            <a:r>
              <a:rPr lang="ru-RU" i="1" dirty="0" smtClean="0">
                <a:solidFill>
                  <a:srgbClr val="7030A0"/>
                </a:solidFill>
              </a:rPr>
              <a:t> стан </a:t>
            </a:r>
            <a:r>
              <a:rPr lang="ru-RU" i="1" dirty="0" err="1" smtClean="0">
                <a:solidFill>
                  <a:srgbClr val="7030A0"/>
                </a:solidFill>
              </a:rPr>
              <a:t>організму</a:t>
            </a:r>
            <a:r>
              <a:rPr lang="ru-RU" i="1" dirty="0" smtClean="0">
                <a:solidFill>
                  <a:srgbClr val="7030A0"/>
                </a:solidFill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</a:rPr>
              <a:t>зумовлений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нормальним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функціонуванням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усіх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його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органів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і</a:t>
            </a:r>
            <a:r>
              <a:rPr lang="ru-RU" i="1" dirty="0" smtClean="0">
                <a:solidFill>
                  <a:srgbClr val="7030A0"/>
                </a:solidFill>
              </a:rPr>
              <a:t> систем. </a:t>
            </a:r>
            <a:r>
              <a:rPr lang="ru-RU" i="1" dirty="0" err="1" smtClean="0">
                <a:solidFill>
                  <a:srgbClr val="7030A0"/>
                </a:solidFill>
              </a:rPr>
              <a:t>Якщо</a:t>
            </a:r>
            <a:r>
              <a:rPr lang="ru-RU" i="1" dirty="0" smtClean="0">
                <a:solidFill>
                  <a:srgbClr val="7030A0"/>
                </a:solidFill>
              </a:rPr>
              <a:t> добре </a:t>
            </a:r>
            <a:r>
              <a:rPr lang="ru-RU" i="1" dirty="0" err="1" smtClean="0">
                <a:solidFill>
                  <a:srgbClr val="7030A0"/>
                </a:solidFill>
              </a:rPr>
              <a:t>працюють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усі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органи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системи</a:t>
            </a:r>
            <a:r>
              <a:rPr lang="ru-RU" i="1" dirty="0" smtClean="0">
                <a:solidFill>
                  <a:srgbClr val="7030A0"/>
                </a:solidFill>
              </a:rPr>
              <a:t>, то </a:t>
            </a:r>
            <a:r>
              <a:rPr lang="ru-RU" i="1" dirty="0" err="1" smtClean="0">
                <a:solidFill>
                  <a:srgbClr val="7030A0"/>
                </a:solidFill>
              </a:rPr>
              <a:t>і</a:t>
            </a:r>
            <a:r>
              <a:rPr lang="ru-RU" i="1" dirty="0" smtClean="0">
                <a:solidFill>
                  <a:srgbClr val="7030A0"/>
                </a:solidFill>
              </a:rPr>
              <a:t> весь </a:t>
            </a:r>
            <a:r>
              <a:rPr lang="ru-RU" i="1" dirty="0" err="1" smtClean="0">
                <a:solidFill>
                  <a:srgbClr val="7030A0"/>
                </a:solidFill>
              </a:rPr>
              <a:t>організм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людини</a:t>
            </a:r>
            <a:r>
              <a:rPr lang="ru-RU" i="1" dirty="0" smtClean="0">
                <a:solidFill>
                  <a:srgbClr val="7030A0"/>
                </a:solidFill>
              </a:rPr>
              <a:t> (система </a:t>
            </a:r>
            <a:r>
              <a:rPr lang="ru-RU" i="1" dirty="0" err="1" smtClean="0">
                <a:solidFill>
                  <a:srgbClr val="7030A0"/>
                </a:solidFill>
              </a:rPr>
              <a:t>саморегулююча</a:t>
            </a:r>
            <a:r>
              <a:rPr lang="ru-RU" i="1" dirty="0" smtClean="0">
                <a:solidFill>
                  <a:srgbClr val="7030A0"/>
                </a:solidFill>
              </a:rPr>
              <a:t>) правильно </a:t>
            </a:r>
            <a:r>
              <a:rPr lang="ru-RU" i="1" dirty="0" err="1" smtClean="0">
                <a:solidFill>
                  <a:srgbClr val="7030A0"/>
                </a:solidFill>
              </a:rPr>
              <a:t>функціонує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розвивається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://korysne.ostriv.in.ua/images/publications/4/6543/130980631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00562" y="1428736"/>
            <a:ext cx="3405178" cy="2267849"/>
          </a:xfrm>
          <a:prstGeom prst="rect">
            <a:avLst/>
          </a:prstGeom>
          <a:noFill/>
        </p:spPr>
      </p:pic>
      <p:pic>
        <p:nvPicPr>
          <p:cNvPr id="17412" name="Picture 4" descr="http://pozaklasno.com/upload/images/zitaty-o-zdorovom-obraze-zhiz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71810"/>
            <a:ext cx="3048000" cy="2019301"/>
          </a:xfrm>
          <a:prstGeom prst="rect">
            <a:avLst/>
          </a:prstGeom>
          <a:noFill/>
        </p:spPr>
      </p:pic>
      <p:pic>
        <p:nvPicPr>
          <p:cNvPr id="17414" name="Picture 6" descr="http://cs312328.vk.me/v312328457/160e/OHakFGhWv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4648199"/>
            <a:ext cx="33337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koms-crb.med.cap.ru/Home/116/hels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Психічне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здоров’я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залежить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стану головного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мозку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воно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характеризується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рівнем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якістю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мислення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розвитком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уваги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пам’яті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ступенем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емоційної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стійкості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розвитком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вольових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якостей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438" name="Picture 6" descr="http://dnz306.dnepredu.com/uploads/editor/3203/100355/sitepage_20/img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286280" cy="2928958"/>
          </a:xfrm>
          <a:prstGeom prst="rect">
            <a:avLst/>
          </a:prstGeom>
          <a:noFill/>
        </p:spPr>
      </p:pic>
      <p:pic>
        <p:nvPicPr>
          <p:cNvPr id="18440" name="Picture 8" descr="http://domovyk.com/files/images/articles/1164/mid1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243840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forumsmile.ru/u/1/9/7/19769d27571f5ff80efdd608591cab6c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4357694"/>
            <a:ext cx="2905125" cy="2352675"/>
          </a:xfrm>
          <a:prstGeom prst="rect">
            <a:avLst/>
          </a:prstGeom>
          <a:noFill/>
        </p:spPr>
      </p:pic>
      <p:pic>
        <p:nvPicPr>
          <p:cNvPr id="19464" name="Picture 8" descr="http://www.kadrovik.ua/userfiles/%D1%81%D0%BC%D0%B0%D0%B9%D0%BB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4429156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Моральне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здоров’я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визначається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тими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моральними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принципами,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основою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соціального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тобто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повному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людському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суспільстві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460" name="Picture 4" descr="http://mailswm.com/wp-content/uploads/2012/11/Fizichna-skladova-zdorovya-315x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71810"/>
            <a:ext cx="3000375" cy="1666875"/>
          </a:xfrm>
          <a:prstGeom prst="rect">
            <a:avLst/>
          </a:prstGeom>
          <a:noFill/>
        </p:spPr>
      </p:pic>
      <p:pic>
        <p:nvPicPr>
          <p:cNvPr id="19462" name="Picture 6" descr="http://sn.vn.ua/wp-content/uploads/2011/02/molodezh-300x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72008"/>
            <a:ext cx="28575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ua.golos.ua/images/articles/main/2014-02/f_1893176515139223060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71934" y="2428868"/>
            <a:ext cx="4495784" cy="25257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Від чого залежить здоров’я?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Перше,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чого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залежить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здоров’я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Фізична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активність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спорт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емоційного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настрою в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житті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2" name="Picture 2" descr="http://ua.convdocs.org/pars_docs/refs/53/52459/52459_html_m7ad969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000504"/>
            <a:ext cx="3395622" cy="2714644"/>
          </a:xfrm>
          <a:prstGeom prst="rect">
            <a:avLst/>
          </a:prstGeom>
          <a:noFill/>
        </p:spPr>
      </p:pic>
      <p:pic>
        <p:nvPicPr>
          <p:cNvPr id="20484" name="Picture 4" descr="http://www.domohazyajki.com/wp-content/uploads/2013/07/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5000660" cy="2381250"/>
          </a:xfrm>
          <a:prstGeom prst="rect">
            <a:avLst/>
          </a:prstGeom>
          <a:noFill/>
        </p:spPr>
      </p:pic>
      <p:pic>
        <p:nvPicPr>
          <p:cNvPr id="20486" name="Picture 6" descr="http://1.bp.blogspot.com/-Ut431bDcISU/UnNoc2tPOdI/AAAAAAAAABE/lPFlzNFhJGs/s1600/images+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8586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Немає нічого ціннішого від здоров’я тіла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://www.mzz.com.ua/files/2010/09/1231065596-cx3448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388" y="3384350"/>
            <a:ext cx="2143140" cy="2544979"/>
          </a:xfrm>
          <a:prstGeom prst="rect">
            <a:avLst/>
          </a:prstGeom>
          <a:noFill/>
        </p:spPr>
      </p:pic>
      <p:pic>
        <p:nvPicPr>
          <p:cNvPr id="21508" name="Picture 4" descr="http://i1.poltava.pl.ua/news/144/14366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399571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2130</Words>
  <Application>WPS Presentation</Application>
  <PresentationFormat>Экран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Здоров’я</vt:lpstr>
      <vt:lpstr>Здоров’я- це життя!</vt:lpstr>
      <vt:lpstr>Основні складові здоров’я</vt:lpstr>
      <vt:lpstr>Основні складові здоров’я</vt:lpstr>
      <vt:lpstr>Основні складові здоров’я</vt:lpstr>
      <vt:lpstr>Основні складові здоров’я</vt:lpstr>
      <vt:lpstr>Основні складові здоров’я</vt:lpstr>
      <vt:lpstr>Від чого залежить здоров’я?</vt:lpstr>
      <vt:lpstr>Немає нічого ціннішого від здоров’я тіла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Здоров’я</dc:title>
  <dc:creator>User</dc:creator>
  <cp:lastModifiedBy>User</cp:lastModifiedBy>
  <cp:revision>8</cp:revision>
  <dcterms:created xsi:type="dcterms:W3CDTF">2014-04-07T14:39:00Z</dcterms:created>
  <dcterms:modified xsi:type="dcterms:W3CDTF">2024-02-22T21:01:16Z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DF85F4EEA2AA4BA4944A7286CBB30908_13</vt:lpwstr>
  </property>
  <property fmtid="{D5CDD505-2E9C-101B-9397-08002B2CF9AE}" pid="3" name="KSOProductBuildVer">
    <vt:lpwstr>1033-12.2.0.13489</vt:lpwstr>
  </property>
</Properties>
</file>