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1%D1%96%D0%BE%D0%BC%D0%BE%D1%80%D1%84%D0%B8&amp;action=edit&amp;redlink=1" TargetMode="External"/><Relationship Id="rId3" Type="http://schemas.openxmlformats.org/officeDocument/2006/relationships/hyperlink" Target="https://uk.wikipedia.org/wiki/%D0%A2%D1%80%D0%BE%D1%84%D1%96%D1%87%D0%BD%D0%B8%D0%B9_%D1%80%D1%96%D0%B2%D0%B5%D0%BD%D1%8C" TargetMode="External"/><Relationship Id="rId7" Type="http://schemas.openxmlformats.org/officeDocument/2006/relationships/hyperlink" Target="https://uk.wikipedia.org/wiki/%D0%9A%D0%BE%D0%BD%D1%81%D0%BE%D1%80%D1%86%D1%96%D1%8F" TargetMode="External"/><Relationship Id="rId12" Type="http://schemas.openxmlformats.org/officeDocument/2006/relationships/hyperlink" Target="https://uk.wikipedia.org/wiki/%D0%90%D0%BB%D0%B5%D0%BB%D0%BE%D0%BF%D0%B0%D1%82%D1%96%D1%8F" TargetMode="External"/><Relationship Id="rId2" Type="http://schemas.openxmlformats.org/officeDocument/2006/relationships/hyperlink" Target="https://uk.wikipedia.org/wiki/%D0%9F%D0%BE%D0%BF%D1%83%D0%BB%D1%8F%D1%86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A%D0%BE%D0%BD%D0%BA%D1%83%D1%80%D0%B5%D0%BD%D1%86%D1%96%D1%8F_(%D0%B1%D1%96%D0%BE%D0%BB%D0%BE%D0%B3%D1%96%D1%8F)" TargetMode="External"/><Relationship Id="rId11" Type="http://schemas.openxmlformats.org/officeDocument/2006/relationships/hyperlink" Target="https://uk.wikipedia.org/w/index.php?title=%D0%9D%D0%B0%D0%BF%D1%96%D0%B2%D0%BF%D0%B0%D1%80%D0%B0%D0%B7%D0%B8%D1%82%D0%B8%D0%B7%D0%BC&amp;action=edit&amp;redlink=1" TargetMode="External"/><Relationship Id="rId5" Type="http://schemas.openxmlformats.org/officeDocument/2006/relationships/hyperlink" Target="https://uk.wikipedia.org/wiki/%D0%92%D0%B8%D1%89%D1%96_%D1%80%D0%BE%D1%81%D0%BB%D0%B8%D0%BD%D0%B8" TargetMode="External"/><Relationship Id="rId10" Type="http://schemas.openxmlformats.org/officeDocument/2006/relationships/hyperlink" Target="https://uk.wikipedia.org/wiki/%D0%9F%D0%B0%D1%80%D0%B0%D0%B7%D0%B8%D1%82%D0%B8%D0%B7%D0%BC" TargetMode="External"/><Relationship Id="rId4" Type="http://schemas.openxmlformats.org/officeDocument/2006/relationships/hyperlink" Target="https://uk.wikipedia.org/wiki/%D0%9C%D1%96%D0%BA%D1%80%D0%BE%D0%BE%D1%80%D0%B3%D0%B0%D0%BD%D1%96%D0%B7%D0%BC%D0%B8" TargetMode="External"/><Relationship Id="rId9" Type="http://schemas.openxmlformats.org/officeDocument/2006/relationships/hyperlink" Target="https://uk.wikipedia.org/wiki/%D0%95%D0%BA%D0%BE%D1%81%D0%B8%D1%81%D1%82%D0%B5%D0%BC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E%D0%BF%D1%83%D0%BB%D1%8F%D1%86%D1%96%D1%8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uk.wikipedia.org/wiki/%D0%92%D0%B8%D0%B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5%D0%B0%D0%B7%D1%8F%D1%97%D0%BD_(%D0%B1%D1%96%D0%BE%D0%BB%D0%BE%D0%B3%D1%96%D1%8F)" TargetMode="External"/><Relationship Id="rId7" Type="http://schemas.openxmlformats.org/officeDocument/2006/relationships/hyperlink" Target="https://uk.wikipedia.org/wiki/%D0%95%D0%BA%D0%BE%D1%81%D0%B8%D1%81%D1%82%D0%B5%D0%BC%D0%B0" TargetMode="External"/><Relationship Id="rId2" Type="http://schemas.openxmlformats.org/officeDocument/2006/relationships/hyperlink" Target="https://uk.wikipedia.org/wiki/%D0%92%D0%B8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/index.php?title=%D0%91%D1%96%D0%BE%D0%BB%D0%BE%D0%B3%D1%96%D1%87%D0%BD%D0%B0_%D0%B2%D0%B7%D0%B0%D1%94%D0%BC%D0%BE%D0%B4%D1%96%D1%8F&amp;action=edit&amp;redlink=1" TargetMode="External"/><Relationship Id="rId5" Type="http://schemas.openxmlformats.org/officeDocument/2006/relationships/hyperlink" Target="https://uk.wikipedia.org/wiki/%D0%A1%D0%B8%D0%BC%D0%B1%D1%96%D0%BE%D0%B7" TargetMode="External"/><Relationship Id="rId4" Type="http://schemas.openxmlformats.org/officeDocument/2006/relationships/hyperlink" Target="https://uk.wikipedia.org/wiki/%D0%9E%D1%80%D0%B3%D0%B0%D0%BD%D1%96%D0%B7%D0%BC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uk.wikipedia.org/wiki/%D0%94%D0%B5%D1%80%D0%B5%D0%B2%D0%B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uk.wikipedia.org/wiki/Pinus_radiata" TargetMode="External"/><Relationship Id="rId4" Type="http://schemas.openxmlformats.org/officeDocument/2006/relationships/hyperlink" Target="https://uk.wikipedia.org/wiki/%D0%9C%D1%83%D1%85%D0%BE%D0%BC%D0%BE%D1%80_%D1%87%D0%B5%D1%80%D0%B2%D0%BE%D0%BD%D0%B8%D0%B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%D0%B8%D0%B4_(%D0%B1%D1%96%D0%BE%D0%BB%D0%BE%D0%B3%D1%96%D1%8F)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F%D1%96%D1%84%D1%96%D1%8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3399" r="11385" b="-3399"/>
          <a:stretch/>
        </p:blipFill>
        <p:spPr bwMode="auto">
          <a:xfrm>
            <a:off x="382517" y="1772816"/>
            <a:ext cx="85254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0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30" y="21382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itchFamily="34" charset="0"/>
                <a:cs typeface="Arial" pitchFamily="34" charset="0"/>
              </a:rPr>
              <a:t>Класифікація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взаємовідносин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побудована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принципах.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приналежністю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взаємодіючих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2" tooltip="Популяція"/>
              </a:rPr>
              <a:t>популяцій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до одного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декількох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3" tooltip="Трофічний рівень"/>
              </a:rPr>
              <a:t>трофічних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3" tooltip="Трофічний рівень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3" tooltip="Трофічний рівень"/>
              </a:rPr>
              <a:t>рівнів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відносини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4" tooltip="Мікроорганізми"/>
              </a:rPr>
              <a:t>мікроорганізмів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і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5" tooltip="Вищі рослини"/>
              </a:rPr>
              <a:t>вищих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5" tooltip="Вищі рослини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5" tooltip="Вищі рослини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За рангом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взаємодіючих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розрізняються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взаємовідносини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індивідуальні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видами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популяціями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колективні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мероценозами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фітоценозами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особинами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одного виду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найчастіше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популяційному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рівні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особинами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але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екологічно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близьких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носять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характер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6" tooltip="Конкуренція (біологія)"/>
              </a:rPr>
              <a:t>конкуренції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видами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трофічних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рівнів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у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7" tooltip="Консорція"/>
              </a:rPr>
              <a:t>консорціях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8" tooltip="Біоморфи (ще не написана)"/>
              </a:rPr>
              <a:t>біоморфами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відносно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груп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екологічно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близьких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географічно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заміщаючих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один одного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організмами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трофічних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рівнів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кругообіг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9" tooltip="Екосистема"/>
              </a:rPr>
              <a:t>екосистемі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потоки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енергії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За каналами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коакції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):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контактні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механічні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обхльостування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крон,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тиск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прорив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фізіологічні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— 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10" tooltip="Паразитизм"/>
              </a:rPr>
              <a:t>паразитизм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11" tooltip="Напівпаразитизм (ще не написана)"/>
              </a:rPr>
              <a:t>напівпаразитизм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трансабіотичні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один на одного через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регуляцію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фітосередовища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вологість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температуру,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забезпеченість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елементами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мінерального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живлення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через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леткі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водорозчинні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мертвих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тканин — </a:t>
            </a:r>
            <a:r>
              <a:rPr lang="ru-RU" sz="2000" dirty="0" err="1">
                <a:latin typeface="Arial" pitchFamily="34" charset="0"/>
                <a:cs typeface="Arial" pitchFamily="34" charset="0"/>
                <a:hlinkClick r:id="rId12" tooltip="Алелопатія"/>
              </a:rPr>
              <a:t>алелопатія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трансбіотичні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0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061" y="44624"/>
            <a:ext cx="8838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За результатами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особин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так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популяцій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виділяючи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позитивні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(+),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негативні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(-)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нейтральні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(0)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залежно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того,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зростає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убуває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залишається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незмінною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чисельність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кількісна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характеристика)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одного виду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181" y="364913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Трансбіотичні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впливи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фітофаги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фітовіруси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деякі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бактерії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гриби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значно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послаблюють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рослинний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організм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знижують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конкурентоспроможність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підвищують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конкурентоспроможність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їхніх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неослаблених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сусідів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65" y="4634936"/>
            <a:ext cx="3045135" cy="22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31613" y="4776972"/>
            <a:ext cx="140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Конкурентна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виду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відносна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181" y="133946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Arial" pitchFamily="34" charset="0"/>
                <a:cs typeface="Arial" pitchFamily="34" charset="0"/>
              </a:rPr>
              <a:t>Конкуре́нція</a:t>
            </a:r>
            <a:r>
              <a:rPr lang="vi-VN" dirty="0">
                <a:latin typeface="Arial" pitchFamily="34" charset="0"/>
                <a:cs typeface="Arial" pitchFamily="34" charset="0"/>
              </a:rPr>
              <a:t> — тип міжвидових і внутрішньовидових взаємовідносин, за якого </a:t>
            </a:r>
            <a:r>
              <a:rPr lang="vi-VN" dirty="0">
                <a:latin typeface="Arial" pitchFamily="34" charset="0"/>
                <a:cs typeface="Arial" pitchFamily="34" charset="0"/>
                <a:hlinkClick r:id="rId3" tooltip="Популяція"/>
              </a:rPr>
              <a:t>популяція</a:t>
            </a:r>
            <a:r>
              <a:rPr lang="vi-VN" dirty="0">
                <a:latin typeface="Arial" pitchFamily="34" charset="0"/>
                <a:cs typeface="Arial" pitchFamily="34" charset="0"/>
              </a:rPr>
              <a:t>, або особини у боротьбі за харчування, місця проживання та інші необхідні для життя умови, негативно впливають один на одного. Якщо конкуруючі організми належать до одного </a:t>
            </a:r>
            <a:r>
              <a:rPr lang="vi-VN" dirty="0">
                <a:latin typeface="Arial" pitchFamily="34" charset="0"/>
                <a:cs typeface="Arial" pitchFamily="34" charset="0"/>
                <a:hlinkClick r:id="rId4" tooltip="Вид"/>
              </a:rPr>
              <a:t>виду</a:t>
            </a:r>
            <a:r>
              <a:rPr lang="vi-VN" dirty="0">
                <a:latin typeface="Arial" pitchFamily="34" charset="0"/>
                <a:cs typeface="Arial" pitchFamily="34" charset="0"/>
              </a:rPr>
              <a:t>, то взаємовідносини між ними називають </a:t>
            </a:r>
            <a:r>
              <a:rPr lang="vi-VN" i="1" dirty="0">
                <a:latin typeface="Arial" pitchFamily="34" charset="0"/>
                <a:cs typeface="Arial" pitchFamily="34" charset="0"/>
              </a:rPr>
              <a:t>внутрішньовидовою </a:t>
            </a:r>
            <a:r>
              <a:rPr lang="vi-VN" i="1" dirty="0" smtClean="0">
                <a:latin typeface="Arial" pitchFamily="34" charset="0"/>
                <a:cs typeface="Arial" pitchFamily="34" charset="0"/>
              </a:rPr>
              <a:t>конкуренцією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(взаємне затінення рослин)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>
                <a:latin typeface="Arial" pitchFamily="34" charset="0"/>
                <a:cs typeface="Arial" pitchFamily="34" charset="0"/>
              </a:rPr>
              <a:t>якщо ж вони належать до різних видів, то їх взаємовідносини називають </a:t>
            </a:r>
            <a:r>
              <a:rPr lang="vi-VN" i="1" dirty="0">
                <a:latin typeface="Arial" pitchFamily="34" charset="0"/>
                <a:cs typeface="Arial" pitchFamily="34" charset="0"/>
              </a:rPr>
              <a:t>міжвидовою </a:t>
            </a:r>
            <a:r>
              <a:rPr lang="vi-VN" i="1" dirty="0" smtClean="0">
                <a:latin typeface="Arial" pitchFamily="34" charset="0"/>
                <a:cs typeface="Arial" pitchFamily="34" charset="0"/>
              </a:rPr>
              <a:t>конкуренцією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мішаних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лісах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dirty="0">
                <a:latin typeface="Arial" pitchFamily="34" charset="0"/>
                <a:cs typeface="Arial" pitchFamily="34" charset="0"/>
              </a:rPr>
              <a:t> дубом і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грабом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vi-VN" dirty="0">
                <a:latin typeface="Arial" pitchFamily="34" charset="0"/>
                <a:cs typeface="Arial" pitchFamily="34" charset="0"/>
              </a:rPr>
              <a:t>Виділяють також пряму та непряму конкуренції.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" y="4555434"/>
            <a:ext cx="4662395" cy="22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393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Паразитизм</a:t>
            </a:r>
            <a:r>
              <a:rPr lang="vi-VN" dirty="0"/>
              <a:t> — вид взаємозв'язків між різними </a:t>
            </a:r>
            <a:r>
              <a:rPr lang="vi-VN" dirty="0">
                <a:hlinkClick r:id="rId2" tooltip="Вид"/>
              </a:rPr>
              <a:t>видами</a:t>
            </a:r>
            <a:r>
              <a:rPr lang="vi-VN" dirty="0"/>
              <a:t>, за якого один з них (паразит) певний час використовує іншого (</a:t>
            </a:r>
            <a:r>
              <a:rPr lang="vi-VN" dirty="0">
                <a:hlinkClick r:id="rId3" tooltip="Хазяїн (біологія)"/>
              </a:rPr>
              <a:t>хазяїна</a:t>
            </a:r>
            <a:r>
              <a:rPr lang="vi-VN" dirty="0"/>
              <a:t>) як джерело живлення та середовище існування, частково чи повністю покладає на нього регуляцію своїх взаємовідносин з довкіллям. </a:t>
            </a:r>
            <a:endParaRPr lang="uk-UA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3134" y="126784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Алелопа́тія</a:t>
            </a:r>
            <a:r>
              <a:rPr lang="vi-VN" dirty="0"/>
              <a:t> </a:t>
            </a:r>
            <a:r>
              <a:rPr lang="vi-VN" dirty="0" smtClean="0"/>
              <a:t>— </a:t>
            </a:r>
            <a:r>
              <a:rPr lang="vi-VN" dirty="0"/>
              <a:t>властивість рослин, грибів, мікроорганізмів виділяти органічні сполуки, які пригнічують </a:t>
            </a:r>
            <a:r>
              <a:rPr lang="vi-VN" dirty="0">
                <a:latin typeface="Arial" pitchFamily="34" charset="0"/>
                <a:cs typeface="Arial" pitchFamily="34" charset="0"/>
              </a:rPr>
              <a:t>проростання, ріст, розвиток і здатність до розмноження інших організмів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Кореневі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берези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бородавчастої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пригнічують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ріст</a:t>
            </a:r>
            <a:r>
              <a:rPr lang="ru-RU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послабляють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фотосинтез дуба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звичайного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в’язів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дрібнолистого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звичайного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56" y="2745176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Аменсалі́зм</a:t>
            </a:r>
            <a:r>
              <a:rPr lang="vi-VN" dirty="0"/>
              <a:t> — форма біотичних взаємовідносин між </a:t>
            </a:r>
            <a:r>
              <a:rPr lang="vi-VN" dirty="0">
                <a:hlinkClick r:id="rId4" tooltip="Організми"/>
              </a:rPr>
              <a:t>організмами</a:t>
            </a:r>
            <a:r>
              <a:rPr lang="vi-VN" dirty="0"/>
              <a:t>, за якої один вид пригнічує життєдіяльність іншого, але при цьому не відчуває негативного або позитивного впливу у відповідь. Організм, що зазнає пригнічення росту та розвитку, називають </a:t>
            </a:r>
            <a:r>
              <a:rPr lang="vi-VN" i="1" dirty="0"/>
              <a:t>аменсалом</a:t>
            </a:r>
            <a:r>
              <a:rPr lang="vi-VN" dirty="0"/>
              <a:t>; панівний організм − </a:t>
            </a:r>
            <a:r>
              <a:rPr lang="vi-VN" i="1" dirty="0"/>
              <a:t>інгібітором</a:t>
            </a:r>
            <a:r>
              <a:rPr lang="vi-VN" dirty="0"/>
              <a:t>. Така взаємодія регулює чисельність організмів, впливає на розподіл і взаємний підбір видів.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34" y="4449886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Коменсалі́зм</a:t>
            </a:r>
            <a:r>
              <a:rPr lang="ru-RU" dirty="0"/>
              <a:t> </a:t>
            </a:r>
            <a:r>
              <a:rPr lang="uk-UA" dirty="0"/>
              <a:t>— вид</a:t>
            </a:r>
            <a:r>
              <a:rPr lang="ru-RU" dirty="0"/>
              <a:t> </a:t>
            </a:r>
            <a:r>
              <a:rPr lang="uk-UA" dirty="0">
                <a:hlinkClick r:id="rId5" tooltip="Симбіоз"/>
              </a:rPr>
              <a:t>симбіотичної</a:t>
            </a:r>
            <a:r>
              <a:rPr lang="ru-RU" dirty="0"/>
              <a:t> </a:t>
            </a:r>
            <a:r>
              <a:rPr lang="uk-UA" dirty="0">
                <a:hlinkClick r:id="rId6" tooltip="Біологічна взаємодія (ще не написана)"/>
              </a:rPr>
              <a:t>взаємодії</a:t>
            </a:r>
            <a:r>
              <a:rPr lang="ru-RU" dirty="0"/>
              <a:t> </a:t>
            </a:r>
            <a:r>
              <a:rPr lang="uk-UA" dirty="0"/>
              <a:t>між двома живими організмами, коли один з них</a:t>
            </a:r>
            <a:r>
              <a:rPr lang="ru-RU" dirty="0"/>
              <a:t> </a:t>
            </a:r>
            <a:r>
              <a:rPr lang="uk-UA" dirty="0"/>
              <a:t>— </a:t>
            </a:r>
            <a:r>
              <a:rPr lang="uk-UA" dirty="0" err="1"/>
              <a:t>коменсал</a:t>
            </a:r>
            <a:r>
              <a:rPr lang="ru-RU" dirty="0"/>
              <a:t> </a:t>
            </a:r>
            <a:r>
              <a:rPr lang="uk-UA" dirty="0"/>
              <a:t>— отримує від другого їжу чи іншу користь, не зашкоджуючи йому, але й не надаючи ніяких переваг.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760" y="5373216"/>
            <a:ext cx="8821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Arial" pitchFamily="34" charset="0"/>
                <a:cs typeface="Arial" pitchFamily="34" charset="0"/>
              </a:rPr>
              <a:t>Симбіо́з</a:t>
            </a:r>
            <a:r>
              <a:rPr lang="vi-VN" dirty="0">
                <a:latin typeface="Arial" pitchFamily="34" charset="0"/>
                <a:cs typeface="Arial" pitchFamily="34" charset="0"/>
              </a:rPr>
              <a:t> — взаємодія й співіснування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біологічних</a:t>
            </a:r>
            <a:r>
              <a:rPr lang="vi-VN" dirty="0">
                <a:latin typeface="Arial" pitchFamily="34" charset="0"/>
                <a:cs typeface="Arial" pitchFamily="34" charset="0"/>
              </a:rPr>
              <a:t> </a:t>
            </a:r>
            <a:r>
              <a:rPr lang="vi-VN" dirty="0">
                <a:latin typeface="Arial" pitchFamily="34" charset="0"/>
                <a:cs typeface="Arial" pitchFamily="34" charset="0"/>
                <a:hlinkClick r:id="rId2" tooltip="Вид"/>
              </a:rPr>
              <a:t>видів</a:t>
            </a:r>
            <a:r>
              <a:rPr lang="vi-VN" dirty="0">
                <a:latin typeface="Arial" pitchFamily="34" charset="0"/>
                <a:cs typeface="Arial" pitchFamily="34" charset="0"/>
              </a:rPr>
              <a:t> в </a:t>
            </a:r>
            <a:r>
              <a:rPr lang="vi-VN" u="sng" dirty="0">
                <a:latin typeface="Arial" pitchFamily="34" charset="0"/>
                <a:cs typeface="Arial" pitchFamily="34" charset="0"/>
                <a:hlinkClick r:id="rId7"/>
              </a:rPr>
              <a:t>екосистемі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облігатних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симбіотрофів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відносяться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представники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родин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орхідних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вересових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без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симбіозу</a:t>
            </a:r>
            <a:r>
              <a:rPr lang="ru-RU" dirty="0">
                <a:latin typeface="Arial" pitchFamily="34" charset="0"/>
                <a:cs typeface="Arial" pitchFamily="34" charset="0"/>
              </a:rPr>
              <a:t> з грибом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розвиваєтся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проросток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насінини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37804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3528392" cy="262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827785"/>
            <a:ext cx="19295" cy="1795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" tIns="12696" rIns="9522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6170" y="2806517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Вкриті</a:t>
            </a:r>
            <a:r>
              <a:rPr lang="ru-RU" sz="2400" dirty="0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мікоризою</a:t>
            </a:r>
            <a:r>
              <a:rPr lang="ru-RU" sz="2400" dirty="0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 мухомора </a:t>
            </a:r>
            <a:r>
              <a:rPr lang="ru-RU" sz="2400" dirty="0" err="1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корені</a:t>
            </a:r>
            <a:r>
              <a:rPr lang="ru-RU" sz="2400" dirty="0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дерева.</a:t>
            </a:r>
            <a:endParaRPr lang="ru-RU" sz="2400" dirty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198" y="2981783"/>
            <a:ext cx="3834773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  <a:hlinkClick r:id="rId4" tooltip="Мухомор червоний"/>
              </a:rPr>
              <a:t>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  <a:hlinkClick r:id="rId4" tooltip="Мухомор червоний"/>
              </a:rPr>
              <a:t>і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  <a:hlinkClick r:id="rId4" tooltip="Мухомор червоний"/>
              </a:rPr>
              <a:t>кориза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  <a:hlinkClick r:id="rId4" tooltip="Мухомор червоний"/>
              </a:rPr>
              <a:t>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  <a:hlinkClick r:id="rId4" tooltip="Мухомор червоний"/>
              </a:rPr>
              <a:t>Мухомор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  <a:hlinkClick r:id="rId4" tooltip="Мухомор червоний"/>
              </a:rPr>
              <a:t>червоний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 росте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насаджень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  <a:hlinkClick r:id="rId5" tooltip="Pinus radiata"/>
              </a:rPr>
              <a:t>Сосни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  <a:hlinkClick r:id="rId5" tooltip="Pinus radiata"/>
              </a:rPr>
              <a:t>каліфорнійської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218247" cy="29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94103" y="4816753"/>
            <a:ext cx="160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Епіфітна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 на </a:t>
            </a:r>
            <a:r>
              <a:rPr lang="ru-RU" dirty="0" err="1"/>
              <a:t>стовбурі</a:t>
            </a:r>
            <a:r>
              <a:rPr lang="ru-RU" dirty="0"/>
              <a:t> </a:t>
            </a:r>
            <a:r>
              <a:rPr lang="ru-RU" dirty="0" smtClean="0">
                <a:hlinkClick r:id="rId7" tooltip="Дерево"/>
              </a:rPr>
              <a:t>дерева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2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ahistory.co/pidruchniki/anderson-biology-and-ecology-11-class-2019-standard-level/anderson-biology-and-ecology-11-class-2019-standard-level.files/image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9" y="260648"/>
            <a:ext cx="371561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307" y="2708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r>
              <a:rPr lang="ru-RU" b="1" dirty="0" err="1" smtClean="0"/>
              <a:t>Коменсалізм</a:t>
            </a:r>
            <a:r>
              <a:rPr lang="ru-RU" dirty="0" smtClean="0"/>
              <a:t>. </a:t>
            </a:r>
            <a:r>
              <a:rPr lang="ru-RU" dirty="0" err="1" smtClean="0"/>
              <a:t>Бульбочки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азотфіксувальними</a:t>
            </a:r>
            <a:r>
              <a:rPr lang="ru-RU" dirty="0"/>
              <a:t> </a:t>
            </a:r>
            <a:r>
              <a:rPr lang="ru-RU" dirty="0" err="1"/>
              <a:t>бактеріями</a:t>
            </a:r>
            <a:r>
              <a:rPr lang="ru-RU" dirty="0"/>
              <a:t> на </a:t>
            </a:r>
            <a:r>
              <a:rPr lang="ru-RU" dirty="0" err="1"/>
              <a:t>коренях</a:t>
            </a:r>
            <a:r>
              <a:rPr lang="ru-RU" dirty="0"/>
              <a:t> </a:t>
            </a:r>
            <a:r>
              <a:rPr lang="ru-RU" dirty="0" err="1" smtClean="0"/>
              <a:t>бобових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22811" y="2809900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/>
              <a:t>Паразитизм</a:t>
            </a:r>
            <a:r>
              <a:rPr lang="ru-RU" dirty="0" smtClean="0"/>
              <a:t>. </a:t>
            </a:r>
            <a:r>
              <a:rPr lang="ru-RU" dirty="0" err="1" smtClean="0"/>
              <a:t>Паразитична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Вовчок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508" y="6015771"/>
            <a:ext cx="4386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Мутуалізм</a:t>
            </a:r>
            <a:r>
              <a:rPr lang="ru-RU" dirty="0" smtClean="0"/>
              <a:t> - </a:t>
            </a:r>
            <a:r>
              <a:rPr lang="ru-RU" dirty="0" err="1"/>
              <a:t>співіснування</a:t>
            </a:r>
            <a:r>
              <a:rPr lang="ru-RU" dirty="0"/>
              <a:t> </a:t>
            </a:r>
            <a:r>
              <a:rPr lang="ru-RU" dirty="0" err="1"/>
              <a:t>молюска</a:t>
            </a:r>
            <a:r>
              <a:rPr lang="ru-RU" dirty="0"/>
              <a:t> </a:t>
            </a:r>
            <a:r>
              <a:rPr lang="ru-RU" dirty="0" err="1"/>
              <a:t>тридакни</a:t>
            </a:r>
            <a:r>
              <a:rPr lang="ru-RU" dirty="0"/>
              <a:t> й </a:t>
            </a:r>
            <a:r>
              <a:rPr lang="ru-RU" dirty="0" err="1" smtClean="0"/>
              <a:t>водорості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6997"/>
            <a:ext cx="28098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12" y="349652"/>
            <a:ext cx="4373774" cy="2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87123"/>
            <a:ext cx="2592288" cy="314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02174" y="4176427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Мутуалізм</a:t>
            </a:r>
            <a:r>
              <a:rPr lang="ru-RU" dirty="0"/>
              <a:t> — тип </a:t>
            </a:r>
            <a:r>
              <a:rPr lang="ru-RU" dirty="0" err="1"/>
              <a:t>співіснування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 </a:t>
            </a:r>
            <a:r>
              <a:rPr lang="ru-RU" dirty="0" err="1">
                <a:hlinkClick r:id="rId6" tooltip="Вид (біологія)"/>
              </a:rPr>
              <a:t>видів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вони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взаємну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17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03873" cy="284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736" y="2963773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Дерево, </a:t>
            </a:r>
            <a:r>
              <a:rPr lang="ru-RU" dirty="0" err="1"/>
              <a:t>покрите</a:t>
            </a:r>
            <a:r>
              <a:rPr lang="ru-RU" dirty="0"/>
              <a:t> </a:t>
            </a:r>
            <a:r>
              <a:rPr lang="ru-RU" u="sng" dirty="0" err="1" smtClean="0">
                <a:hlinkClick r:id="rId3"/>
              </a:rPr>
              <a:t>епіфітами</a:t>
            </a:r>
            <a:r>
              <a:rPr lang="ru-RU" u="sng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9440" y="118775"/>
            <a:ext cx="17459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Коменсалізм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9336"/>
            <a:ext cx="4134732" cy="310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64668" y="3535708"/>
            <a:ext cx="12314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err="1"/>
              <a:t>Симбіо́з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0" y="3400116"/>
            <a:ext cx="3788540" cy="283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48" y="5733256"/>
            <a:ext cx="163057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err="1"/>
              <a:t>Аменсалі́зм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99805"/>
            <a:ext cx="450677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Великі</a:t>
            </a:r>
            <a:r>
              <a:rPr lang="ru-RU" dirty="0" smtClean="0"/>
              <a:t> дерева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затіняють</a:t>
            </a:r>
            <a:r>
              <a:rPr lang="ru-RU" dirty="0"/>
              <a:t> </a:t>
            </a: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яруси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00" y="181114"/>
            <a:ext cx="3352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41398" y="2348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Омела – </a:t>
            </a:r>
            <a:r>
              <a:rPr lang="ru-RU" dirty="0" err="1"/>
              <a:t>вічнозелена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 </a:t>
            </a:r>
            <a:r>
              <a:rPr lang="ru-RU" dirty="0" err="1"/>
              <a:t>напівпаразит</a:t>
            </a:r>
            <a:r>
              <a:rPr lang="ru-RU" dirty="0"/>
              <a:t>, яка живиться соком дерев і </a:t>
            </a:r>
            <a:r>
              <a:rPr lang="ru-RU" dirty="0" err="1"/>
              <a:t>паразитує</a:t>
            </a:r>
            <a:r>
              <a:rPr lang="ru-RU" dirty="0"/>
              <a:t> на них.</a:t>
            </a:r>
          </a:p>
        </p:txBody>
      </p:sp>
    </p:spTree>
    <p:extLst>
      <p:ext uri="{BB962C8B-B14F-4D97-AF65-F5344CB8AC3E}">
        <p14:creationId xmlns:p14="http://schemas.microsoft.com/office/powerpoint/2010/main" val="4286142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100</TotalTime>
  <Words>173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16</cp:revision>
  <dcterms:created xsi:type="dcterms:W3CDTF">2024-10-21T00:27:22Z</dcterms:created>
  <dcterms:modified xsi:type="dcterms:W3CDTF">2024-10-24T11:40:16Z</dcterms:modified>
</cp:coreProperties>
</file>