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5" r:id="rId4"/>
    <p:sldId id="276" r:id="rId5"/>
    <p:sldId id="292" r:id="rId6"/>
    <p:sldId id="293" r:id="rId7"/>
    <p:sldId id="277" r:id="rId8"/>
    <p:sldId id="258" r:id="rId9"/>
    <p:sldId id="259" r:id="rId10"/>
    <p:sldId id="287" r:id="rId11"/>
    <p:sldId id="288" r:id="rId12"/>
    <p:sldId id="289" r:id="rId13"/>
    <p:sldId id="290" r:id="rId14"/>
    <p:sldId id="291" r:id="rId15"/>
    <p:sldId id="260" r:id="rId16"/>
    <p:sldId id="280" r:id="rId17"/>
    <p:sldId id="261" r:id="rId18"/>
    <p:sldId id="262" r:id="rId19"/>
    <p:sldId id="278" r:id="rId20"/>
    <p:sldId id="279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81" r:id="rId29"/>
    <p:sldId id="283" r:id="rId30"/>
    <p:sldId id="282" r:id="rId31"/>
    <p:sldId id="270" r:id="rId32"/>
    <p:sldId id="271" r:id="rId33"/>
    <p:sldId id="272" r:id="rId34"/>
    <p:sldId id="273" r:id="rId35"/>
    <p:sldId id="274" r:id="rId36"/>
    <p:sldId id="284" r:id="rId37"/>
    <p:sldId id="286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B2777-73B9-45BC-AA7E-FE36A8622AF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06F964-2622-4A41-BD59-67EE3BF09748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Загальноправові</a:t>
          </a:r>
          <a:endParaRPr lang="ru-RU" dirty="0">
            <a:solidFill>
              <a:srgbClr val="002060"/>
            </a:solidFill>
          </a:endParaRPr>
        </a:p>
      </dgm:t>
    </dgm:pt>
    <dgm:pt modelId="{6B66F1DB-5736-436C-85AC-3ACACB37CF11}" type="parTrans" cxnId="{83818B77-41B8-491A-8338-C07FBC3C6E5A}">
      <dgm:prSet/>
      <dgm:spPr/>
      <dgm:t>
        <a:bodyPr/>
        <a:lstStyle/>
        <a:p>
          <a:endParaRPr lang="ru-RU"/>
        </a:p>
      </dgm:t>
    </dgm:pt>
    <dgm:pt modelId="{FDBF1174-3260-4B0B-97FE-BC6D972B2786}" type="sibTrans" cxnId="{83818B77-41B8-491A-8338-C07FBC3C6E5A}">
      <dgm:prSet/>
      <dgm:spPr/>
      <dgm:t>
        <a:bodyPr/>
        <a:lstStyle/>
        <a:p>
          <a:endParaRPr lang="ru-RU"/>
        </a:p>
      </dgm:t>
    </dgm:pt>
    <dgm:pt modelId="{8AE9667F-4EF5-43AE-AFD1-F6DA6A81843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Міжгалузеві</a:t>
          </a:r>
          <a:endParaRPr lang="ru-RU" dirty="0">
            <a:solidFill>
              <a:srgbClr val="002060"/>
            </a:solidFill>
          </a:endParaRPr>
        </a:p>
      </dgm:t>
    </dgm:pt>
    <dgm:pt modelId="{A0239CFB-2D9D-4B5E-8B4A-A983DCBD4D14}" type="parTrans" cxnId="{1717E70F-E8DC-4CF2-BF6A-51E519BD3FDA}">
      <dgm:prSet/>
      <dgm:spPr/>
      <dgm:t>
        <a:bodyPr/>
        <a:lstStyle/>
        <a:p>
          <a:endParaRPr lang="ru-RU"/>
        </a:p>
      </dgm:t>
    </dgm:pt>
    <dgm:pt modelId="{8E822E0C-6385-4122-AB8D-8EF0BADEFB72}" type="sibTrans" cxnId="{1717E70F-E8DC-4CF2-BF6A-51E519BD3FDA}">
      <dgm:prSet/>
      <dgm:spPr/>
      <dgm:t>
        <a:bodyPr/>
        <a:lstStyle/>
        <a:p>
          <a:endParaRPr lang="ru-RU"/>
        </a:p>
      </dgm:t>
    </dgm:pt>
    <dgm:pt modelId="{0232BA2A-F777-42F3-992E-A3802F844368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Галузеві</a:t>
          </a:r>
          <a:endParaRPr lang="ru-RU" dirty="0">
            <a:solidFill>
              <a:srgbClr val="002060"/>
            </a:solidFill>
          </a:endParaRPr>
        </a:p>
      </dgm:t>
    </dgm:pt>
    <dgm:pt modelId="{69337617-2F59-42E1-B168-E84C605AD94D}" type="parTrans" cxnId="{755616B9-6484-4230-8371-3E92309012F9}">
      <dgm:prSet/>
      <dgm:spPr/>
      <dgm:t>
        <a:bodyPr/>
        <a:lstStyle/>
        <a:p>
          <a:endParaRPr lang="ru-RU"/>
        </a:p>
      </dgm:t>
    </dgm:pt>
    <dgm:pt modelId="{54C74E4E-A5E7-45B4-9EE5-44A4161847A4}" type="sibTrans" cxnId="{755616B9-6484-4230-8371-3E92309012F9}">
      <dgm:prSet/>
      <dgm:spPr/>
      <dgm:t>
        <a:bodyPr/>
        <a:lstStyle/>
        <a:p>
          <a:endParaRPr lang="ru-RU"/>
        </a:p>
      </dgm:t>
    </dgm:pt>
    <dgm:pt modelId="{1959DC07-CCFD-4F15-9952-3B8C17B8F767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Принципи</a:t>
          </a:r>
          <a:r>
            <a:rPr lang="uk-UA" dirty="0" smtClean="0"/>
            <a:t> </a:t>
          </a:r>
          <a:r>
            <a:rPr lang="uk-UA" dirty="0" smtClean="0">
              <a:solidFill>
                <a:srgbClr val="002060"/>
              </a:solidFill>
            </a:rPr>
            <a:t>окремих</a:t>
          </a:r>
          <a:r>
            <a:rPr lang="uk-UA" dirty="0" smtClean="0"/>
            <a:t> </a:t>
          </a:r>
          <a:r>
            <a:rPr lang="uk-UA" dirty="0" smtClean="0">
              <a:solidFill>
                <a:srgbClr val="002060"/>
              </a:solidFill>
            </a:rPr>
            <a:t>інститутів</a:t>
          </a:r>
          <a:endParaRPr lang="ru-RU" dirty="0">
            <a:solidFill>
              <a:srgbClr val="002060"/>
            </a:solidFill>
          </a:endParaRPr>
        </a:p>
      </dgm:t>
    </dgm:pt>
    <dgm:pt modelId="{0C5FF0F9-4DA1-44A4-8040-72822C2BB918}" type="parTrans" cxnId="{6E1A32D9-0728-418D-825C-947D5CEB23FA}">
      <dgm:prSet/>
      <dgm:spPr/>
      <dgm:t>
        <a:bodyPr/>
        <a:lstStyle/>
        <a:p>
          <a:endParaRPr lang="ru-RU"/>
        </a:p>
      </dgm:t>
    </dgm:pt>
    <dgm:pt modelId="{02F31130-2AC2-4AE3-9FB9-B3DE08401A2F}" type="sibTrans" cxnId="{6E1A32D9-0728-418D-825C-947D5CEB23FA}">
      <dgm:prSet/>
      <dgm:spPr/>
      <dgm:t>
        <a:bodyPr/>
        <a:lstStyle/>
        <a:p>
          <a:endParaRPr lang="ru-RU"/>
        </a:p>
      </dgm:t>
    </dgm:pt>
    <dgm:pt modelId="{030A8284-9B19-4CA0-A448-F41315C86601}" type="pres">
      <dgm:prSet presAssocID="{78AB2777-73B9-45BC-AA7E-FE36A8622A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58092-F632-4248-A0DE-442AD07B750D}" type="pres">
      <dgm:prSet presAssocID="{C406F964-2622-4A41-BD59-67EE3BF09748}" presName="parentLin" presStyleCnt="0"/>
      <dgm:spPr/>
      <dgm:t>
        <a:bodyPr/>
        <a:lstStyle/>
        <a:p>
          <a:endParaRPr lang="ru-RU"/>
        </a:p>
      </dgm:t>
    </dgm:pt>
    <dgm:pt modelId="{4833BDA9-E947-4AE0-8934-53E33EC8A516}" type="pres">
      <dgm:prSet presAssocID="{C406F964-2622-4A41-BD59-67EE3BF097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D9BD36-943D-4F85-84B4-F2785E29F8C5}" type="pres">
      <dgm:prSet presAssocID="{C406F964-2622-4A41-BD59-67EE3BF097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1E0DF-67B0-458B-A32C-E9E03B6637BA}" type="pres">
      <dgm:prSet presAssocID="{C406F964-2622-4A41-BD59-67EE3BF09748}" presName="negativeSpace" presStyleCnt="0"/>
      <dgm:spPr/>
      <dgm:t>
        <a:bodyPr/>
        <a:lstStyle/>
        <a:p>
          <a:endParaRPr lang="ru-RU"/>
        </a:p>
      </dgm:t>
    </dgm:pt>
    <dgm:pt modelId="{3308CBDE-EBAC-44D5-88DA-57A04E3CC486}" type="pres">
      <dgm:prSet presAssocID="{C406F964-2622-4A41-BD59-67EE3BF0974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8660A-BBCF-4036-9DF0-936BE7BE4C55}" type="pres">
      <dgm:prSet presAssocID="{FDBF1174-3260-4B0B-97FE-BC6D972B2786}" presName="spaceBetweenRectangles" presStyleCnt="0"/>
      <dgm:spPr/>
      <dgm:t>
        <a:bodyPr/>
        <a:lstStyle/>
        <a:p>
          <a:endParaRPr lang="ru-RU"/>
        </a:p>
      </dgm:t>
    </dgm:pt>
    <dgm:pt modelId="{ACD4FCBA-0C99-4687-8DA9-B437E60AF72B}" type="pres">
      <dgm:prSet presAssocID="{8AE9667F-4EF5-43AE-AFD1-F6DA6A818436}" presName="parentLin" presStyleCnt="0"/>
      <dgm:spPr/>
      <dgm:t>
        <a:bodyPr/>
        <a:lstStyle/>
        <a:p>
          <a:endParaRPr lang="ru-RU"/>
        </a:p>
      </dgm:t>
    </dgm:pt>
    <dgm:pt modelId="{8652DBA0-93C9-4848-88D1-0DCFC9DF4739}" type="pres">
      <dgm:prSet presAssocID="{8AE9667F-4EF5-43AE-AFD1-F6DA6A81843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26B33D5-64CA-430A-A125-F0EB2CD02895}" type="pres">
      <dgm:prSet presAssocID="{8AE9667F-4EF5-43AE-AFD1-F6DA6A8184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9BCC-1D33-4C6E-9B1E-55329BC03366}" type="pres">
      <dgm:prSet presAssocID="{8AE9667F-4EF5-43AE-AFD1-F6DA6A818436}" presName="negativeSpace" presStyleCnt="0"/>
      <dgm:spPr/>
      <dgm:t>
        <a:bodyPr/>
        <a:lstStyle/>
        <a:p>
          <a:endParaRPr lang="ru-RU"/>
        </a:p>
      </dgm:t>
    </dgm:pt>
    <dgm:pt modelId="{B776BB61-0E5E-46BE-8C0D-DE144E02915F}" type="pres">
      <dgm:prSet presAssocID="{8AE9667F-4EF5-43AE-AFD1-F6DA6A81843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748DC-F14E-4A20-9CB0-1C7AF13130D6}" type="pres">
      <dgm:prSet presAssocID="{8E822E0C-6385-4122-AB8D-8EF0BADEFB72}" presName="spaceBetweenRectangles" presStyleCnt="0"/>
      <dgm:spPr/>
      <dgm:t>
        <a:bodyPr/>
        <a:lstStyle/>
        <a:p>
          <a:endParaRPr lang="ru-RU"/>
        </a:p>
      </dgm:t>
    </dgm:pt>
    <dgm:pt modelId="{A26F5F94-B9A3-4A82-8BF4-BE1688B3A804}" type="pres">
      <dgm:prSet presAssocID="{0232BA2A-F777-42F3-992E-A3802F844368}" presName="parentLin" presStyleCnt="0"/>
      <dgm:spPr/>
      <dgm:t>
        <a:bodyPr/>
        <a:lstStyle/>
        <a:p>
          <a:endParaRPr lang="ru-RU"/>
        </a:p>
      </dgm:t>
    </dgm:pt>
    <dgm:pt modelId="{0350EE72-BFB0-4C46-8438-FF26293507DD}" type="pres">
      <dgm:prSet presAssocID="{0232BA2A-F777-42F3-992E-A3802F8443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75A0848-EF7F-4A4F-A179-9BCA0C04BA25}" type="pres">
      <dgm:prSet presAssocID="{0232BA2A-F777-42F3-992E-A3802F8443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2440E-4A7E-4D32-81B9-360B81E321F9}" type="pres">
      <dgm:prSet presAssocID="{0232BA2A-F777-42F3-992E-A3802F844368}" presName="negativeSpace" presStyleCnt="0"/>
      <dgm:spPr/>
      <dgm:t>
        <a:bodyPr/>
        <a:lstStyle/>
        <a:p>
          <a:endParaRPr lang="ru-RU"/>
        </a:p>
      </dgm:t>
    </dgm:pt>
    <dgm:pt modelId="{4DF1EBDD-E25D-40A3-BE04-5856264FBB77}" type="pres">
      <dgm:prSet presAssocID="{0232BA2A-F777-42F3-992E-A3802F84436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9F365-537F-422A-A73B-CACE9D0B100C}" type="pres">
      <dgm:prSet presAssocID="{54C74E4E-A5E7-45B4-9EE5-44A4161847A4}" presName="spaceBetweenRectangles" presStyleCnt="0"/>
      <dgm:spPr/>
      <dgm:t>
        <a:bodyPr/>
        <a:lstStyle/>
        <a:p>
          <a:endParaRPr lang="ru-RU"/>
        </a:p>
      </dgm:t>
    </dgm:pt>
    <dgm:pt modelId="{F19A3440-BD01-4FE0-BA89-80FBC38FAD86}" type="pres">
      <dgm:prSet presAssocID="{1959DC07-CCFD-4F15-9952-3B8C17B8F767}" presName="parentLin" presStyleCnt="0"/>
      <dgm:spPr/>
      <dgm:t>
        <a:bodyPr/>
        <a:lstStyle/>
        <a:p>
          <a:endParaRPr lang="ru-RU"/>
        </a:p>
      </dgm:t>
    </dgm:pt>
    <dgm:pt modelId="{2B740BEE-7F43-48A9-8B17-EF96A9AA8858}" type="pres">
      <dgm:prSet presAssocID="{1959DC07-CCFD-4F15-9952-3B8C17B8F76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8D64AE2-55C2-46F7-B400-7C8362512580}" type="pres">
      <dgm:prSet presAssocID="{1959DC07-CCFD-4F15-9952-3B8C17B8F7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B2F0D-02D6-4861-A9BE-F7F0967E3C2F}" type="pres">
      <dgm:prSet presAssocID="{1959DC07-CCFD-4F15-9952-3B8C17B8F767}" presName="negativeSpace" presStyleCnt="0"/>
      <dgm:spPr/>
      <dgm:t>
        <a:bodyPr/>
        <a:lstStyle/>
        <a:p>
          <a:endParaRPr lang="ru-RU"/>
        </a:p>
      </dgm:t>
    </dgm:pt>
    <dgm:pt modelId="{3161FE8F-B87F-4D93-831C-3088BEB307C4}" type="pres">
      <dgm:prSet presAssocID="{1959DC07-CCFD-4F15-9952-3B8C17B8F76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E9AA6-21AF-48CF-8C9E-691FFBE02E8B}" type="presOf" srcId="{1959DC07-CCFD-4F15-9952-3B8C17B8F767}" destId="{68D64AE2-55C2-46F7-B400-7C8362512580}" srcOrd="1" destOrd="0" presId="urn:microsoft.com/office/officeart/2005/8/layout/list1"/>
    <dgm:cxn modelId="{88D50EE2-C0D4-4422-B81A-6A8197516412}" type="presOf" srcId="{C406F964-2622-4A41-BD59-67EE3BF09748}" destId="{6AD9BD36-943D-4F85-84B4-F2785E29F8C5}" srcOrd="1" destOrd="0" presId="urn:microsoft.com/office/officeart/2005/8/layout/list1"/>
    <dgm:cxn modelId="{E8F994AF-5B5C-4EF1-A4F3-71B238790F78}" type="presOf" srcId="{8AE9667F-4EF5-43AE-AFD1-F6DA6A818436}" destId="{8652DBA0-93C9-4848-88D1-0DCFC9DF4739}" srcOrd="0" destOrd="0" presId="urn:microsoft.com/office/officeart/2005/8/layout/list1"/>
    <dgm:cxn modelId="{2A500EB9-7BEC-48D4-A3A3-00AAE672BE49}" type="presOf" srcId="{0232BA2A-F777-42F3-992E-A3802F844368}" destId="{0350EE72-BFB0-4C46-8438-FF26293507DD}" srcOrd="0" destOrd="0" presId="urn:microsoft.com/office/officeart/2005/8/layout/list1"/>
    <dgm:cxn modelId="{1717E70F-E8DC-4CF2-BF6A-51E519BD3FDA}" srcId="{78AB2777-73B9-45BC-AA7E-FE36A8622AF9}" destId="{8AE9667F-4EF5-43AE-AFD1-F6DA6A818436}" srcOrd="1" destOrd="0" parTransId="{A0239CFB-2D9D-4B5E-8B4A-A983DCBD4D14}" sibTransId="{8E822E0C-6385-4122-AB8D-8EF0BADEFB72}"/>
    <dgm:cxn modelId="{755616B9-6484-4230-8371-3E92309012F9}" srcId="{78AB2777-73B9-45BC-AA7E-FE36A8622AF9}" destId="{0232BA2A-F777-42F3-992E-A3802F844368}" srcOrd="2" destOrd="0" parTransId="{69337617-2F59-42E1-B168-E84C605AD94D}" sibTransId="{54C74E4E-A5E7-45B4-9EE5-44A4161847A4}"/>
    <dgm:cxn modelId="{0AB34179-70B9-486C-B828-2A5044C7282D}" type="presOf" srcId="{1959DC07-CCFD-4F15-9952-3B8C17B8F767}" destId="{2B740BEE-7F43-48A9-8B17-EF96A9AA8858}" srcOrd="0" destOrd="0" presId="urn:microsoft.com/office/officeart/2005/8/layout/list1"/>
    <dgm:cxn modelId="{6E1A32D9-0728-418D-825C-947D5CEB23FA}" srcId="{78AB2777-73B9-45BC-AA7E-FE36A8622AF9}" destId="{1959DC07-CCFD-4F15-9952-3B8C17B8F767}" srcOrd="3" destOrd="0" parTransId="{0C5FF0F9-4DA1-44A4-8040-72822C2BB918}" sibTransId="{02F31130-2AC2-4AE3-9FB9-B3DE08401A2F}"/>
    <dgm:cxn modelId="{F64B3987-CF63-444B-89EE-6171972615BB}" type="presOf" srcId="{8AE9667F-4EF5-43AE-AFD1-F6DA6A818436}" destId="{126B33D5-64CA-430A-A125-F0EB2CD02895}" srcOrd="1" destOrd="0" presId="urn:microsoft.com/office/officeart/2005/8/layout/list1"/>
    <dgm:cxn modelId="{86CB16AA-25B2-4951-A23F-730320CAF7AB}" type="presOf" srcId="{78AB2777-73B9-45BC-AA7E-FE36A8622AF9}" destId="{030A8284-9B19-4CA0-A448-F41315C86601}" srcOrd="0" destOrd="0" presId="urn:microsoft.com/office/officeart/2005/8/layout/list1"/>
    <dgm:cxn modelId="{57E72289-58F2-455C-8EF3-8AA00DA2BD38}" type="presOf" srcId="{0232BA2A-F777-42F3-992E-A3802F844368}" destId="{B75A0848-EF7F-4A4F-A179-9BCA0C04BA25}" srcOrd="1" destOrd="0" presId="urn:microsoft.com/office/officeart/2005/8/layout/list1"/>
    <dgm:cxn modelId="{4A4DFD0C-CF65-475A-B50C-4759CCD6D282}" type="presOf" srcId="{C406F964-2622-4A41-BD59-67EE3BF09748}" destId="{4833BDA9-E947-4AE0-8934-53E33EC8A516}" srcOrd="0" destOrd="0" presId="urn:microsoft.com/office/officeart/2005/8/layout/list1"/>
    <dgm:cxn modelId="{83818B77-41B8-491A-8338-C07FBC3C6E5A}" srcId="{78AB2777-73B9-45BC-AA7E-FE36A8622AF9}" destId="{C406F964-2622-4A41-BD59-67EE3BF09748}" srcOrd="0" destOrd="0" parTransId="{6B66F1DB-5736-436C-85AC-3ACACB37CF11}" sibTransId="{FDBF1174-3260-4B0B-97FE-BC6D972B2786}"/>
    <dgm:cxn modelId="{6BB9B041-C8ED-46C8-8E1A-5E4CE3AB9360}" type="presParOf" srcId="{030A8284-9B19-4CA0-A448-F41315C86601}" destId="{44A58092-F632-4248-A0DE-442AD07B750D}" srcOrd="0" destOrd="0" presId="urn:microsoft.com/office/officeart/2005/8/layout/list1"/>
    <dgm:cxn modelId="{04F4598C-E991-4E07-8DB4-EAB3C8A43E85}" type="presParOf" srcId="{44A58092-F632-4248-A0DE-442AD07B750D}" destId="{4833BDA9-E947-4AE0-8934-53E33EC8A516}" srcOrd="0" destOrd="0" presId="urn:microsoft.com/office/officeart/2005/8/layout/list1"/>
    <dgm:cxn modelId="{D2F86373-DC7B-4473-BA82-03D14D1D580D}" type="presParOf" srcId="{44A58092-F632-4248-A0DE-442AD07B750D}" destId="{6AD9BD36-943D-4F85-84B4-F2785E29F8C5}" srcOrd="1" destOrd="0" presId="urn:microsoft.com/office/officeart/2005/8/layout/list1"/>
    <dgm:cxn modelId="{6A7CEB3A-4150-4CBA-980A-A65BE0BD848F}" type="presParOf" srcId="{030A8284-9B19-4CA0-A448-F41315C86601}" destId="{E211E0DF-67B0-458B-A32C-E9E03B6637BA}" srcOrd="1" destOrd="0" presId="urn:microsoft.com/office/officeart/2005/8/layout/list1"/>
    <dgm:cxn modelId="{4D1DA489-4C56-433C-BA4B-A500451522EA}" type="presParOf" srcId="{030A8284-9B19-4CA0-A448-F41315C86601}" destId="{3308CBDE-EBAC-44D5-88DA-57A04E3CC486}" srcOrd="2" destOrd="0" presId="urn:microsoft.com/office/officeart/2005/8/layout/list1"/>
    <dgm:cxn modelId="{0F214E16-4E1E-4E06-86D9-A7BED45C638B}" type="presParOf" srcId="{030A8284-9B19-4CA0-A448-F41315C86601}" destId="{B9F8660A-BBCF-4036-9DF0-936BE7BE4C55}" srcOrd="3" destOrd="0" presId="urn:microsoft.com/office/officeart/2005/8/layout/list1"/>
    <dgm:cxn modelId="{213DA6BE-CE80-492E-87E8-B1E60936C2D8}" type="presParOf" srcId="{030A8284-9B19-4CA0-A448-F41315C86601}" destId="{ACD4FCBA-0C99-4687-8DA9-B437E60AF72B}" srcOrd="4" destOrd="0" presId="urn:microsoft.com/office/officeart/2005/8/layout/list1"/>
    <dgm:cxn modelId="{EA6CB0B1-AD17-4FB8-B9F0-BA56590EEBEA}" type="presParOf" srcId="{ACD4FCBA-0C99-4687-8DA9-B437E60AF72B}" destId="{8652DBA0-93C9-4848-88D1-0DCFC9DF4739}" srcOrd="0" destOrd="0" presId="urn:microsoft.com/office/officeart/2005/8/layout/list1"/>
    <dgm:cxn modelId="{D073B5B1-B8DE-4D84-B833-35BA872EBBA9}" type="presParOf" srcId="{ACD4FCBA-0C99-4687-8DA9-B437E60AF72B}" destId="{126B33D5-64CA-430A-A125-F0EB2CD02895}" srcOrd="1" destOrd="0" presId="urn:microsoft.com/office/officeart/2005/8/layout/list1"/>
    <dgm:cxn modelId="{6AC1542A-04A6-49EA-92DC-4B6F644B1420}" type="presParOf" srcId="{030A8284-9B19-4CA0-A448-F41315C86601}" destId="{8C909BCC-1D33-4C6E-9B1E-55329BC03366}" srcOrd="5" destOrd="0" presId="urn:microsoft.com/office/officeart/2005/8/layout/list1"/>
    <dgm:cxn modelId="{F5E696AA-B63F-4E45-A1CE-EE6856AF30D6}" type="presParOf" srcId="{030A8284-9B19-4CA0-A448-F41315C86601}" destId="{B776BB61-0E5E-46BE-8C0D-DE144E02915F}" srcOrd="6" destOrd="0" presId="urn:microsoft.com/office/officeart/2005/8/layout/list1"/>
    <dgm:cxn modelId="{03E0B597-28D5-4CEF-A708-443A648F683D}" type="presParOf" srcId="{030A8284-9B19-4CA0-A448-F41315C86601}" destId="{39A748DC-F14E-4A20-9CB0-1C7AF13130D6}" srcOrd="7" destOrd="0" presId="urn:microsoft.com/office/officeart/2005/8/layout/list1"/>
    <dgm:cxn modelId="{E58EB3D2-1DF0-462A-BABB-BDAC6644FE1E}" type="presParOf" srcId="{030A8284-9B19-4CA0-A448-F41315C86601}" destId="{A26F5F94-B9A3-4A82-8BF4-BE1688B3A804}" srcOrd="8" destOrd="0" presId="urn:microsoft.com/office/officeart/2005/8/layout/list1"/>
    <dgm:cxn modelId="{B603F285-AF3D-4206-80A2-4943E181214C}" type="presParOf" srcId="{A26F5F94-B9A3-4A82-8BF4-BE1688B3A804}" destId="{0350EE72-BFB0-4C46-8438-FF26293507DD}" srcOrd="0" destOrd="0" presId="urn:microsoft.com/office/officeart/2005/8/layout/list1"/>
    <dgm:cxn modelId="{CFF2C833-3B61-492D-8FC3-03CF35BA6FFB}" type="presParOf" srcId="{A26F5F94-B9A3-4A82-8BF4-BE1688B3A804}" destId="{B75A0848-EF7F-4A4F-A179-9BCA0C04BA25}" srcOrd="1" destOrd="0" presId="urn:microsoft.com/office/officeart/2005/8/layout/list1"/>
    <dgm:cxn modelId="{364A9F52-1771-40CC-9C02-9F9A8B20F50E}" type="presParOf" srcId="{030A8284-9B19-4CA0-A448-F41315C86601}" destId="{C8A2440E-4A7E-4D32-81B9-360B81E321F9}" srcOrd="9" destOrd="0" presId="urn:microsoft.com/office/officeart/2005/8/layout/list1"/>
    <dgm:cxn modelId="{345AA6DB-F8CC-45C4-9B17-5D24456AF1DE}" type="presParOf" srcId="{030A8284-9B19-4CA0-A448-F41315C86601}" destId="{4DF1EBDD-E25D-40A3-BE04-5856264FBB77}" srcOrd="10" destOrd="0" presId="urn:microsoft.com/office/officeart/2005/8/layout/list1"/>
    <dgm:cxn modelId="{C766B38C-8957-49E6-85E8-64B65436ABD7}" type="presParOf" srcId="{030A8284-9B19-4CA0-A448-F41315C86601}" destId="{6969F365-537F-422A-A73B-CACE9D0B100C}" srcOrd="11" destOrd="0" presId="urn:microsoft.com/office/officeart/2005/8/layout/list1"/>
    <dgm:cxn modelId="{89EE80BD-F234-44FF-9B8E-EA2710792833}" type="presParOf" srcId="{030A8284-9B19-4CA0-A448-F41315C86601}" destId="{F19A3440-BD01-4FE0-BA89-80FBC38FAD86}" srcOrd="12" destOrd="0" presId="urn:microsoft.com/office/officeart/2005/8/layout/list1"/>
    <dgm:cxn modelId="{8F27BA50-ECF7-4EF2-8A9F-E1C55EDAD3B1}" type="presParOf" srcId="{F19A3440-BD01-4FE0-BA89-80FBC38FAD86}" destId="{2B740BEE-7F43-48A9-8B17-EF96A9AA8858}" srcOrd="0" destOrd="0" presId="urn:microsoft.com/office/officeart/2005/8/layout/list1"/>
    <dgm:cxn modelId="{39CF62E0-90C7-41C6-BD12-FFF382623C8A}" type="presParOf" srcId="{F19A3440-BD01-4FE0-BA89-80FBC38FAD86}" destId="{68D64AE2-55C2-46F7-B400-7C8362512580}" srcOrd="1" destOrd="0" presId="urn:microsoft.com/office/officeart/2005/8/layout/list1"/>
    <dgm:cxn modelId="{A1D7E796-55DA-4C3E-97F0-C4FFD62DC84B}" type="presParOf" srcId="{030A8284-9B19-4CA0-A448-F41315C86601}" destId="{338B2F0D-02D6-4861-A9BE-F7F0967E3C2F}" srcOrd="13" destOrd="0" presId="urn:microsoft.com/office/officeart/2005/8/layout/list1"/>
    <dgm:cxn modelId="{899AFB22-17FC-4B72-8BE2-644FA805D723}" type="presParOf" srcId="{030A8284-9B19-4CA0-A448-F41315C86601}" destId="{3161FE8F-B87F-4D93-831C-3088BEB307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0658A-1B19-4E47-A0D1-82107E7D3A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8ADE4-D006-4EA7-A448-7855B79C333E}">
      <dgm:prSet phldrT="[Текст]"/>
      <dgm:spPr/>
      <dgm:t>
        <a:bodyPr/>
        <a:lstStyle/>
        <a:p>
          <a:r>
            <a:rPr lang="uk-UA" dirty="0" smtClean="0"/>
            <a:t>Загальна частина</a:t>
          </a:r>
          <a:endParaRPr lang="ru-RU" dirty="0"/>
        </a:p>
      </dgm:t>
    </dgm:pt>
    <dgm:pt modelId="{0BCF4A46-9319-4362-9126-A2184862D640}" type="parTrans" cxnId="{6AE947D5-E726-47DE-BFE8-A90FDA9C51E9}">
      <dgm:prSet/>
      <dgm:spPr/>
      <dgm:t>
        <a:bodyPr/>
        <a:lstStyle/>
        <a:p>
          <a:endParaRPr lang="ru-RU"/>
        </a:p>
      </dgm:t>
    </dgm:pt>
    <dgm:pt modelId="{EBFD58EA-AD32-4949-A4D9-470C974FB14F}" type="sibTrans" cxnId="{6AE947D5-E726-47DE-BFE8-A90FDA9C51E9}">
      <dgm:prSet/>
      <dgm:spPr/>
      <dgm:t>
        <a:bodyPr/>
        <a:lstStyle/>
        <a:p>
          <a:endParaRPr lang="ru-RU"/>
        </a:p>
      </dgm:t>
    </dgm:pt>
    <dgm:pt modelId="{4DAEDEC5-9444-4773-91CB-F3FBB0ADDB44}">
      <dgm:prSet phldrT="[Текст]"/>
      <dgm:spPr/>
      <dgm:t>
        <a:bodyPr/>
        <a:lstStyle/>
        <a:p>
          <a:r>
            <a:rPr lang="uk-UA" dirty="0" smtClean="0"/>
            <a:t>Особлива частина</a:t>
          </a:r>
          <a:endParaRPr lang="ru-RU" dirty="0"/>
        </a:p>
      </dgm:t>
    </dgm:pt>
    <dgm:pt modelId="{18435255-A454-43E2-873B-AC47B161AD3A}" type="parTrans" cxnId="{1C098B1C-0E79-48F5-A160-761B5399B212}">
      <dgm:prSet/>
      <dgm:spPr/>
      <dgm:t>
        <a:bodyPr/>
        <a:lstStyle/>
        <a:p>
          <a:endParaRPr lang="ru-RU"/>
        </a:p>
      </dgm:t>
    </dgm:pt>
    <dgm:pt modelId="{8BB9A68B-6742-4C9D-8E87-1550CAECE288}" type="sibTrans" cxnId="{1C098B1C-0E79-48F5-A160-761B5399B212}">
      <dgm:prSet/>
      <dgm:spPr/>
      <dgm:t>
        <a:bodyPr/>
        <a:lstStyle/>
        <a:p>
          <a:endParaRPr lang="ru-RU"/>
        </a:p>
      </dgm:t>
    </dgm:pt>
    <dgm:pt modelId="{C087ED4D-2F36-4F25-8460-43623B8C614A}">
      <dgm:prSet phldrT="[Текст]"/>
      <dgm:spPr/>
      <dgm:t>
        <a:bodyPr/>
        <a:lstStyle/>
        <a:p>
          <a:endParaRPr lang="ru-RU" dirty="0"/>
        </a:p>
      </dgm:t>
    </dgm:pt>
    <dgm:pt modelId="{CECBCB73-11EB-46C3-BF5C-513B9CE12390}" type="parTrans" cxnId="{6496CCB6-B542-4081-BED5-1EC239DA3F0A}">
      <dgm:prSet/>
      <dgm:spPr/>
      <dgm:t>
        <a:bodyPr/>
        <a:lstStyle/>
        <a:p>
          <a:endParaRPr lang="ru-RU"/>
        </a:p>
      </dgm:t>
    </dgm:pt>
    <dgm:pt modelId="{D137A505-C9EE-424A-BD1A-43746B9844FE}" type="sibTrans" cxnId="{6496CCB6-B542-4081-BED5-1EC239DA3F0A}">
      <dgm:prSet/>
      <dgm:spPr/>
      <dgm:t>
        <a:bodyPr/>
        <a:lstStyle/>
        <a:p>
          <a:endParaRPr lang="ru-RU"/>
        </a:p>
      </dgm:t>
    </dgm:pt>
    <dgm:pt modelId="{CC4BF299-A0FA-454D-B26B-6572A059E1B6}" type="pres">
      <dgm:prSet presAssocID="{6C20658A-1B19-4E47-A0D1-82107E7D3A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E587C-A2EF-4402-A949-A2B765DC5679}" type="pres">
      <dgm:prSet presAssocID="{BF28ADE4-D006-4EA7-A448-7855B79C333E}" presName="parentLin" presStyleCnt="0"/>
      <dgm:spPr/>
    </dgm:pt>
    <dgm:pt modelId="{F7BB71F4-62D5-4148-BD86-43602316E84E}" type="pres">
      <dgm:prSet presAssocID="{BF28ADE4-D006-4EA7-A448-7855B79C333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311C17-78D0-4C06-8E90-81A75A13C10B}" type="pres">
      <dgm:prSet presAssocID="{BF28ADE4-D006-4EA7-A448-7855B79C333E}" presName="parentText" presStyleLbl="node1" presStyleIdx="0" presStyleCnt="2" custScaleX="92755" custScaleY="77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A7C16-8F4E-4EF8-9DD6-FF5049A6BACC}" type="pres">
      <dgm:prSet presAssocID="{BF28ADE4-D006-4EA7-A448-7855B79C333E}" presName="negativeSpace" presStyleCnt="0"/>
      <dgm:spPr/>
    </dgm:pt>
    <dgm:pt modelId="{4918AA1B-C087-45F8-84AC-9166216D23EB}" type="pres">
      <dgm:prSet presAssocID="{BF28ADE4-D006-4EA7-A448-7855B79C333E}" presName="childText" presStyleLbl="conFgAcc1" presStyleIdx="0" presStyleCnt="2">
        <dgm:presLayoutVars>
          <dgm:bulletEnabled val="1"/>
        </dgm:presLayoutVars>
      </dgm:prSet>
      <dgm:spPr/>
    </dgm:pt>
    <dgm:pt modelId="{77288CE7-E5B5-412B-B024-BC8412B29899}" type="pres">
      <dgm:prSet presAssocID="{EBFD58EA-AD32-4949-A4D9-470C974FB14F}" presName="spaceBetweenRectangles" presStyleCnt="0"/>
      <dgm:spPr/>
    </dgm:pt>
    <dgm:pt modelId="{E3687FE0-977F-4C01-A068-1F361981BF8C}" type="pres">
      <dgm:prSet presAssocID="{4DAEDEC5-9444-4773-91CB-F3FBB0ADDB44}" presName="parentLin" presStyleCnt="0"/>
      <dgm:spPr/>
    </dgm:pt>
    <dgm:pt modelId="{01F02BEB-04E5-4DB8-9243-D81D5BC889DF}" type="pres">
      <dgm:prSet presAssocID="{4DAEDEC5-9444-4773-91CB-F3FBB0ADDB4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47A38D6-3966-4504-BB69-4F0A9D98DF25}" type="pres">
      <dgm:prSet presAssocID="{4DAEDEC5-9444-4773-91CB-F3FBB0ADDB44}" presName="parentText" presStyleLbl="node1" presStyleIdx="1" presStyleCnt="2" custScaleX="97278" custScaleY="85360" custLinFactNeighborX="-6440" custLinFactNeighborY="-2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B4494-B5FB-474E-90D2-6CF5B40B73FA}" type="pres">
      <dgm:prSet presAssocID="{4DAEDEC5-9444-4773-91CB-F3FBB0ADDB44}" presName="negativeSpace" presStyleCnt="0"/>
      <dgm:spPr/>
    </dgm:pt>
    <dgm:pt modelId="{BE3B6959-FB88-4D5C-AE00-3D575D46946B}" type="pres">
      <dgm:prSet presAssocID="{4DAEDEC5-9444-4773-91CB-F3FBB0ADDB4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8B1C-0E79-48F5-A160-761B5399B212}" srcId="{6C20658A-1B19-4E47-A0D1-82107E7D3A7E}" destId="{4DAEDEC5-9444-4773-91CB-F3FBB0ADDB44}" srcOrd="1" destOrd="0" parTransId="{18435255-A454-43E2-873B-AC47B161AD3A}" sibTransId="{8BB9A68B-6742-4C9D-8E87-1550CAECE288}"/>
    <dgm:cxn modelId="{B7B0556E-9D85-4D4C-9E1E-02506EDD0332}" type="presOf" srcId="{C087ED4D-2F36-4F25-8460-43623B8C614A}" destId="{BE3B6959-FB88-4D5C-AE00-3D575D46946B}" srcOrd="0" destOrd="0" presId="urn:microsoft.com/office/officeart/2005/8/layout/list1"/>
    <dgm:cxn modelId="{6AE947D5-E726-47DE-BFE8-A90FDA9C51E9}" srcId="{6C20658A-1B19-4E47-A0D1-82107E7D3A7E}" destId="{BF28ADE4-D006-4EA7-A448-7855B79C333E}" srcOrd="0" destOrd="0" parTransId="{0BCF4A46-9319-4362-9126-A2184862D640}" sibTransId="{EBFD58EA-AD32-4949-A4D9-470C974FB14F}"/>
    <dgm:cxn modelId="{719F89C5-2913-4736-9E6A-25A63A646A40}" type="presOf" srcId="{BF28ADE4-D006-4EA7-A448-7855B79C333E}" destId="{F7BB71F4-62D5-4148-BD86-43602316E84E}" srcOrd="0" destOrd="0" presId="urn:microsoft.com/office/officeart/2005/8/layout/list1"/>
    <dgm:cxn modelId="{6496CCB6-B542-4081-BED5-1EC239DA3F0A}" srcId="{4DAEDEC5-9444-4773-91CB-F3FBB0ADDB44}" destId="{C087ED4D-2F36-4F25-8460-43623B8C614A}" srcOrd="0" destOrd="0" parTransId="{CECBCB73-11EB-46C3-BF5C-513B9CE12390}" sibTransId="{D137A505-C9EE-424A-BD1A-43746B9844FE}"/>
    <dgm:cxn modelId="{76D97D83-4B2C-48D2-A243-782B9D51D07F}" type="presOf" srcId="{4DAEDEC5-9444-4773-91CB-F3FBB0ADDB44}" destId="{A47A38D6-3966-4504-BB69-4F0A9D98DF25}" srcOrd="1" destOrd="0" presId="urn:microsoft.com/office/officeart/2005/8/layout/list1"/>
    <dgm:cxn modelId="{F21EF578-A303-4553-85C4-308FDFA444A1}" type="presOf" srcId="{6C20658A-1B19-4E47-A0D1-82107E7D3A7E}" destId="{CC4BF299-A0FA-454D-B26B-6572A059E1B6}" srcOrd="0" destOrd="0" presId="urn:microsoft.com/office/officeart/2005/8/layout/list1"/>
    <dgm:cxn modelId="{5FF27387-ADEB-46CD-8242-9199A8D1EA69}" type="presOf" srcId="{BF28ADE4-D006-4EA7-A448-7855B79C333E}" destId="{2C311C17-78D0-4C06-8E90-81A75A13C10B}" srcOrd="1" destOrd="0" presId="urn:microsoft.com/office/officeart/2005/8/layout/list1"/>
    <dgm:cxn modelId="{A4827EF7-F2EE-4722-A4E7-07F111912C2A}" type="presOf" srcId="{4DAEDEC5-9444-4773-91CB-F3FBB0ADDB44}" destId="{01F02BEB-04E5-4DB8-9243-D81D5BC889DF}" srcOrd="0" destOrd="0" presId="urn:microsoft.com/office/officeart/2005/8/layout/list1"/>
    <dgm:cxn modelId="{AAFAE1DD-B20F-4D36-A665-5F9C6797646D}" type="presParOf" srcId="{CC4BF299-A0FA-454D-B26B-6572A059E1B6}" destId="{ACDE587C-A2EF-4402-A949-A2B765DC5679}" srcOrd="0" destOrd="0" presId="urn:microsoft.com/office/officeart/2005/8/layout/list1"/>
    <dgm:cxn modelId="{41BFF32C-8784-48D7-9AB7-3AB448E9F5F5}" type="presParOf" srcId="{ACDE587C-A2EF-4402-A949-A2B765DC5679}" destId="{F7BB71F4-62D5-4148-BD86-43602316E84E}" srcOrd="0" destOrd="0" presId="urn:microsoft.com/office/officeart/2005/8/layout/list1"/>
    <dgm:cxn modelId="{86160DC7-91FF-4322-9AD3-265FA85C71C7}" type="presParOf" srcId="{ACDE587C-A2EF-4402-A949-A2B765DC5679}" destId="{2C311C17-78D0-4C06-8E90-81A75A13C10B}" srcOrd="1" destOrd="0" presId="urn:microsoft.com/office/officeart/2005/8/layout/list1"/>
    <dgm:cxn modelId="{84583056-2FD8-49F2-B3C4-CEC12D397E45}" type="presParOf" srcId="{CC4BF299-A0FA-454D-B26B-6572A059E1B6}" destId="{AC2A7C16-8F4E-4EF8-9DD6-FF5049A6BACC}" srcOrd="1" destOrd="0" presId="urn:microsoft.com/office/officeart/2005/8/layout/list1"/>
    <dgm:cxn modelId="{C564FAD0-9DA4-4074-80D9-E3AEF15C2EA8}" type="presParOf" srcId="{CC4BF299-A0FA-454D-B26B-6572A059E1B6}" destId="{4918AA1B-C087-45F8-84AC-9166216D23EB}" srcOrd="2" destOrd="0" presId="urn:microsoft.com/office/officeart/2005/8/layout/list1"/>
    <dgm:cxn modelId="{2594AC06-136A-4F19-B940-F79E650BF360}" type="presParOf" srcId="{CC4BF299-A0FA-454D-B26B-6572A059E1B6}" destId="{77288CE7-E5B5-412B-B024-BC8412B29899}" srcOrd="3" destOrd="0" presId="urn:microsoft.com/office/officeart/2005/8/layout/list1"/>
    <dgm:cxn modelId="{1C5FCD37-4DAA-424A-8E7E-5C0873DD36D4}" type="presParOf" srcId="{CC4BF299-A0FA-454D-B26B-6572A059E1B6}" destId="{E3687FE0-977F-4C01-A068-1F361981BF8C}" srcOrd="4" destOrd="0" presId="urn:microsoft.com/office/officeart/2005/8/layout/list1"/>
    <dgm:cxn modelId="{E3DF0867-63B0-40FC-847B-E988EAEEB7DC}" type="presParOf" srcId="{E3687FE0-977F-4C01-A068-1F361981BF8C}" destId="{01F02BEB-04E5-4DB8-9243-D81D5BC889DF}" srcOrd="0" destOrd="0" presId="urn:microsoft.com/office/officeart/2005/8/layout/list1"/>
    <dgm:cxn modelId="{3E2F6CB5-5820-42AF-A8F9-065D27EC1532}" type="presParOf" srcId="{E3687FE0-977F-4C01-A068-1F361981BF8C}" destId="{A47A38D6-3966-4504-BB69-4F0A9D98DF25}" srcOrd="1" destOrd="0" presId="urn:microsoft.com/office/officeart/2005/8/layout/list1"/>
    <dgm:cxn modelId="{B6AA21DB-33F2-4B2C-BE1E-413FD6F99417}" type="presParOf" srcId="{CC4BF299-A0FA-454D-B26B-6572A059E1B6}" destId="{FCFB4494-B5FB-474E-90D2-6CF5B40B73FA}" srcOrd="5" destOrd="0" presId="urn:microsoft.com/office/officeart/2005/8/layout/list1"/>
    <dgm:cxn modelId="{F5C3D118-A7AA-400F-80A8-01C341FCC35D}" type="presParOf" srcId="{CC4BF299-A0FA-454D-B26B-6572A059E1B6}" destId="{BE3B6959-FB88-4D5C-AE00-3D575D4694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8CBDE-EBAC-44D5-88DA-57A04E3CC486}">
      <dsp:nvSpPr>
        <dsp:cNvPr id="0" name=""/>
        <dsp:cNvSpPr/>
      </dsp:nvSpPr>
      <dsp:spPr>
        <a:xfrm>
          <a:off x="0" y="441339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9BD36-943D-4F85-84B4-F2785E29F8C5}">
      <dsp:nvSpPr>
        <dsp:cNvPr id="0" name=""/>
        <dsp:cNvSpPr/>
      </dsp:nvSpPr>
      <dsp:spPr>
        <a:xfrm>
          <a:off x="360443" y="42819"/>
          <a:ext cx="5046206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Загальноправові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81727"/>
        <a:ext cx="4968390" cy="719224"/>
      </dsp:txXfrm>
    </dsp:sp>
    <dsp:sp modelId="{B776BB61-0E5E-46BE-8C0D-DE144E02915F}">
      <dsp:nvSpPr>
        <dsp:cNvPr id="0" name=""/>
        <dsp:cNvSpPr/>
      </dsp:nvSpPr>
      <dsp:spPr>
        <a:xfrm>
          <a:off x="0" y="1666059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B33D5-64CA-430A-A125-F0EB2CD02895}">
      <dsp:nvSpPr>
        <dsp:cNvPr id="0" name=""/>
        <dsp:cNvSpPr/>
      </dsp:nvSpPr>
      <dsp:spPr>
        <a:xfrm>
          <a:off x="360443" y="1267539"/>
          <a:ext cx="5046206" cy="797040"/>
        </a:xfrm>
        <a:prstGeom prst="roundRect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Міжгалузеві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1306447"/>
        <a:ext cx="4968390" cy="719224"/>
      </dsp:txXfrm>
    </dsp:sp>
    <dsp:sp modelId="{4DF1EBDD-E25D-40A3-BE04-5856264FBB77}">
      <dsp:nvSpPr>
        <dsp:cNvPr id="0" name=""/>
        <dsp:cNvSpPr/>
      </dsp:nvSpPr>
      <dsp:spPr>
        <a:xfrm>
          <a:off x="0" y="2890780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A0848-EF7F-4A4F-A179-9BCA0C04BA25}">
      <dsp:nvSpPr>
        <dsp:cNvPr id="0" name=""/>
        <dsp:cNvSpPr/>
      </dsp:nvSpPr>
      <dsp:spPr>
        <a:xfrm>
          <a:off x="360443" y="2492260"/>
          <a:ext cx="5046206" cy="797040"/>
        </a:xfrm>
        <a:prstGeom prst="roundRect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Галузеві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2531168"/>
        <a:ext cx="4968390" cy="719224"/>
      </dsp:txXfrm>
    </dsp:sp>
    <dsp:sp modelId="{3161FE8F-B87F-4D93-831C-3088BEB307C4}">
      <dsp:nvSpPr>
        <dsp:cNvPr id="0" name=""/>
        <dsp:cNvSpPr/>
      </dsp:nvSpPr>
      <dsp:spPr>
        <a:xfrm>
          <a:off x="0" y="4115500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64AE2-55C2-46F7-B400-7C8362512580}">
      <dsp:nvSpPr>
        <dsp:cNvPr id="0" name=""/>
        <dsp:cNvSpPr/>
      </dsp:nvSpPr>
      <dsp:spPr>
        <a:xfrm>
          <a:off x="360443" y="3716980"/>
          <a:ext cx="5046206" cy="797040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Принципи</a:t>
          </a:r>
          <a:r>
            <a:rPr lang="uk-UA" sz="2700" kern="1200" dirty="0" smtClean="0"/>
            <a:t> </a:t>
          </a:r>
          <a:r>
            <a:rPr lang="uk-UA" sz="2700" kern="1200" dirty="0" smtClean="0">
              <a:solidFill>
                <a:srgbClr val="002060"/>
              </a:solidFill>
            </a:rPr>
            <a:t>окремих</a:t>
          </a:r>
          <a:r>
            <a:rPr lang="uk-UA" sz="2700" kern="1200" dirty="0" smtClean="0"/>
            <a:t> </a:t>
          </a:r>
          <a:r>
            <a:rPr lang="uk-UA" sz="2700" kern="1200" dirty="0" smtClean="0">
              <a:solidFill>
                <a:srgbClr val="002060"/>
              </a:solidFill>
            </a:rPr>
            <a:t>інститутів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3755888"/>
        <a:ext cx="4968390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AA1B-C087-45F8-84AC-9166216D23EB}">
      <dsp:nvSpPr>
        <dsp:cNvPr id="0" name=""/>
        <dsp:cNvSpPr/>
      </dsp:nvSpPr>
      <dsp:spPr>
        <a:xfrm>
          <a:off x="0" y="1031851"/>
          <a:ext cx="749935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11C17-78D0-4C06-8E90-81A75A13C10B}">
      <dsp:nvSpPr>
        <dsp:cNvPr id="0" name=""/>
        <dsp:cNvSpPr/>
      </dsp:nvSpPr>
      <dsp:spPr>
        <a:xfrm>
          <a:off x="374967" y="655549"/>
          <a:ext cx="4869215" cy="107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Загальна частина</a:t>
          </a:r>
          <a:endParaRPr lang="ru-RU" sz="4500" kern="1200" dirty="0"/>
        </a:p>
      </dsp:txBody>
      <dsp:txXfrm>
        <a:off x="427201" y="707783"/>
        <a:ext cx="4764747" cy="965553"/>
      </dsp:txXfrm>
    </dsp:sp>
    <dsp:sp modelId="{BE3B6959-FB88-4D5C-AE00-3D575D46946B}">
      <dsp:nvSpPr>
        <dsp:cNvPr id="0" name=""/>
        <dsp:cNvSpPr/>
      </dsp:nvSpPr>
      <dsp:spPr>
        <a:xfrm>
          <a:off x="0" y="2960650"/>
          <a:ext cx="749935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33" tIns="937260" rIns="582033" bIns="32004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500" kern="1200" dirty="0"/>
        </a:p>
      </dsp:txBody>
      <dsp:txXfrm>
        <a:off x="0" y="2960650"/>
        <a:ext cx="7499350" cy="1184400"/>
      </dsp:txXfrm>
    </dsp:sp>
    <dsp:sp modelId="{A47A38D6-3966-4504-BB69-4F0A9D98DF25}">
      <dsp:nvSpPr>
        <dsp:cNvPr id="0" name=""/>
        <dsp:cNvSpPr/>
      </dsp:nvSpPr>
      <dsp:spPr>
        <a:xfrm>
          <a:off x="350819" y="2439957"/>
          <a:ext cx="5106652" cy="11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Особлива частина</a:t>
          </a:r>
          <a:endParaRPr lang="ru-RU" sz="4500" kern="1200" dirty="0"/>
        </a:p>
      </dsp:txBody>
      <dsp:txXfrm>
        <a:off x="408633" y="2497771"/>
        <a:ext cx="4991024" cy="106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54%D0%BA/96-%D0%B2%D1%80#n4603" TargetMode="External"/><Relationship Id="rId2" Type="http://schemas.openxmlformats.org/officeDocument/2006/relationships/hyperlink" Target="https://zakon.rada.gov.ua/laws/show/254%D0%BA/96-%D0%B2%D1%80#n505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Поняття, </a:t>
            </a:r>
            <a:r>
              <a:rPr lang="en-US" dirty="0" smtClean="0"/>
              <a:t> </a:t>
            </a:r>
            <a:r>
              <a:rPr lang="uk-UA" dirty="0" smtClean="0"/>
              <a:t>предмет </a:t>
            </a:r>
            <a:r>
              <a:rPr lang="en-US" dirty="0" smtClean="0"/>
              <a:t> </a:t>
            </a:r>
            <a:r>
              <a:rPr lang="uk-UA" dirty="0" smtClean="0"/>
              <a:t>та система</a:t>
            </a:r>
            <a:r>
              <a:rPr lang="en-US" dirty="0" smtClean="0"/>
              <a:t> </a:t>
            </a:r>
            <a:r>
              <a:rPr lang="uk-UA" dirty="0" smtClean="0"/>
              <a:t> земельного права </a:t>
            </a:r>
            <a:r>
              <a:rPr lang="en-US" dirty="0" smtClean="0"/>
              <a:t> </a:t>
            </a:r>
            <a:r>
              <a:rPr lang="uk-UA" dirty="0" smtClean="0"/>
              <a:t>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Тема 1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6235" y="5867980"/>
            <a:ext cx="3143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©  </a:t>
            </a:r>
            <a:r>
              <a:rPr lang="uk-UA" dirty="0" smtClean="0"/>
              <a:t>Олександр Бондар, </a:t>
            </a:r>
            <a:r>
              <a:rPr lang="uk-UA" dirty="0" smtClean="0"/>
              <a:t>202</a:t>
            </a:r>
            <a:r>
              <a:rPr lang="en-US" dirty="0" smtClean="0"/>
              <a:t>5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2580"/>
            <a:ext cx="1697236" cy="16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188640"/>
            <a:ext cx="77768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КОНСТИТУЦІЯ УКРАЇНИ</a:t>
            </a:r>
          </a:p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(преамбула)</a:t>
            </a:r>
            <a:endParaRPr lang="uk-UA" sz="2200" b="1" dirty="0">
              <a:solidFill>
                <a:srgbClr val="C00000"/>
              </a:solidFill>
            </a:endParaRPr>
          </a:p>
          <a:p>
            <a:endParaRPr lang="uk-UA" dirty="0" smtClean="0"/>
          </a:p>
          <a:p>
            <a:pPr algn="just"/>
            <a:r>
              <a:rPr lang="uk-UA" sz="2000" dirty="0" smtClean="0"/>
              <a:t>Верховна </a:t>
            </a:r>
            <a:r>
              <a:rPr lang="uk-UA" sz="2000" dirty="0"/>
              <a:t>Рада України від імені Українського народу - громадян України всіх національностей,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виражаючи суверенну волю народу,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спираючись на багатовікову історію українського державотворення і на основі здійсненого українською нацією, усім Українським народом права на </a:t>
            </a:r>
            <a:r>
              <a:rPr lang="uk-UA" sz="2000" dirty="0" smtClean="0"/>
              <a:t>самовизначення…</a:t>
            </a:r>
            <a:endParaRPr lang="uk-UA" sz="2000" dirty="0"/>
          </a:p>
          <a:p>
            <a:pPr algn="just"/>
            <a:endParaRPr lang="uk-UA" sz="2000" dirty="0"/>
          </a:p>
          <a:p>
            <a:pPr algn="just"/>
            <a:r>
              <a:rPr lang="uk-UA" sz="2000" b="1" dirty="0"/>
              <a:t>піклуючись про зміцнення громадянської злагоди на землі України та підтверджуючи європейську ідентичність Українського народу і незворотність європейського та євроатлантичного курсу </a:t>
            </a:r>
            <a:r>
              <a:rPr lang="uk-UA" sz="2000" b="1" dirty="0" smtClean="0"/>
              <a:t>України…</a:t>
            </a:r>
            <a:endParaRPr lang="uk-UA" sz="2000" dirty="0"/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приймає цю Конституцію - Основний Закон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248280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188640"/>
            <a:ext cx="777686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ЗАКОН </a:t>
            </a:r>
            <a:r>
              <a:rPr lang="ru-RU" sz="2200" b="1" dirty="0">
                <a:solidFill>
                  <a:srgbClr val="C00000"/>
                </a:solidFill>
              </a:rPr>
              <a:t>УКРАЇНИ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Про </a:t>
            </a:r>
            <a:r>
              <a:rPr lang="ru-RU" sz="2200" b="1" dirty="0" err="1">
                <a:solidFill>
                  <a:srgbClr val="C00000"/>
                </a:solidFill>
              </a:rPr>
              <a:t>внесення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змін</a:t>
            </a:r>
            <a:r>
              <a:rPr lang="ru-RU" sz="2200" b="1" dirty="0">
                <a:solidFill>
                  <a:srgbClr val="C00000"/>
                </a:solidFill>
              </a:rPr>
              <a:t> до </a:t>
            </a:r>
            <a:r>
              <a:rPr lang="ru-RU" sz="2200" b="1" dirty="0" err="1">
                <a:solidFill>
                  <a:srgbClr val="C00000"/>
                </a:solidFill>
              </a:rPr>
              <a:t>Конституції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України</a:t>
            </a:r>
            <a:r>
              <a:rPr lang="ru-RU" sz="2200" b="1" dirty="0">
                <a:solidFill>
                  <a:srgbClr val="C00000"/>
                </a:solidFill>
              </a:rPr>
              <a:t> (</a:t>
            </a:r>
            <a:r>
              <a:rPr lang="ru-RU" sz="2200" b="1" dirty="0" err="1">
                <a:solidFill>
                  <a:srgbClr val="C00000"/>
                </a:solidFill>
              </a:rPr>
              <a:t>щодо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стратегічного</a:t>
            </a:r>
            <a:r>
              <a:rPr lang="ru-RU" sz="2200" b="1" dirty="0">
                <a:solidFill>
                  <a:srgbClr val="C00000"/>
                </a:solidFill>
              </a:rPr>
              <a:t> курсу </a:t>
            </a:r>
            <a:r>
              <a:rPr lang="ru-RU" sz="2200" b="1" dirty="0" err="1">
                <a:solidFill>
                  <a:srgbClr val="C00000"/>
                </a:solidFill>
              </a:rPr>
              <a:t>держави</a:t>
            </a:r>
            <a:r>
              <a:rPr lang="ru-RU" sz="2200" b="1" dirty="0">
                <a:solidFill>
                  <a:srgbClr val="C00000"/>
                </a:solidFill>
              </a:rPr>
              <a:t> на </a:t>
            </a:r>
            <a:r>
              <a:rPr lang="ru-RU" sz="2200" b="1" dirty="0" err="1">
                <a:solidFill>
                  <a:srgbClr val="C00000"/>
                </a:solidFill>
              </a:rPr>
              <a:t>набуття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повноправного</a:t>
            </a:r>
            <a:r>
              <a:rPr lang="ru-RU" sz="2200" b="1" dirty="0">
                <a:solidFill>
                  <a:srgbClr val="C00000"/>
                </a:solidFill>
              </a:rPr>
              <a:t> членства </a:t>
            </a:r>
            <a:r>
              <a:rPr lang="ru-RU" sz="2200" b="1" dirty="0" err="1">
                <a:solidFill>
                  <a:srgbClr val="C00000"/>
                </a:solidFill>
              </a:rPr>
              <a:t>України</a:t>
            </a:r>
            <a:r>
              <a:rPr lang="ru-RU" sz="2200" b="1" dirty="0">
                <a:solidFill>
                  <a:srgbClr val="C00000"/>
                </a:solidFill>
              </a:rPr>
              <a:t> в </a:t>
            </a:r>
            <a:r>
              <a:rPr lang="ru-RU" sz="2200" b="1" dirty="0" err="1">
                <a:solidFill>
                  <a:srgbClr val="C00000"/>
                </a:solidFill>
              </a:rPr>
              <a:t>Європейському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Союзі</a:t>
            </a:r>
            <a:r>
              <a:rPr lang="ru-RU" sz="2200" b="1" dirty="0">
                <a:solidFill>
                  <a:srgbClr val="C00000"/>
                </a:solidFill>
              </a:rPr>
              <a:t> та в </a:t>
            </a:r>
            <a:r>
              <a:rPr lang="ru-RU" sz="22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Північноатлантичного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договору</a:t>
            </a:r>
            <a:r>
              <a:rPr lang="ru-RU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від 0</a:t>
            </a:r>
            <a:r>
              <a:rPr lang="ru-RU" sz="2200" b="1" dirty="0" smtClean="0">
                <a:solidFill>
                  <a:srgbClr val="002060"/>
                </a:solidFill>
              </a:rPr>
              <a:t>7 </a:t>
            </a:r>
            <a:r>
              <a:rPr lang="ru-RU" sz="2200" b="1" dirty="0">
                <a:solidFill>
                  <a:srgbClr val="002060"/>
                </a:solidFill>
              </a:rPr>
              <a:t>лютого 2019 </a:t>
            </a:r>
            <a:r>
              <a:rPr lang="ru-RU" sz="2200" b="1" dirty="0" smtClean="0">
                <a:solidFill>
                  <a:srgbClr val="002060"/>
                </a:solidFill>
              </a:rPr>
              <a:t>р. № 2680-VIII</a:t>
            </a: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 </a:t>
            </a:r>
            <a:r>
              <a:rPr lang="ru-RU" sz="2000" u="sng" dirty="0">
                <a:hlinkClick r:id="rId2"/>
              </a:rPr>
              <a:t>Пункт 5</a:t>
            </a:r>
            <a:r>
              <a:rPr lang="ru-RU" sz="2000" dirty="0"/>
              <a:t> 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статті</a:t>
            </a:r>
            <a:r>
              <a:rPr lang="ru-RU" sz="2000" dirty="0"/>
              <a:t> 85 </a:t>
            </a:r>
            <a:r>
              <a:rPr lang="ru-RU" sz="2000" dirty="0" err="1"/>
              <a:t>викласти</a:t>
            </a:r>
            <a:r>
              <a:rPr lang="ru-RU" sz="2000" dirty="0"/>
              <a:t> в </a:t>
            </a:r>
            <a:r>
              <a:rPr lang="ru-RU" sz="2000" dirty="0" err="1"/>
              <a:t>такій</a:t>
            </a:r>
            <a:r>
              <a:rPr lang="ru-RU" sz="2000" dirty="0"/>
              <a:t> </a:t>
            </a:r>
            <a:r>
              <a:rPr lang="ru-RU" sz="2000" dirty="0" err="1"/>
              <a:t>редакції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"5) </a:t>
            </a:r>
            <a:r>
              <a:rPr lang="ru-RU" sz="2000" dirty="0" err="1"/>
              <a:t>визначення</a:t>
            </a:r>
            <a:r>
              <a:rPr lang="ru-RU" sz="2000" dirty="0"/>
              <a:t> засад </a:t>
            </a:r>
            <a:r>
              <a:rPr lang="ru-RU" sz="2000" dirty="0" err="1"/>
              <a:t>внутрішньої</a:t>
            </a:r>
            <a:r>
              <a:rPr lang="ru-RU" sz="2000" dirty="0"/>
              <a:t> і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,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стратегічного</a:t>
            </a:r>
            <a:r>
              <a:rPr lang="ru-RU" sz="2000" dirty="0"/>
              <a:t> курсу </a:t>
            </a:r>
            <a:r>
              <a:rPr lang="ru-RU" sz="2000" dirty="0" err="1"/>
              <a:t>держави</a:t>
            </a:r>
            <a:r>
              <a:rPr lang="ru-RU" sz="2000" dirty="0"/>
              <a:t> на </a:t>
            </a:r>
            <a:r>
              <a:rPr lang="ru-RU" sz="2000" dirty="0" err="1"/>
              <a:t>набуття</a:t>
            </a:r>
            <a:r>
              <a:rPr lang="ru-RU" sz="2000" dirty="0"/>
              <a:t> </a:t>
            </a:r>
            <a:r>
              <a:rPr lang="ru-RU" sz="2000" dirty="0" err="1"/>
              <a:t>повноправного</a:t>
            </a:r>
            <a:r>
              <a:rPr lang="ru-RU" sz="2000" dirty="0"/>
              <a:t> членства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Європейському</a:t>
            </a:r>
            <a:r>
              <a:rPr lang="ru-RU" sz="2000" dirty="0"/>
              <a:t> </a:t>
            </a:r>
            <a:r>
              <a:rPr lang="ru-RU" sz="2000" dirty="0" err="1"/>
              <a:t>Союзі</a:t>
            </a:r>
            <a:r>
              <a:rPr lang="ru-RU" sz="2000" dirty="0"/>
              <a:t> та в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Північноатлантичного</a:t>
            </a:r>
            <a:r>
              <a:rPr lang="ru-RU" sz="2000" dirty="0"/>
              <a:t> договору</a:t>
            </a:r>
            <a:r>
              <a:rPr lang="ru-RU" sz="2000" dirty="0" smtClean="0"/>
              <a:t>".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3. </a:t>
            </a:r>
            <a:r>
              <a:rPr lang="ru-RU" sz="2000" u="sng" dirty="0" err="1">
                <a:hlinkClick r:id="rId3"/>
              </a:rPr>
              <a:t>Статтю</a:t>
            </a:r>
            <a:r>
              <a:rPr lang="ru-RU" sz="2000" u="sng" dirty="0">
                <a:hlinkClick r:id="rId3"/>
              </a:rPr>
              <a:t> 102</a:t>
            </a:r>
            <a:r>
              <a:rPr lang="ru-RU" sz="2000" dirty="0"/>
              <a:t> </a:t>
            </a:r>
            <a:r>
              <a:rPr lang="ru-RU" sz="2000" dirty="0" err="1"/>
              <a:t>доповнити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третьою</a:t>
            </a:r>
            <a:r>
              <a:rPr lang="ru-RU" sz="2000" dirty="0"/>
              <a:t> такого </a:t>
            </a:r>
            <a:r>
              <a:rPr lang="ru-RU" sz="2000" dirty="0" err="1"/>
              <a:t>змісту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"Президент </a:t>
            </a:r>
            <a:r>
              <a:rPr lang="ru-RU" sz="2000" dirty="0" err="1"/>
              <a:t>України</a:t>
            </a:r>
            <a:r>
              <a:rPr lang="ru-RU" sz="2000" dirty="0"/>
              <a:t> є гарантом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стратегічного</a:t>
            </a:r>
            <a:r>
              <a:rPr lang="ru-RU" sz="2000" dirty="0"/>
              <a:t> курсу </a:t>
            </a:r>
            <a:r>
              <a:rPr lang="ru-RU" sz="2000" dirty="0" err="1"/>
              <a:t>держави</a:t>
            </a:r>
            <a:r>
              <a:rPr lang="ru-RU" sz="2000" dirty="0"/>
              <a:t> на </a:t>
            </a:r>
            <a:r>
              <a:rPr lang="ru-RU" sz="2000" dirty="0" err="1"/>
              <a:t>набуття</a:t>
            </a:r>
            <a:r>
              <a:rPr lang="ru-RU" sz="2000" dirty="0"/>
              <a:t> </a:t>
            </a:r>
            <a:r>
              <a:rPr lang="ru-RU" sz="2000" dirty="0" err="1"/>
              <a:t>повноправного</a:t>
            </a:r>
            <a:r>
              <a:rPr lang="ru-RU" sz="2000" dirty="0"/>
              <a:t> членства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Європейському</a:t>
            </a:r>
            <a:r>
              <a:rPr lang="ru-RU" sz="2000" dirty="0"/>
              <a:t> </a:t>
            </a:r>
            <a:r>
              <a:rPr lang="ru-RU" sz="2000" dirty="0" err="1"/>
              <a:t>Союзі</a:t>
            </a:r>
            <a:r>
              <a:rPr lang="ru-RU" sz="2000" dirty="0"/>
              <a:t> та в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Північноатлантичного</a:t>
            </a:r>
            <a:r>
              <a:rPr lang="ru-RU" sz="2000" dirty="0"/>
              <a:t> договору".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5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188640"/>
            <a:ext cx="74888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УГОДА ПРО ПАРТНЕРСТВО І СПІВРОБІТНИЦТВО </a:t>
            </a:r>
            <a:endParaRPr lang="uk-UA" sz="2200" b="1" dirty="0">
              <a:solidFill>
                <a:srgbClr val="C00000"/>
              </a:solidFill>
            </a:endParaRPr>
          </a:p>
          <a:p>
            <a:pPr algn="ctr"/>
            <a:r>
              <a:rPr lang="uk-UA" sz="2200" b="1" dirty="0">
                <a:solidFill>
                  <a:srgbClr val="C00000"/>
                </a:solidFill>
              </a:rPr>
              <a:t>          між Україною і Європейськими </a:t>
            </a:r>
            <a:r>
              <a:rPr lang="uk-UA" sz="2200" b="1" dirty="0" smtClean="0">
                <a:solidFill>
                  <a:srgbClr val="C00000"/>
                </a:solidFill>
              </a:rPr>
              <a:t>Співтовариствами                     </a:t>
            </a:r>
            <a:r>
              <a:rPr lang="uk-UA" sz="2200" b="1" dirty="0">
                <a:solidFill>
                  <a:srgbClr val="C00000"/>
                </a:solidFill>
              </a:rPr>
              <a:t>та їх державами-членами </a:t>
            </a:r>
          </a:p>
          <a:p>
            <a:endParaRPr lang="uk-UA" dirty="0" smtClean="0"/>
          </a:p>
          <a:p>
            <a:r>
              <a:rPr lang="uk-UA" sz="2000" dirty="0" smtClean="0"/>
              <a:t>(Угоду </a:t>
            </a:r>
            <a:r>
              <a:rPr lang="uk-UA" sz="2000" dirty="0"/>
              <a:t>ратифіковано Законом </a:t>
            </a:r>
            <a:r>
              <a:rPr lang="uk-UA" sz="2000" dirty="0" smtClean="0"/>
              <a:t>України № 237/94-ВР </a:t>
            </a:r>
            <a:r>
              <a:rPr lang="uk-UA" sz="2000" dirty="0"/>
              <a:t>від </a:t>
            </a:r>
            <a:r>
              <a:rPr lang="uk-UA" sz="2000" dirty="0" smtClean="0"/>
              <a:t>10.11.94) </a:t>
            </a:r>
            <a:endParaRPr lang="uk-UA" sz="2000" dirty="0"/>
          </a:p>
          <a:p>
            <a:endParaRPr lang="uk-UA" dirty="0"/>
          </a:p>
          <a:p>
            <a:r>
              <a:rPr lang="uk-UA" sz="2200" dirty="0"/>
              <a:t>          </a:t>
            </a:r>
            <a:r>
              <a:rPr lang="uk-UA" sz="2200" dirty="0" smtClean="0"/>
              <a:t> </a:t>
            </a:r>
            <a:endParaRPr lang="uk-UA" sz="2200" dirty="0"/>
          </a:p>
          <a:p>
            <a:r>
              <a:rPr lang="uk-UA" sz="2200" dirty="0" smtClean="0"/>
              <a:t>Дата </a:t>
            </a:r>
            <a:r>
              <a:rPr lang="uk-UA" sz="2200" dirty="0"/>
              <a:t>підписання:       </a:t>
            </a:r>
            <a:r>
              <a:rPr lang="uk-UA" sz="2200" dirty="0" smtClean="0"/>
              <a:t>		14.06.1994</a:t>
            </a:r>
            <a:endParaRPr lang="uk-UA" sz="2200" dirty="0"/>
          </a:p>
          <a:p>
            <a:endParaRPr lang="uk-UA" sz="2200" dirty="0"/>
          </a:p>
          <a:p>
            <a:r>
              <a:rPr lang="uk-UA" sz="2200" dirty="0" smtClean="0"/>
              <a:t>Дата </a:t>
            </a:r>
            <a:r>
              <a:rPr lang="uk-UA" sz="2200" dirty="0"/>
              <a:t>ратифікації:      </a:t>
            </a:r>
            <a:r>
              <a:rPr lang="uk-UA" sz="2200" dirty="0" smtClean="0"/>
              <a:t>		10.11.1994</a:t>
            </a:r>
            <a:endParaRPr lang="uk-UA" sz="2200" dirty="0"/>
          </a:p>
          <a:p>
            <a:endParaRPr lang="uk-UA" sz="2200" dirty="0" smtClean="0"/>
          </a:p>
          <a:p>
            <a:r>
              <a:rPr lang="uk-UA" sz="2200" dirty="0" smtClean="0"/>
              <a:t>Дата </a:t>
            </a:r>
            <a:r>
              <a:rPr lang="uk-UA" sz="2200" dirty="0"/>
              <a:t>набуття чинності: </a:t>
            </a:r>
            <a:r>
              <a:rPr lang="uk-UA" sz="2200" dirty="0" smtClean="0"/>
              <a:t>	01.03.1998 </a:t>
            </a:r>
          </a:p>
          <a:p>
            <a:endParaRPr lang="uk-UA" sz="2200" dirty="0"/>
          </a:p>
          <a:p>
            <a:r>
              <a:rPr lang="uk-UA" sz="2200" dirty="0" smtClean="0"/>
              <a:t>Дата втрати чинності:  	01.09.2017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802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АСОЦІАЦІЮ</a:t>
            </a:r>
          </a:p>
          <a:p>
            <a:pPr algn="ctr"/>
            <a:r>
              <a:rPr lang="uk-UA" sz="2200" b="1" dirty="0">
                <a:solidFill>
                  <a:srgbClr val="C00000"/>
                </a:solidFill>
              </a:rPr>
              <a:t>між Україною, з однієї сторони, та Європейським Союзом, Європейським співтовариством з атомної енергії і їхніми державами-членами, з іншої сторони</a:t>
            </a:r>
          </a:p>
          <a:p>
            <a:pPr algn="just"/>
            <a:endParaRPr lang="uk-UA" sz="2200" b="1" dirty="0">
              <a:solidFill>
                <a:srgbClr val="C00000"/>
              </a:solidFill>
            </a:endParaRPr>
          </a:p>
          <a:p>
            <a:pPr algn="just"/>
            <a:r>
              <a:rPr lang="uk-UA" sz="2000" dirty="0" smtClean="0"/>
              <a:t>(</a:t>
            </a:r>
            <a:r>
              <a:rPr lang="ru-RU" sz="2200" dirty="0" smtClean="0"/>
              <a:t>Угоду </a:t>
            </a:r>
            <a:r>
              <a:rPr lang="ru-RU" sz="2200" dirty="0" err="1"/>
              <a:t>ратифіковано</a:t>
            </a:r>
            <a:r>
              <a:rPr lang="ru-RU" sz="2200" dirty="0"/>
              <a:t> </a:t>
            </a:r>
            <a:r>
              <a:rPr lang="ru-RU" sz="2200" dirty="0" smtClean="0"/>
              <a:t>Законом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 № </a:t>
            </a:r>
            <a:r>
              <a:rPr lang="ru-RU" sz="2200" dirty="0"/>
              <a:t>1678-VII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smtClean="0"/>
              <a:t>16.09.2014)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r>
              <a:rPr lang="uk-UA" sz="2200" b="1" dirty="0">
                <a:solidFill>
                  <a:srgbClr val="002060"/>
                </a:solidFill>
              </a:rPr>
              <a:t>ЗАКОН УКРАЇНИ</a:t>
            </a:r>
          </a:p>
          <a:p>
            <a:pPr algn="just"/>
            <a:r>
              <a:rPr lang="uk-UA" sz="2200" dirty="0" smtClean="0">
                <a:solidFill>
                  <a:srgbClr val="002060"/>
                </a:solidFill>
              </a:rPr>
              <a:t>Про </a:t>
            </a:r>
            <a:r>
              <a:rPr lang="uk-UA" sz="2200" dirty="0">
                <a:solidFill>
                  <a:srgbClr val="002060"/>
                </a:solidFill>
              </a:rPr>
              <a:t>ратифікацію Угоди про асоціацію між Україною, з однієї сторони, та Європейським Союзом, Європейським співтовариством з атомної енергії і їхніми державами-членами, з іншої сторони</a:t>
            </a:r>
          </a:p>
          <a:p>
            <a:pPr algn="just"/>
            <a:endParaRPr lang="en-US" sz="2200" dirty="0" smtClean="0"/>
          </a:p>
          <a:p>
            <a:pPr algn="just"/>
            <a:r>
              <a:rPr lang="uk-UA" sz="2200" dirty="0" smtClean="0"/>
              <a:t>(</a:t>
            </a:r>
            <a:r>
              <a:rPr lang="uk-UA" sz="2200" dirty="0"/>
              <a:t>Відомості Верховної </a:t>
            </a:r>
            <a:r>
              <a:rPr lang="uk-UA" sz="2200" dirty="0" smtClean="0"/>
              <a:t>Ради</a:t>
            </a:r>
            <a:r>
              <a:rPr lang="en-US" sz="2200" dirty="0" smtClean="0"/>
              <a:t> </a:t>
            </a:r>
            <a:r>
              <a:rPr lang="uk-UA" sz="2200" dirty="0" smtClean="0"/>
              <a:t>України, </a:t>
            </a:r>
            <a:r>
              <a:rPr lang="uk-UA" sz="2200" dirty="0"/>
              <a:t>2014, № 40, ст.2021)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endParaRPr lang="en-US" sz="2200" dirty="0" smtClean="0"/>
          </a:p>
          <a:p>
            <a:pPr algn="just"/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60495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</a:t>
            </a:r>
            <a:r>
              <a:rPr lang="uk-UA" sz="2200" b="1" dirty="0" smtClean="0">
                <a:solidFill>
                  <a:srgbClr val="C00000"/>
                </a:solidFill>
              </a:rPr>
              <a:t>АСОЦІАЦІЮ</a:t>
            </a:r>
          </a:p>
          <a:p>
            <a:endParaRPr lang="uk-UA" sz="2200" b="1" dirty="0" smtClean="0">
              <a:solidFill>
                <a:srgbClr val="C00000"/>
              </a:solidFill>
            </a:endParaRPr>
          </a:p>
          <a:p>
            <a:r>
              <a:rPr lang="uk-UA" sz="2200" b="1" dirty="0" smtClean="0">
                <a:solidFill>
                  <a:srgbClr val="002060"/>
                </a:solidFill>
              </a:rPr>
              <a:t>Розділ </a:t>
            </a:r>
            <a:r>
              <a:rPr lang="en-US" sz="2200" b="1" dirty="0" smtClean="0">
                <a:solidFill>
                  <a:srgbClr val="002060"/>
                </a:solidFill>
              </a:rPr>
              <a:t>V</a:t>
            </a:r>
            <a:r>
              <a:rPr lang="uk-UA" sz="2200" b="1" dirty="0" smtClean="0">
                <a:solidFill>
                  <a:srgbClr val="002060"/>
                </a:solidFill>
              </a:rPr>
              <a:t> Економічне та галузеве співробітництво</a:t>
            </a:r>
          </a:p>
          <a:p>
            <a:r>
              <a:rPr lang="uk-UA" sz="2200" b="1" dirty="0" smtClean="0">
                <a:solidFill>
                  <a:srgbClr val="002060"/>
                </a:solidFill>
              </a:rPr>
              <a:t>Глава 6 Навколишнє середовище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</a:p>
          <a:p>
            <a:endParaRPr lang="uk-UA" sz="2200" dirty="0" smtClean="0"/>
          </a:p>
          <a:p>
            <a:r>
              <a:rPr lang="uk-UA" sz="2200" b="1" dirty="0" smtClean="0">
                <a:solidFill>
                  <a:srgbClr val="00B050"/>
                </a:solidFill>
              </a:rPr>
              <a:t>Стаття 360.</a:t>
            </a:r>
            <a:endParaRPr lang="uk-UA" sz="2200" b="1" dirty="0">
              <a:solidFill>
                <a:srgbClr val="00B050"/>
              </a:solidFill>
            </a:endParaRPr>
          </a:p>
          <a:p>
            <a:pPr algn="just"/>
            <a:r>
              <a:rPr lang="uk-UA" sz="2200" dirty="0" smtClean="0"/>
              <a:t>Сторони </a:t>
            </a:r>
            <a:r>
              <a:rPr lang="uk-UA" sz="2200" dirty="0"/>
              <a:t>розвивають і зміцнюють співробітництво з питань охорони навколишнього середовища й таким чином сприяють реалізації довгострокових </a:t>
            </a:r>
            <a:r>
              <a:rPr lang="uk-UA" sz="2200" b="1" dirty="0"/>
              <a:t>цілей сталого розвитку </a:t>
            </a:r>
            <a:r>
              <a:rPr lang="uk-UA" sz="2200" dirty="0"/>
              <a:t>і </a:t>
            </a:r>
            <a:r>
              <a:rPr lang="uk-UA" sz="2200" b="1" dirty="0"/>
              <a:t>зеленої економіки</a:t>
            </a:r>
            <a:r>
              <a:rPr lang="uk-UA" sz="2200" dirty="0"/>
              <a:t>. Передбачається, що посилення природоохоронної діяльності матиме позитивні наслідки для громадян і підприємств в Україні та ЄС, зокрема, через покращення системи охорони здоров’я, </a:t>
            </a:r>
            <a:r>
              <a:rPr lang="uk-UA" sz="2200" b="1" dirty="0"/>
              <a:t>збереження природних ресурсів</a:t>
            </a:r>
            <a:r>
              <a:rPr lang="uk-UA" sz="2200" dirty="0"/>
              <a:t>, підвищення економічної та природоохоронної ефективності, </a:t>
            </a:r>
            <a:r>
              <a:rPr lang="uk-UA" sz="2200" b="1" dirty="0"/>
              <a:t>інтеграції екологічної політики в інші сфери політики держави</a:t>
            </a:r>
            <a:r>
              <a:rPr lang="uk-UA" sz="2200" dirty="0"/>
              <a:t>, а також підвищення рівня виробництва завдяки сучасним технологіям. </a:t>
            </a:r>
          </a:p>
        </p:txBody>
      </p:sp>
    </p:spTree>
    <p:extLst>
      <p:ext uri="{BB962C8B-B14F-4D97-AF65-F5344CB8AC3E}">
        <p14:creationId xmlns:p14="http://schemas.microsoft.com/office/powerpoint/2010/main" val="254310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Поняття земельної реформи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96646" indent="-514350">
              <a:buAutoNum type="arabicParenR"/>
            </a:pPr>
            <a:r>
              <a:rPr lang="uk-UA" sz="2600" dirty="0" smtClean="0"/>
              <a:t>врегульована спеціальним земельним законодавством </a:t>
            </a:r>
            <a:r>
              <a:rPr lang="uk-UA" sz="2600" b="1" dirty="0" smtClean="0"/>
              <a:t>система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організаційних, економічних, екологічних, науково-технічних, землевпорядних та державно-правових </a:t>
            </a:r>
            <a:r>
              <a:rPr lang="uk-UA" sz="2600" b="1" dirty="0" smtClean="0"/>
              <a:t>заходів</a:t>
            </a:r>
            <a:r>
              <a:rPr lang="uk-UA" sz="2600" dirty="0" smtClean="0"/>
              <a:t>, 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спрямованих на докорінне перетворення та вдосконалення земельних правовідносин відповідно до вимог Концепції сталого розвитку для забезпечення публічних і приватних земельних потреб та інтересів.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Ключові вектори сучасної земельної реформи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Економічний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Екологічний 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Нормативний (правотворчий)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Інституційно-функціональний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469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Основні напрями земельної реформи в Україні 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забезпечення багатоманітності та рівноправності форм власності на землю;</a:t>
            </a:r>
            <a:endParaRPr lang="ru-RU" dirty="0" smtClean="0"/>
          </a:p>
          <a:p>
            <a:pPr lvl="0"/>
            <a:r>
              <a:rPr lang="uk-UA" dirty="0" smtClean="0"/>
              <a:t>забезпечення багатоманітності організаційно-правових форм господарювання на землі;</a:t>
            </a:r>
            <a:endParaRPr lang="ru-RU" dirty="0" smtClean="0"/>
          </a:p>
          <a:p>
            <a:pPr lvl="0"/>
            <a:r>
              <a:rPr lang="uk-UA" dirty="0" smtClean="0"/>
              <a:t>забезпечення раціонального використання та ефективної охорони земель;</a:t>
            </a:r>
            <a:endParaRPr lang="ru-RU" dirty="0" smtClean="0"/>
          </a:p>
          <a:p>
            <a:pPr lvl="0"/>
            <a:r>
              <a:rPr lang="uk-UA" dirty="0" smtClean="0"/>
              <a:t>формування ринку земельних ресурсів;</a:t>
            </a:r>
            <a:endParaRPr lang="ru-RU" dirty="0" smtClean="0"/>
          </a:p>
          <a:p>
            <a:pPr lvl="0"/>
            <a:r>
              <a:rPr lang="uk-UA" dirty="0" smtClean="0"/>
              <a:t>модернізація системи публічного управління у поземельній сфері ;</a:t>
            </a:r>
            <a:endParaRPr lang="ru-RU" dirty="0" smtClean="0"/>
          </a:p>
          <a:p>
            <a:pPr lvl="0"/>
            <a:r>
              <a:rPr lang="uk-UA" dirty="0" smtClean="0"/>
              <a:t>охорона земель як специфічних цілісних екосистем (ландшафтів);</a:t>
            </a:r>
            <a:endParaRPr lang="ru-RU" dirty="0" smtClean="0"/>
          </a:p>
          <a:p>
            <a:r>
              <a:rPr lang="uk-UA" dirty="0" smtClean="0"/>
              <a:t>гарантування та захист прав суб’єктів земельних правовідносин.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Предмет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Предметом земельного права є </a:t>
            </a:r>
            <a:r>
              <a:rPr lang="uk-UA" b="1" dirty="0" smtClean="0"/>
              <a:t>земельні правовідносини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Ст. 2 ЗК України:  земельні відносини – це суспільні відносини щодо володіння, користування і розпорядження землею.</a:t>
            </a:r>
          </a:p>
          <a:p>
            <a:r>
              <a:rPr lang="uk-UA" b="1" dirty="0" smtClean="0"/>
              <a:t>земельні правовідносини</a:t>
            </a:r>
            <a:r>
              <a:rPr lang="uk-UA" dirty="0" smtClean="0"/>
              <a:t> – це виникаючі на основі норм земельного права індивідуалізовані вольові суспільні зв’язки між особами, що є носіями суб’єктивних прав і юридичних обов’язків, об’єктом яких прямо чи опосередковано є земля, що спрямовані на раціональне використання, охорону та відтворення земель.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Суб'єкти земельних правовідносин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96646" indent="-514350">
              <a:buAutoNum type="arabicPeriod"/>
            </a:pPr>
            <a:r>
              <a:rPr lang="uk-UA" b="1" dirty="0" smtClean="0"/>
              <a:t>Український народ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Фізичні особи (громадяни України, іноземці та особи без громадянства)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Юридичні особи (зокрема, й іноземні)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Органи місцевого самоврядування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Органи державної влади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Територіальні громади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Держава Україна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Іноземні держави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408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Основні питання теми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Передумови формування земельного права України. Роль земельного права у здійсненні земельної реформи. </a:t>
            </a:r>
            <a:endParaRPr lang="ru-RU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Предмет і методи правового регулювання в земельному праві.</a:t>
            </a:r>
            <a:endParaRPr lang="ru-RU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Поняття земельного права як галузі права та його функції.</a:t>
            </a:r>
            <a:endParaRPr lang="ru-RU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Принципи земельного права: поняття, система, еволюція.</a:t>
            </a:r>
            <a:endParaRPr lang="ru-RU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Система земельного права.</a:t>
            </a:r>
            <a:endParaRPr lang="ru-RU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Співвідношення земельного права із суміжними галузями права.</a:t>
            </a:r>
            <a:endParaRPr lang="ru-RU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Земельне право як юридична наука та навчальна дисципліна.</a:t>
            </a:r>
            <a:endParaRPr lang="ru-RU" sz="4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Об'єкти земельних правовідносин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lnSpc>
                <a:spcPct val="150000"/>
              </a:lnSpc>
              <a:buAutoNum type="arabicPeriod"/>
            </a:pPr>
            <a:r>
              <a:rPr lang="uk-UA" b="1" dirty="0" smtClean="0"/>
              <a:t>Землі в межах території України </a:t>
            </a:r>
          </a:p>
          <a:p>
            <a:pPr marL="596646" indent="-514350">
              <a:lnSpc>
                <a:spcPct val="150000"/>
              </a:lnSpc>
              <a:buAutoNum type="arabicPeriod"/>
            </a:pPr>
            <a:r>
              <a:rPr lang="uk-UA" b="1" dirty="0" smtClean="0"/>
              <a:t>Окремі категорії земель</a:t>
            </a:r>
          </a:p>
          <a:p>
            <a:pPr marL="596646" indent="-514350">
              <a:lnSpc>
                <a:spcPct val="150000"/>
              </a:lnSpc>
              <a:buAutoNum type="arabicPeriod"/>
            </a:pPr>
            <a:r>
              <a:rPr lang="uk-UA" b="1" dirty="0" smtClean="0"/>
              <a:t>Окремі індивідуально визначені земельні ділянки</a:t>
            </a:r>
          </a:p>
          <a:p>
            <a:pPr marL="596646" indent="-514350">
              <a:lnSpc>
                <a:spcPct val="150000"/>
              </a:lnSpc>
              <a:buAutoNum type="arabicPeriod"/>
            </a:pPr>
            <a:r>
              <a:rPr lang="uk-UA" b="1" dirty="0" smtClean="0"/>
              <a:t>Права на земельні ділянки, у тому числі права на земельні частки (паї)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75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Методи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dirty="0" smtClean="0"/>
              <a:t>встановлені чи санкціоновані державою </a:t>
            </a:r>
            <a:r>
              <a:rPr lang="uk-UA" b="1" dirty="0" smtClean="0"/>
              <a:t>способи та засоби правового впливу </a:t>
            </a:r>
            <a:r>
              <a:rPr lang="uk-UA" dirty="0" smtClean="0"/>
              <a:t>на волю та поведінку суб’єктів земельних правовідносин, за допомогою яких встановлюються їх права та обов’язки, характер взаємовідносин між суб’єктами, правові засоби впливу у випадку порушення наданих прав та обов’язків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Види методів земельного права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u="sng" dirty="0" smtClean="0"/>
              <a:t>імперативний</a:t>
            </a:r>
            <a:r>
              <a:rPr lang="uk-UA" b="1" dirty="0" smtClean="0"/>
              <a:t> (включає методи владних приписів та заборон);</a:t>
            </a:r>
          </a:p>
          <a:p>
            <a:pPr lvl="0">
              <a:buNone/>
            </a:pPr>
            <a:endParaRPr lang="ru-RU" b="1" i="1" dirty="0" smtClean="0"/>
          </a:p>
          <a:p>
            <a:pPr lvl="0"/>
            <a:r>
              <a:rPr lang="uk-UA" b="1" u="sng" dirty="0" smtClean="0"/>
              <a:t>диспозитивний</a:t>
            </a:r>
            <a:r>
              <a:rPr lang="uk-UA" b="1" dirty="0" smtClean="0"/>
              <a:t> (включає рекомендаційний, заохочувальний, санкціонований та делегований методи (метод автономних рішень)).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Поняття земельного права як галузі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24744"/>
            <a:ext cx="760204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Земельне право як галузь права</a:t>
            </a:r>
            <a:r>
              <a:rPr lang="uk-UA" dirty="0" smtClean="0"/>
              <a:t> – це </a:t>
            </a:r>
            <a:r>
              <a:rPr lang="uk-UA" dirty="0" smtClean="0">
                <a:solidFill>
                  <a:srgbClr val="00B050"/>
                </a:solidFill>
              </a:rPr>
              <a:t>система</a:t>
            </a:r>
            <a:r>
              <a:rPr lang="uk-UA" dirty="0" smtClean="0"/>
              <a:t> земельно-правових норм, що регулюють правовідносини щодо використання, відтворення та охорони земель, захисту прав і законних інтересів суб’єктів земельних відносин та дотримання встановленого земельного правопорядку у державі.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Наукові погляди на місце земельного права у системі права України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3116"/>
            <a:ext cx="7504960" cy="4105284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AutoNum type="arabicPeriod"/>
            </a:pPr>
            <a:r>
              <a:rPr lang="uk-UA" b="1" dirty="0" smtClean="0"/>
              <a:t>Втратило самостійність у зв'язку із розщепленням предмета регулювання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Є підгалуззю екологічного права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Є підгалуззю </a:t>
            </a:r>
            <a:r>
              <a:rPr lang="uk-UA" b="1" dirty="0" err="1" smtClean="0"/>
              <a:t>природоресурсного</a:t>
            </a:r>
            <a:r>
              <a:rPr lang="uk-UA" b="1" smtClean="0"/>
              <a:t> права</a:t>
            </a:r>
            <a:endParaRPr lang="uk-UA" b="1" dirty="0" smtClean="0"/>
          </a:p>
          <a:p>
            <a:pPr marL="596646" indent="-514350">
              <a:buAutoNum type="arabicPeriod"/>
            </a:pPr>
            <a:r>
              <a:rPr lang="uk-UA" b="1" dirty="0" smtClean="0"/>
              <a:t>Є самостійною галуззю права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Є галуззю права, яка регулює не лише земельні, але й інші природноресурсні відносини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Функції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основні напрями правового впливу норм цієї галузі  на земельні правовідносини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60372"/>
              </p:ext>
            </p:extLst>
          </p:nvPr>
        </p:nvGraphicFramePr>
        <p:xfrm>
          <a:off x="1714480" y="2643182"/>
          <a:ext cx="7000924" cy="3475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60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Спеціально-юридичні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Загальносоціальні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Регулятивна</a:t>
                      </a:r>
                      <a:r>
                        <a:rPr lang="uk-UA" baseline="0" dirty="0" smtClean="0"/>
                        <a:t> статична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Економічна</a:t>
                      </a:r>
                    </a:p>
                    <a:p>
                      <a:pPr algn="just"/>
                      <a:r>
                        <a:rPr lang="uk-UA" dirty="0" smtClean="0"/>
                        <a:t>Політична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Регулятивна динамічна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Екологічна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Організаційна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Охоронна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Інформаційна</a:t>
                      </a:r>
                      <a:endParaRPr lang="ru-RU" dirty="0" smtClean="0"/>
                    </a:p>
                    <a:p>
                      <a:pPr algn="just"/>
                      <a:r>
                        <a:rPr lang="uk-UA" dirty="0" smtClean="0"/>
                        <a:t>Орієнтаційна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Превентивно-виховна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Оціночна</a:t>
                      </a:r>
                    </a:p>
                    <a:p>
                      <a:pPr algn="just"/>
                      <a:r>
                        <a:rPr lang="uk-UA" dirty="0" smtClean="0"/>
                        <a:t>Гуманістична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Превентивно-стимулююча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Пізнавальна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Принципи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sz="3600" b="1" dirty="0" smtClean="0"/>
              <a:t>вихідні засади, ідеї, положення</a:t>
            </a:r>
            <a:r>
              <a:rPr lang="uk-UA" sz="3600" dirty="0" smtClean="0"/>
              <a:t>, що:</a:t>
            </a:r>
          </a:p>
          <a:p>
            <a:pPr algn="just">
              <a:buNone/>
            </a:pPr>
            <a:r>
              <a:rPr lang="uk-UA" sz="3600" dirty="0" smtClean="0"/>
              <a:t> 1) характеризуються універсальністю, загальною значущістю та вищою імперативністю;</a:t>
            </a:r>
          </a:p>
          <a:p>
            <a:pPr algn="just">
              <a:buNone/>
            </a:pPr>
            <a:r>
              <a:rPr lang="uk-UA" sz="3600" dirty="0" smtClean="0"/>
              <a:t>2) визначають загальну спрямованість і найбільш суттєві риси правового регулювання земельних відносин та тенденції його розвитку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Система принципів земельного права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208866" cy="483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85010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Конституційні принципи земельного права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AutoNum type="arabicPeriod"/>
            </a:pPr>
            <a:r>
              <a:rPr lang="uk-UA" b="1" dirty="0" smtClean="0"/>
              <a:t>Пріоритету інтересів Українського народу як суб'єкта права власності на землю (ст. 13 Конституції України)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Забезпечення правового режиму землі як основного національного багатства, що перебуває під особливою охороною держави      (ст. 14)</a:t>
            </a:r>
            <a:r>
              <a:rPr lang="ru-RU" b="1" dirty="0" smtClean="0"/>
              <a:t>.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Гарантування права власності на землю (ст. 14).</a:t>
            </a:r>
            <a:endParaRPr lang="ru-RU" b="1" dirty="0" smtClean="0"/>
          </a:p>
          <a:p>
            <a:pPr marL="596646" indent="-514350">
              <a:buAutoNum type="arabicPeriod"/>
            </a:pPr>
            <a:endParaRPr lang="uk-UA" b="1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35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Галузеві принципи земельного права</a:t>
            </a:r>
            <a:br>
              <a:rPr lang="uk-UA" sz="3200" b="1" dirty="0" smtClean="0"/>
            </a:br>
            <a:r>
              <a:rPr lang="uk-UA" sz="3200" b="1" dirty="0" smtClean="0"/>
              <a:t>(ст. 5 Земельного кодексу України)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поєднання     особливостей     використання    землі    як територіального базису,  природного  ресурсу  і  основного  засобу виробництва;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забезпечення  рівності  права власності на землю громадян, юридичних осіб, територіальних громад та держави;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невтручання держави в здійснення  громадянами, юридичними особами  та  територіальними  громадами своїх прав щодо володіння, користування і розпорядження землею,  крім випадків,  передбачених законом;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забезпечення раціонального використання та охорони земель;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забезпечення гарантій та захисту прав на землю;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пріоритету вимог екологічної безпеки.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4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Основна навчальна література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692696"/>
            <a:ext cx="7890080" cy="5976664"/>
          </a:xfrm>
        </p:spPr>
        <p:txBody>
          <a:bodyPr>
            <a:normAutofit fontScale="92500" lnSpcReduction="20000"/>
          </a:bodyPr>
          <a:lstStyle/>
          <a:p>
            <a:pPr marL="36195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uk-UA" sz="2400" dirty="0">
                <a:cs typeface="Times New Roman" panose="02020603050405020304" pitchFamily="18" charset="0"/>
              </a:rPr>
              <a:t>Земельне </a:t>
            </a:r>
            <a:r>
              <a:rPr lang="uk-UA" sz="2400" dirty="0" smtClean="0">
                <a:cs typeface="Times New Roman" panose="02020603050405020304" pitchFamily="18" charset="0"/>
              </a:rPr>
              <a:t>право : підручник. 3-тє вид., </a:t>
            </a:r>
            <a:r>
              <a:rPr lang="uk-UA" sz="2400" dirty="0" err="1" smtClean="0">
                <a:cs typeface="Times New Roman" panose="02020603050405020304" pitchFamily="18" charset="0"/>
              </a:rPr>
              <a:t>доп</a:t>
            </a:r>
            <a:r>
              <a:rPr lang="uk-UA" sz="2400" dirty="0" smtClean="0">
                <a:cs typeface="Times New Roman" panose="02020603050405020304" pitchFamily="18" charset="0"/>
              </a:rPr>
              <a:t>. і перероб.; за </a:t>
            </a:r>
            <a:r>
              <a:rPr lang="uk-UA" sz="2400" dirty="0">
                <a:cs typeface="Times New Roman" panose="02020603050405020304" pitchFamily="18" charset="0"/>
              </a:rPr>
              <a:t>ред. М.В. Шульги.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uk-UA" sz="2400" dirty="0">
                <a:cs typeface="Times New Roman" panose="02020603050405020304" pitchFamily="18" charset="0"/>
              </a:rPr>
              <a:t>Харків: </a:t>
            </a:r>
            <a:r>
              <a:rPr lang="uk-UA" sz="2400" dirty="0" err="1" smtClean="0">
                <a:cs typeface="Times New Roman" panose="02020603050405020304" pitchFamily="18" charset="0"/>
              </a:rPr>
              <a:t>Юрайт</a:t>
            </a:r>
            <a:r>
              <a:rPr lang="uk-UA" sz="2400" dirty="0" smtClean="0">
                <a:cs typeface="Times New Roman" panose="02020603050405020304" pitchFamily="18" charset="0"/>
              </a:rPr>
              <a:t>, 2023</a:t>
            </a:r>
            <a:r>
              <a:rPr lang="uk-UA" sz="2400" dirty="0"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cs typeface="Times New Roman" panose="02020603050405020304" pitchFamily="18" charset="0"/>
              </a:rPr>
              <a:t>592 с</a:t>
            </a:r>
            <a:r>
              <a:rPr lang="uk-UA" sz="2400" dirty="0">
                <a:cs typeface="Times New Roman" panose="02020603050405020304" pitchFamily="18" charset="0"/>
              </a:rPr>
              <a:t>. </a:t>
            </a: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cs typeface="Times New Roman" panose="02020603050405020304" pitchFamily="18" charset="0"/>
              </a:rPr>
              <a:t>Земельне право : </a:t>
            </a:r>
            <a:r>
              <a:rPr lang="uk-UA" sz="2400" dirty="0">
                <a:cs typeface="Times New Roman" panose="02020603050405020304" pitchFamily="18" charset="0"/>
              </a:rPr>
              <a:t>підручник / </a:t>
            </a:r>
            <a:r>
              <a:rPr lang="uk-UA" sz="2400" dirty="0" smtClean="0">
                <a:cs typeface="Times New Roman" panose="02020603050405020304" pitchFamily="18" charset="0"/>
              </a:rPr>
              <a:t>М.В. Шульга, Н.О. </a:t>
            </a:r>
            <a:r>
              <a:rPr lang="uk-UA" sz="2400" dirty="0" err="1" smtClean="0">
                <a:cs typeface="Times New Roman" panose="02020603050405020304" pitchFamily="18" charset="0"/>
              </a:rPr>
              <a:t>Багай</a:t>
            </a:r>
            <a:r>
              <a:rPr lang="uk-UA" sz="2400" dirty="0"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cs typeface="Times New Roman" panose="02020603050405020304" pitchFamily="18" charset="0"/>
              </a:rPr>
              <a:t>           В.І. Гордєєв </a:t>
            </a:r>
            <a:r>
              <a:rPr lang="uk-UA" sz="2400" dirty="0">
                <a:cs typeface="Times New Roman" panose="02020603050405020304" pitchFamily="18" charset="0"/>
              </a:rPr>
              <a:t>та ін.; за </a:t>
            </a:r>
            <a:r>
              <a:rPr lang="uk-UA" sz="2400" dirty="0" smtClean="0">
                <a:cs typeface="Times New Roman" panose="02020603050405020304" pitchFamily="18" charset="0"/>
              </a:rPr>
              <a:t>ред. М.В. Шульги.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Харків: </a:t>
            </a:r>
            <a:r>
              <a:rPr lang="uk-UA" sz="2400" dirty="0">
                <a:cs typeface="Times New Roman" panose="02020603050405020304" pitchFamily="18" charset="0"/>
              </a:rPr>
              <a:t>Право, 2013. </a:t>
            </a:r>
            <a:r>
              <a:rPr lang="uk-UA" sz="2400" dirty="0" smtClean="0">
                <a:cs typeface="Times New Roman" panose="02020603050405020304" pitchFamily="18" charset="0"/>
              </a:rPr>
              <a:t>520 </a:t>
            </a:r>
            <a:r>
              <a:rPr lang="uk-UA" sz="2400" dirty="0"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cs typeface="Times New Roman" panose="02020603050405020304" pitchFamily="18" charset="0"/>
              </a:rPr>
              <a:t>. </a:t>
            </a: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cs typeface="Times New Roman" panose="02020603050405020304" pitchFamily="18" charset="0"/>
              </a:rPr>
              <a:t>Земельне </a:t>
            </a:r>
            <a:r>
              <a:rPr lang="uk-UA" sz="2400" dirty="0">
                <a:cs typeface="Times New Roman" panose="02020603050405020304" pitchFamily="18" charset="0"/>
              </a:rPr>
              <a:t>право </a:t>
            </a:r>
            <a:r>
              <a:rPr lang="uk-UA" sz="2400" dirty="0" smtClean="0">
                <a:cs typeface="Times New Roman" panose="02020603050405020304" pitchFamily="18" charset="0"/>
              </a:rPr>
              <a:t>України : </a:t>
            </a:r>
            <a:r>
              <a:rPr lang="uk-UA" sz="2400" dirty="0">
                <a:cs typeface="Times New Roman" panose="02020603050405020304" pitchFamily="18" charset="0"/>
              </a:rPr>
              <a:t>Академічний </a:t>
            </a:r>
            <a:r>
              <a:rPr lang="uk-UA" sz="2400" dirty="0" smtClean="0">
                <a:cs typeface="Times New Roman" panose="02020603050405020304" pitchFamily="18" charset="0"/>
              </a:rPr>
              <a:t>курс / В.І</a:t>
            </a:r>
            <a:r>
              <a:rPr lang="uk-UA" sz="2400" dirty="0"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cs typeface="Times New Roman" panose="02020603050405020304" pitchFamily="18" charset="0"/>
              </a:rPr>
              <a:t>Семчик</a:t>
            </a:r>
            <a:r>
              <a:rPr lang="uk-UA" sz="2400" dirty="0">
                <a:cs typeface="Times New Roman" panose="02020603050405020304" pitchFamily="18" charset="0"/>
              </a:rPr>
              <a:t>, П.Ф. </a:t>
            </a:r>
            <a:r>
              <a:rPr lang="uk-UA" sz="2400" dirty="0" err="1">
                <a:cs typeface="Times New Roman" panose="02020603050405020304" pitchFamily="18" charset="0"/>
              </a:rPr>
              <a:t>Кулинич</a:t>
            </a:r>
            <a:r>
              <a:rPr lang="uk-UA" sz="2400" dirty="0">
                <a:cs typeface="Times New Roman" panose="02020603050405020304" pitchFamily="18" charset="0"/>
              </a:rPr>
              <a:t>, М.В. Шульга. </a:t>
            </a:r>
            <a:r>
              <a:rPr lang="uk-UA" sz="2400" dirty="0" smtClean="0">
                <a:cs typeface="Times New Roman" panose="02020603050405020304" pitchFamily="18" charset="0"/>
              </a:rPr>
              <a:t>Київ : </a:t>
            </a:r>
            <a:r>
              <a:rPr lang="uk-UA" sz="2400" dirty="0" err="1" smtClean="0">
                <a:cs typeface="Times New Roman" panose="02020603050405020304" pitchFamily="18" charset="0"/>
              </a:rPr>
              <a:t>Видавн</a:t>
            </a:r>
            <a:r>
              <a:rPr lang="uk-UA" sz="2400" dirty="0" smtClean="0">
                <a:cs typeface="Times New Roman" panose="02020603050405020304" pitchFamily="18" charset="0"/>
              </a:rPr>
              <a:t>. дім </a:t>
            </a:r>
            <a:r>
              <a:rPr lang="uk-UA" sz="2400" dirty="0">
                <a:cs typeface="Times New Roman" panose="02020603050405020304" pitchFamily="18" charset="0"/>
              </a:rPr>
              <a:t>«Ін Юре», 2008</a:t>
            </a:r>
            <a:r>
              <a:rPr lang="uk-UA" sz="2400" dirty="0" smtClean="0">
                <a:cs typeface="Times New Roman" panose="02020603050405020304" pitchFamily="18" charset="0"/>
              </a:rPr>
              <a:t>. </a:t>
            </a:r>
            <a:r>
              <a:rPr lang="uk-UA" sz="2400" dirty="0">
                <a:cs typeface="Times New Roman" panose="02020603050405020304" pitchFamily="18" charset="0"/>
              </a:rPr>
              <a:t>600 с.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uk-UA" sz="2400" dirty="0">
                <a:cs typeface="Times New Roman" panose="02020603050405020304" pitchFamily="18" charset="0"/>
              </a:rPr>
              <a:t>Земельне право </a:t>
            </a:r>
            <a:r>
              <a:rPr lang="uk-UA" sz="2400" dirty="0" smtClean="0">
                <a:cs typeface="Times New Roman" panose="02020603050405020304" pitchFamily="18" charset="0"/>
              </a:rPr>
              <a:t>України : підручник </a:t>
            </a:r>
            <a:r>
              <a:rPr lang="uk-UA" sz="2400" dirty="0">
                <a:cs typeface="Times New Roman" panose="02020603050405020304" pitchFamily="18" charset="0"/>
              </a:rPr>
              <a:t>/ За </a:t>
            </a:r>
            <a:r>
              <a:rPr lang="uk-UA" sz="2400" dirty="0" smtClean="0">
                <a:cs typeface="Times New Roman" panose="02020603050405020304" pitchFamily="18" charset="0"/>
              </a:rPr>
              <a:t>ред. І.І. </a:t>
            </a:r>
            <a:r>
              <a:rPr lang="uk-UA" sz="2400" dirty="0" err="1" smtClean="0">
                <a:cs typeface="Times New Roman" panose="02020603050405020304" pitchFamily="18" charset="0"/>
              </a:rPr>
              <a:t>Каракаша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і Т.Є. Харитонової. Одеса : Юридична література, 2017. 588 </a:t>
            </a:r>
            <a:r>
              <a:rPr lang="uk-UA" sz="2400" dirty="0">
                <a:cs typeface="Times New Roman" panose="02020603050405020304" pitchFamily="18" charset="0"/>
              </a:rPr>
              <a:t>с.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uk-UA" sz="2400" dirty="0">
                <a:cs typeface="Times New Roman" panose="02020603050405020304" pitchFamily="18" charset="0"/>
              </a:rPr>
              <a:t>Мірошниченко А.М. Земельне право </a:t>
            </a:r>
            <a:r>
              <a:rPr lang="uk-UA" sz="2400" dirty="0" smtClean="0">
                <a:cs typeface="Times New Roman" panose="02020603050405020304" pitchFamily="18" charset="0"/>
              </a:rPr>
              <a:t>України : підручник. Київ : Правова єдність, 2013. 512 с.</a:t>
            </a: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ru-RU" sz="2400" dirty="0" err="1">
                <a:cs typeface="Times New Roman" panose="02020603050405020304" pitchFamily="18" charset="0"/>
              </a:rPr>
              <a:t>Земельне</a:t>
            </a:r>
            <a:r>
              <a:rPr lang="ru-RU" sz="2400" dirty="0"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cs typeface="Times New Roman" panose="02020603050405020304" pitchFamily="18" charset="0"/>
              </a:rPr>
              <a:t> : </a:t>
            </a:r>
            <a:r>
              <a:rPr lang="ru-RU" sz="2400" dirty="0" err="1" smtClean="0">
                <a:cs typeface="Times New Roman" panose="02020603050405020304" pitchFamily="18" charset="0"/>
              </a:rPr>
              <a:t>навчальний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посібник</a:t>
            </a:r>
            <a:r>
              <a:rPr lang="ru-RU" sz="2400" dirty="0">
                <a:cs typeface="Times New Roman" panose="02020603050405020304" pitchFamily="18" charset="0"/>
              </a:rPr>
              <a:t> / За </a:t>
            </a:r>
            <a:r>
              <a:rPr lang="ru-RU" sz="2400" dirty="0" err="1" smtClean="0">
                <a:cs typeface="Times New Roman" panose="02020603050405020304" pitchFamily="18" charset="0"/>
              </a:rPr>
              <a:t>заг</a:t>
            </a:r>
            <a:r>
              <a:rPr lang="ru-RU" sz="2400" dirty="0" smtClean="0">
                <a:cs typeface="Times New Roman" panose="02020603050405020304" pitchFamily="18" charset="0"/>
              </a:rPr>
              <a:t>. ред. </a:t>
            </a:r>
            <a:r>
              <a:rPr lang="ru-RU" sz="2400" dirty="0">
                <a:cs typeface="Times New Roman" panose="02020603050405020304" pitchFamily="18" charset="0"/>
              </a:rPr>
              <a:t>Мироненко В.П. </a:t>
            </a:r>
            <a:r>
              <a:rPr lang="ru-RU" sz="2400" dirty="0" err="1" smtClean="0">
                <a:cs typeface="Times New Roman" panose="02020603050405020304" pitchFamily="18" charset="0"/>
              </a:rPr>
              <a:t>Київ</a:t>
            </a:r>
            <a:r>
              <a:rPr lang="ru-RU" sz="2400" dirty="0" smtClean="0">
                <a:cs typeface="Times New Roman" panose="02020603050405020304" pitchFamily="18" charset="0"/>
              </a:rPr>
              <a:t> : </a:t>
            </a:r>
            <a:r>
              <a:rPr lang="ru-RU" sz="2400" dirty="0" err="1">
                <a:cs typeface="Times New Roman" panose="02020603050405020304" pitchFamily="18" charset="0"/>
              </a:rPr>
              <a:t>Алерта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cs typeface="Times New Roman" panose="02020603050405020304" pitchFamily="18" charset="0"/>
              </a:rPr>
              <a:t>2018. 350 </a:t>
            </a:r>
            <a:r>
              <a:rPr lang="ru-RU" sz="2400" dirty="0"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cs typeface="Times New Roman" panose="02020603050405020304" pitchFamily="18" charset="0"/>
              </a:rPr>
              <a:t>Земельне право: </a:t>
            </a:r>
            <a:r>
              <a:rPr lang="uk-UA" sz="2400" dirty="0">
                <a:cs typeface="Times New Roman" panose="02020603050405020304" pitchFamily="18" charset="0"/>
              </a:rPr>
              <a:t>навчальний посібник / </a:t>
            </a:r>
            <a:r>
              <a:rPr lang="uk-UA" sz="2400" dirty="0" smtClean="0">
                <a:cs typeface="Times New Roman" panose="02020603050405020304" pitchFamily="18" charset="0"/>
              </a:rPr>
              <a:t>О.Г</a:t>
            </a:r>
            <a:r>
              <a:rPr lang="uk-UA" sz="2400" dirty="0"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cs typeface="Times New Roman" panose="02020603050405020304" pitchFamily="18" charset="0"/>
              </a:rPr>
              <a:t>Боднарчук</a:t>
            </a:r>
            <a:r>
              <a:rPr lang="uk-UA" sz="2400" dirty="0" smtClean="0">
                <a:cs typeface="Times New Roman" panose="02020603050405020304" pitchFamily="18" charset="0"/>
              </a:rPr>
              <a:t>, К.М. </a:t>
            </a:r>
            <a:r>
              <a:rPr lang="uk-UA" sz="2400" dirty="0" err="1" smtClean="0">
                <a:cs typeface="Times New Roman" panose="02020603050405020304" pitchFamily="18" charset="0"/>
              </a:rPr>
              <a:t>Васьківська</a:t>
            </a:r>
            <a:r>
              <a:rPr lang="uk-UA" sz="2400" dirty="0" smtClean="0">
                <a:cs typeface="Times New Roman" panose="02020603050405020304" pitchFamily="18" charset="0"/>
              </a:rPr>
              <a:t>, А.П. </a:t>
            </a:r>
            <a:r>
              <a:rPr lang="uk-UA" sz="2400" dirty="0" err="1" smtClean="0">
                <a:cs typeface="Times New Roman" panose="02020603050405020304" pitchFamily="18" charset="0"/>
              </a:rPr>
              <a:t>Гаврілишин</a:t>
            </a:r>
            <a:r>
              <a:rPr lang="uk-UA" sz="2400" dirty="0" smtClean="0">
                <a:cs typeface="Times New Roman" panose="02020603050405020304" pitchFamily="18" charset="0"/>
              </a:rPr>
              <a:t>. Ірпінь : Університет ДФС, 2021. 446 с.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80962" lvl="0" indent="0" algn="just">
              <a:spcBef>
                <a:spcPts val="1200"/>
              </a:spcBef>
              <a:buNone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361950" lvl="0" indent="-280988" algn="just">
              <a:spcBef>
                <a:spcPts val="1200"/>
              </a:spcBef>
              <a:buFont typeface="+mj-lt"/>
              <a:buAutoNum type="arabicPeriod"/>
            </a:pPr>
            <a:endParaRPr lang="uk-UA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85010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Галузеві принципи земельного права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sz="2800" b="1" dirty="0" smtClean="0"/>
              <a:t>Цільового використання земель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800" b="1" dirty="0" smtClean="0"/>
              <a:t>Встановлення особливого правового режиму земель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800" b="1" dirty="0" smtClean="0"/>
              <a:t>Пріоритетності використання земель для сільськогосподарських потреб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800" b="1" dirty="0" smtClean="0"/>
              <a:t>Здійснення державного, </a:t>
            </a:r>
            <a:r>
              <a:rPr lang="uk-UA" sz="2800" b="1" dirty="0" smtClean="0">
                <a:solidFill>
                  <a:srgbClr val="00B050"/>
                </a:solidFill>
              </a:rPr>
              <a:t>самоврядного</a:t>
            </a:r>
            <a:r>
              <a:rPr lang="uk-UA" sz="2800" b="1" dirty="0" smtClean="0"/>
              <a:t> та громадського контролю  за використанням та охороною земель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800" b="1" dirty="0" smtClean="0"/>
              <a:t>Платності використання земель  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800" b="1" dirty="0" smtClean="0"/>
              <a:t>Поєднання заходів економічного стимулювання та юридичної відповідальності в поземельній сфері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869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Система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576398" cy="453391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b="1" dirty="0" smtClean="0"/>
              <a:t>Н</a:t>
            </a:r>
            <a:r>
              <a:rPr lang="uk-UA" sz="2800" b="1" dirty="0" smtClean="0"/>
              <a:t>ауково обґрунтоване послідовне </a:t>
            </a:r>
            <a:r>
              <a:rPr lang="uk-UA" sz="2800" b="1" dirty="0" smtClean="0">
                <a:solidFill>
                  <a:srgbClr val="00B050"/>
                </a:solidFill>
              </a:rPr>
              <a:t>розміщення</a:t>
            </a:r>
            <a:r>
              <a:rPr lang="uk-UA" sz="2800" b="1" dirty="0" smtClean="0"/>
              <a:t>  земельно-правових </a:t>
            </a:r>
            <a:r>
              <a:rPr lang="uk-UA" sz="2800" b="1" dirty="0" smtClean="0">
                <a:solidFill>
                  <a:srgbClr val="00B050"/>
                </a:solidFill>
              </a:rPr>
              <a:t>інститутів</a:t>
            </a:r>
            <a:r>
              <a:rPr lang="uk-UA" sz="2800" b="1" dirty="0" smtClean="0"/>
              <a:t>, що складаються з певних множин земельно-правових норм, які  регулюють однорідні, відносно відособлені цілісні групи земельних відносин</a:t>
            </a:r>
            <a:endParaRPr lang="ru-RU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1439850"/>
          </a:xfrm>
        </p:spPr>
        <p:txBody>
          <a:bodyPr/>
          <a:lstStyle/>
          <a:p>
            <a:pPr algn="ctr"/>
            <a:r>
              <a:rPr lang="uk-UA" b="1" dirty="0" smtClean="0"/>
              <a:t>Система земельного права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Інститути Загальної частини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Права власності та інших речових прав на землю;</a:t>
            </a:r>
            <a:endParaRPr lang="ru-RU" sz="3800" b="1" dirty="0" smtClean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Права землекористування, у тому числі на умовах оренди;</a:t>
            </a:r>
            <a:endParaRPr lang="ru-RU" sz="3800" b="1" dirty="0" smtClean="0"/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/>
              <a:t>Правового регулювання ринкового обігу земель;</a:t>
            </a:r>
            <a:endParaRPr lang="ru-RU" sz="3800" b="1" dirty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Правового забезпечення земельної реформи;</a:t>
            </a:r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Правового регулювання публічного управління у галузі використання та охорони земель;</a:t>
            </a:r>
            <a:endParaRPr lang="ru-RU" sz="3800" b="1" dirty="0" smtClean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Плати за землю;</a:t>
            </a:r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Правової охорони земель;</a:t>
            </a:r>
            <a:endParaRPr lang="ru-RU" sz="3800" b="1" dirty="0" smtClean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Юридичної відповідальності за порушення земельного законодавства;</a:t>
            </a:r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Земельного процесу.</a:t>
            </a:r>
            <a:endParaRPr lang="ru-RU" sz="38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Інститути Особливої частини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сільськогосподарського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житлової та громадської забудови;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природно-заповідного фонду та іншого природоохоронного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оздоровчого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рекреаційного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історико-культурного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лісогосподарського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водного фонду;</a:t>
            </a:r>
            <a:endParaRPr lang="ru-RU" b="1" dirty="0" smtClean="0"/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промисловості, транспорту, електронних комунікацій, енергетики, оборони та іншого призначення.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Співвідношення із суміжними галузями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Адміністративне право</a:t>
            </a:r>
          </a:p>
          <a:p>
            <a:r>
              <a:rPr lang="uk-UA" sz="3200" b="1" dirty="0" smtClean="0"/>
              <a:t>Фінансове право</a:t>
            </a:r>
          </a:p>
          <a:p>
            <a:r>
              <a:rPr lang="uk-UA" sz="3200" b="1" dirty="0" smtClean="0"/>
              <a:t>Кримінальне право</a:t>
            </a:r>
          </a:p>
          <a:p>
            <a:r>
              <a:rPr lang="uk-UA" sz="3200" b="1" dirty="0" smtClean="0"/>
              <a:t>Процесуальні галузі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59632" y="1524000"/>
            <a:ext cx="3888432" cy="466344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Конституційне право</a:t>
            </a:r>
          </a:p>
          <a:p>
            <a:r>
              <a:rPr lang="uk-UA" sz="3200" b="1" dirty="0" smtClean="0"/>
              <a:t>Екологічне право</a:t>
            </a:r>
          </a:p>
          <a:p>
            <a:r>
              <a:rPr lang="uk-UA" sz="3200" b="1" dirty="0" smtClean="0"/>
              <a:t>Природоресурсне право</a:t>
            </a:r>
          </a:p>
          <a:p>
            <a:r>
              <a:rPr lang="uk-UA" sz="3200" b="1" dirty="0" smtClean="0"/>
              <a:t>Цивільне право</a:t>
            </a:r>
          </a:p>
          <a:p>
            <a:r>
              <a:rPr lang="uk-UA" sz="3200" b="1" dirty="0" smtClean="0"/>
              <a:t>Аграрне право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Земельне право як галузь науки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uk-UA" b="1" dirty="0"/>
              <a:t>це </a:t>
            </a:r>
            <a:r>
              <a:rPr lang="uk-UA" b="1" dirty="0">
                <a:solidFill>
                  <a:srgbClr val="00B050"/>
                </a:solidFill>
              </a:rPr>
              <a:t>система знань, теорій</a:t>
            </a:r>
            <a:r>
              <a:rPr lang="uk-UA" b="1" dirty="0" smtClean="0">
                <a:solidFill>
                  <a:srgbClr val="00B050"/>
                </a:solidFill>
              </a:rPr>
              <a:t>, концепцій, поглядів </a:t>
            </a:r>
            <a:r>
              <a:rPr lang="uk-UA" b="1" dirty="0" smtClean="0"/>
              <a:t>тощо стосовно  </a:t>
            </a:r>
            <a:r>
              <a:rPr lang="uk-UA" b="1" dirty="0" smtClean="0">
                <a:solidFill>
                  <a:srgbClr val="0070C0"/>
                </a:solidFill>
              </a:rPr>
              <a:t>закономірностей функціонування та розвитку </a:t>
            </a:r>
            <a:r>
              <a:rPr lang="uk-UA" b="1" dirty="0"/>
              <a:t>правового регулювання земельних відносин</a:t>
            </a:r>
            <a:r>
              <a:rPr lang="uk-UA" b="1" dirty="0" smtClean="0"/>
              <a:t>, земельного права як галузі права та земельного законодавства, тлумачення </a:t>
            </a:r>
            <a:r>
              <a:rPr lang="uk-UA" b="1" dirty="0"/>
              <a:t>земельно-правових норм, результатів аналізу й узагальнення практики їх </a:t>
            </a:r>
            <a:r>
              <a:rPr lang="uk-UA" b="1" dirty="0" smtClean="0"/>
              <a:t>застосування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175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Предмет науки земельного права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62500" lnSpcReduction="20000"/>
          </a:bodyPr>
          <a:lstStyle/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історія виникнення, становлення та розвитку правового регулювання земельних відносин як в Україні, так і за кордоном;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аграрна, земельна, екологічна політика Української держави як ідейна і організаційна основа розвитку земельного права;  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норми сучасного земельного права;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земельні відносини як предмет земельно-правового регулювання;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судова, адміністративна практика застосування земельно-правових норм;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взаємодія норм земельного права з нормами суміжних галузей права;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сучасний стан правового регулювання земельних відносин у зарубіжних країнах;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тенденції розвитку земельно-правового регулювання в Україні зокрема та в світі </a:t>
            </a:r>
            <a:r>
              <a:rPr lang="uk-UA" b="1" dirty="0" smtClean="0"/>
              <a:t>загалом.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44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Земельне право як </a:t>
            </a:r>
            <a:br>
              <a:rPr lang="uk-UA" b="1" dirty="0" smtClean="0"/>
            </a:br>
            <a:r>
              <a:rPr lang="uk-UA" b="1" dirty="0" smtClean="0"/>
              <a:t>навчальна дисципліна 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5608" y="1940768"/>
            <a:ext cx="7498080" cy="4800600"/>
          </a:xfrm>
        </p:spPr>
        <p:txBody>
          <a:bodyPr>
            <a:normAutofit/>
          </a:bodyPr>
          <a:lstStyle/>
          <a:p>
            <a:r>
              <a:rPr lang="uk-UA" b="1" dirty="0"/>
              <a:t>це викладена в певній системі та послідовності на базі поєднання теорії і практики правового регулювання </a:t>
            </a:r>
            <a:r>
              <a:rPr lang="uk-UA" b="1" dirty="0">
                <a:solidFill>
                  <a:srgbClr val="0070C0"/>
                </a:solidFill>
              </a:rPr>
              <a:t>інформація про основні положення науки земельного права </a:t>
            </a:r>
            <a:r>
              <a:rPr lang="uk-UA" b="1" dirty="0"/>
              <a:t>з метою їх успішного засвоєння студентами.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297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72808" cy="63408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«Землевпорядний вісник»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124744"/>
            <a:ext cx="3096344" cy="5239543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b="1" dirty="0" smtClean="0"/>
              <a:t>Науково-виробничий журнал під егідою Державної служби України з питань геодезії, картографії та кадастру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7330"/>
            <a:ext cx="4176464" cy="53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4580977" cy="63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22" y="0"/>
            <a:ext cx="4948150" cy="67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Офіційний сайт Державної служби України з питань геодезії, картографії та кадастру</a:t>
            </a:r>
            <a:endParaRPr lang="ru-RU" sz="3200" b="1" dirty="0"/>
          </a:p>
        </p:txBody>
      </p:sp>
      <p:pic>
        <p:nvPicPr>
          <p:cNvPr id="3074" name="Picture 2" descr="D:\Викладання\Лекц\Сайт Держгеокадастру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608" y="1717253"/>
            <a:ext cx="354772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3337" y="1524000"/>
            <a:ext cx="3950351" cy="466344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82296" indent="0">
              <a:buNone/>
            </a:pPr>
            <a:r>
              <a:rPr lang="en-US" sz="3600" dirty="0" smtClean="0"/>
              <a:t>http</a:t>
            </a:r>
            <a:r>
              <a:rPr lang="en-US" sz="3600" dirty="0"/>
              <a:t>://land.gov.ua/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37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Передумови </a:t>
            </a:r>
            <a:r>
              <a:rPr lang="uk-UA" sz="3200" b="1" smtClean="0"/>
              <a:t>формування </a:t>
            </a:r>
            <a:br>
              <a:rPr lang="uk-UA" sz="3200" b="1" smtClean="0"/>
            </a:br>
            <a:r>
              <a:rPr lang="uk-UA" sz="3200" b="1" smtClean="0"/>
              <a:t>земельного </a:t>
            </a:r>
            <a:r>
              <a:rPr lang="uk-UA" sz="3200" b="1" dirty="0" smtClean="0"/>
              <a:t>права</a:t>
            </a:r>
            <a:r>
              <a:rPr lang="en-US" sz="3200" b="1" dirty="0" smtClean="0"/>
              <a:t> </a:t>
            </a:r>
            <a:r>
              <a:rPr lang="uk-UA" sz="3200" b="1" dirty="0" smtClean="0"/>
              <a:t>як галузі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uk-UA" b="1" dirty="0" smtClean="0"/>
              <a:t>суттєві зміни у соціально-економічному житті країни (проведення комплексної економічної, зокрема, й аграрної, реформи);</a:t>
            </a:r>
          </a:p>
          <a:p>
            <a:pPr marL="82296" lvl="0" indent="0">
              <a:spcBef>
                <a:spcPts val="0"/>
              </a:spcBef>
              <a:buNone/>
            </a:pPr>
            <a:endParaRPr lang="ru-RU" b="1" dirty="0" smtClean="0"/>
          </a:p>
          <a:p>
            <a:pPr lvl="0">
              <a:spcBef>
                <a:spcPts val="0"/>
              </a:spcBef>
            </a:pPr>
            <a:r>
              <a:rPr lang="uk-UA" b="1" dirty="0" smtClean="0"/>
              <a:t>необхідність проведення кардинальних змін у земельному ладі держави та їх належного правового забезпечення;</a:t>
            </a:r>
          </a:p>
          <a:p>
            <a:pPr lvl="0"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uk-UA" b="1" dirty="0" smtClean="0"/>
              <a:t>законодавче закріплення принципів вільного підприємництва та поява на цій основі значної кількості різних організаційно-правових форм господарювання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Передумови формування </a:t>
            </a:r>
            <a:br>
              <a:rPr lang="uk-UA" sz="3200" b="1" dirty="0" smtClean="0"/>
            </a:br>
            <a:r>
              <a:rPr lang="uk-UA" sz="3200" b="1" dirty="0" smtClean="0"/>
              <a:t>земельного права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b="1" dirty="0" smtClean="0"/>
              <a:t>підвищення ролі права у забезпеченні раціонального використання та охорони землі та інших природних ресурсів;</a:t>
            </a:r>
          </a:p>
          <a:p>
            <a:pPr lvl="0"/>
            <a:endParaRPr lang="ru-RU" b="1" dirty="0" smtClean="0"/>
          </a:p>
          <a:p>
            <a:pPr lvl="0"/>
            <a:r>
              <a:rPr lang="uk-UA" b="1" dirty="0" smtClean="0"/>
              <a:t>необхідність правового забезпечення подолання негативних наслідків Чорнобильської катастрофи;</a:t>
            </a:r>
          </a:p>
          <a:p>
            <a:pPr lvl="0">
              <a:buNone/>
            </a:pPr>
            <a:endParaRPr lang="ru-RU" b="1" dirty="0" smtClean="0"/>
          </a:p>
          <a:p>
            <a:pPr lvl="0"/>
            <a:r>
              <a:rPr lang="uk-UA" b="1" dirty="0" smtClean="0"/>
              <a:t>нарощування негативних тенденцій щодо стану земель в Україні, у тому числі земель сільськогосподарського призначення;</a:t>
            </a:r>
          </a:p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євроінтеграційні процеси.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1251</TotalTime>
  <Words>1727</Words>
  <Application>Microsoft Office PowerPoint</Application>
  <PresentationFormat>Екран (4:3)</PresentationFormat>
  <Paragraphs>235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4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Поняття,  предмет  та система  земельного права  України</vt:lpstr>
      <vt:lpstr>Основні питання теми</vt:lpstr>
      <vt:lpstr>Основна навчальна література</vt:lpstr>
      <vt:lpstr>«Землевпорядний вісник»</vt:lpstr>
      <vt:lpstr>Презентація PowerPoint</vt:lpstr>
      <vt:lpstr>Презентація PowerPoint</vt:lpstr>
      <vt:lpstr>Офіційний сайт Державної служби України з питань геодезії, картографії та кадастру</vt:lpstr>
      <vt:lpstr>Передумови формування  земельного права як галузі </vt:lpstr>
      <vt:lpstr>Передумови формування  земельного права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Поняття земельної реформи</vt:lpstr>
      <vt:lpstr>Ключові вектори сучасної земельної реформи</vt:lpstr>
      <vt:lpstr>Основні напрями земельної реформи в Україні  </vt:lpstr>
      <vt:lpstr>Предмет земельного права</vt:lpstr>
      <vt:lpstr>Суб'єкти земельних правовідносин</vt:lpstr>
      <vt:lpstr>Об'єкти земельних правовідносин</vt:lpstr>
      <vt:lpstr>Методи земельного права</vt:lpstr>
      <vt:lpstr> Види методів земельного права </vt:lpstr>
      <vt:lpstr>Поняття земельного права як галузі права</vt:lpstr>
      <vt:lpstr>Наукові погляди на місце земельного права у системі права України</vt:lpstr>
      <vt:lpstr>Функції земельного права</vt:lpstr>
      <vt:lpstr>Принципи земельного права</vt:lpstr>
      <vt:lpstr>Система принципів земельного права</vt:lpstr>
      <vt:lpstr>Конституційні принципи земельного права</vt:lpstr>
      <vt:lpstr>Галузеві принципи земельного права (ст. 5 Земельного кодексу України)</vt:lpstr>
      <vt:lpstr>Галузеві принципи земельного права</vt:lpstr>
      <vt:lpstr>Система земельного права</vt:lpstr>
      <vt:lpstr>Система земельного права</vt:lpstr>
      <vt:lpstr>Інститути Загальної частини</vt:lpstr>
      <vt:lpstr>Інститути Особливої частини</vt:lpstr>
      <vt:lpstr>Співвідношення із суміжними галузями</vt:lpstr>
      <vt:lpstr>Земельне право як галузь науки</vt:lpstr>
      <vt:lpstr>Предмет науки земельного права</vt:lpstr>
      <vt:lpstr>Земельне право як  навчальна дисципліна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140</cp:revision>
  <dcterms:created xsi:type="dcterms:W3CDTF">2010-09-03T10:03:27Z</dcterms:created>
  <dcterms:modified xsi:type="dcterms:W3CDTF">2025-09-02T06:20:38Z</dcterms:modified>
</cp:coreProperties>
</file>