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7" r:id="rId4"/>
    <p:sldId id="257" r:id="rId5"/>
    <p:sldId id="260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70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C1ACD-47E2-4F0B-8670-F5A9658A6626}" type="datetimeFigureOut">
              <a:rPr lang="pt-BR" smtClean="0"/>
              <a:pPr/>
              <a:t>18/02/2022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8AF67-3C0B-48D5-B22C-BA40D63E5DF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0615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Warm-up: you</a:t>
            </a:r>
            <a:r>
              <a:rPr lang="pt-BR" baseline="0" dirty="0" smtClean="0"/>
              <a:t> can ask your students share their ideas with their peers.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8AF67-3C0B-48D5-B22C-BA40D63E5DFF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8984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Ask</a:t>
            </a:r>
            <a:r>
              <a:rPr lang="pt-BR" dirty="0" smtClean="0"/>
              <a:t> </a:t>
            </a:r>
            <a:r>
              <a:rPr lang="pt-BR" dirty="0" err="1" smtClean="0"/>
              <a:t>questions</a:t>
            </a:r>
            <a:r>
              <a:rPr lang="pt-BR" dirty="0" smtClean="0"/>
              <a:t> </a:t>
            </a:r>
            <a:r>
              <a:rPr lang="pt-BR" dirty="0" err="1" smtClean="0"/>
              <a:t>such</a:t>
            </a:r>
            <a:r>
              <a:rPr lang="pt-BR" baseline="0" dirty="0" smtClean="0"/>
              <a:t> as “Are </a:t>
            </a:r>
            <a:r>
              <a:rPr lang="pt-BR" baseline="0" dirty="0" err="1" smtClean="0"/>
              <a:t>they</a:t>
            </a:r>
            <a:r>
              <a:rPr lang="pt-BR" baseline="0" dirty="0" smtClean="0"/>
              <a:t> still </a:t>
            </a:r>
            <a:r>
              <a:rPr lang="pt-BR" baseline="0" dirty="0" err="1" smtClean="0"/>
              <a:t>buying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car</a:t>
            </a:r>
            <a:r>
              <a:rPr lang="pt-BR" baseline="0" dirty="0" smtClean="0"/>
              <a:t>?”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help </a:t>
            </a:r>
            <a:r>
              <a:rPr lang="pt-BR" baseline="0" dirty="0" err="1" smtClean="0"/>
              <a:t>you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sts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understand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conception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if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necessary</a:t>
            </a:r>
            <a:r>
              <a:rPr lang="pt-BR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8AF67-3C0B-48D5-B22C-BA40D63E5DF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9492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Explain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your</a:t>
            </a:r>
            <a:r>
              <a:rPr lang="pt-BR" dirty="0" smtClean="0"/>
              <a:t> </a:t>
            </a:r>
            <a:r>
              <a:rPr lang="pt-BR" dirty="0" err="1" smtClean="0"/>
              <a:t>students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structures</a:t>
            </a:r>
            <a:r>
              <a:rPr lang="pt-BR" dirty="0" smtClean="0"/>
              <a:t> (positive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interggoative</a:t>
            </a:r>
            <a:r>
              <a:rPr lang="pt-BR" dirty="0" smtClean="0"/>
              <a:t>). </a:t>
            </a:r>
            <a:r>
              <a:rPr lang="pt-BR" dirty="0" err="1" smtClean="0"/>
              <a:t>Elict</a:t>
            </a:r>
            <a:r>
              <a:rPr lang="pt-BR" dirty="0" smtClean="0"/>
              <a:t> </a:t>
            </a:r>
            <a:r>
              <a:rPr lang="pt-BR" dirty="0" err="1" smtClean="0"/>
              <a:t>examples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8AF67-3C0B-48D5-B22C-BA40D63E5DFF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6191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Explain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your</a:t>
            </a:r>
            <a:r>
              <a:rPr lang="pt-BR" dirty="0" smtClean="0"/>
              <a:t> </a:t>
            </a:r>
            <a:r>
              <a:rPr lang="pt-BR" dirty="0" err="1" smtClean="0"/>
              <a:t>students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structures</a:t>
            </a:r>
            <a:r>
              <a:rPr lang="pt-BR" dirty="0" smtClean="0"/>
              <a:t> (positive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interggoative</a:t>
            </a:r>
            <a:r>
              <a:rPr lang="pt-BR" dirty="0" smtClean="0"/>
              <a:t>). </a:t>
            </a:r>
            <a:r>
              <a:rPr lang="pt-BR" dirty="0" err="1" smtClean="0"/>
              <a:t>Elict</a:t>
            </a:r>
            <a:r>
              <a:rPr lang="pt-BR" dirty="0" smtClean="0"/>
              <a:t> </a:t>
            </a:r>
            <a:r>
              <a:rPr lang="pt-BR" dirty="0" err="1" smtClean="0"/>
              <a:t>examples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8AF67-3C0B-48D5-B22C-BA40D63E5DFF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61914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http://www.englishpage.com/verbpage/presentperfectcontinuous.html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8AF67-3C0B-48D5-B22C-BA40D63E5DFF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5992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Ask</a:t>
            </a:r>
            <a:r>
              <a:rPr lang="pt-BR" dirty="0" smtClean="0"/>
              <a:t> </a:t>
            </a:r>
            <a:r>
              <a:rPr lang="pt-BR" dirty="0" err="1" smtClean="0"/>
              <a:t>your</a:t>
            </a:r>
            <a:r>
              <a:rPr lang="pt-BR" dirty="0" smtClean="0"/>
              <a:t> </a:t>
            </a:r>
            <a:r>
              <a:rPr lang="pt-BR" dirty="0" err="1" smtClean="0"/>
              <a:t>sts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complete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sentences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orally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click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reveal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answers</a:t>
            </a:r>
            <a:r>
              <a:rPr lang="pt-BR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8AF67-3C0B-48D5-B22C-BA40D63E5DFF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84863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Pair</a:t>
            </a:r>
            <a:r>
              <a:rPr lang="pt-BR" dirty="0" smtClean="0"/>
              <a:t> </a:t>
            </a:r>
            <a:r>
              <a:rPr lang="pt-BR" dirty="0" err="1" smtClean="0"/>
              <a:t>up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students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have</a:t>
            </a:r>
            <a:r>
              <a:rPr lang="pt-BR" dirty="0" smtClean="0"/>
              <a:t> </a:t>
            </a:r>
            <a:r>
              <a:rPr lang="pt-BR" dirty="0" err="1" smtClean="0"/>
              <a:t>them</a:t>
            </a:r>
            <a:r>
              <a:rPr lang="pt-BR" dirty="0" smtClean="0"/>
              <a:t> </a:t>
            </a:r>
            <a:r>
              <a:rPr lang="pt-BR" dirty="0" err="1" smtClean="0"/>
              <a:t>practice</a:t>
            </a:r>
            <a:r>
              <a:rPr lang="pt-BR" dirty="0" smtClean="0"/>
              <a:t> </a:t>
            </a:r>
            <a:r>
              <a:rPr lang="pt-BR" dirty="0" err="1" smtClean="0"/>
              <a:t>orally</a:t>
            </a:r>
            <a:r>
              <a:rPr lang="pt-BR" dirty="0" smtClean="0"/>
              <a:t>. </a:t>
            </a:r>
            <a:r>
              <a:rPr lang="pt-BR" dirty="0" err="1" smtClean="0"/>
              <a:t>Check</a:t>
            </a:r>
            <a:r>
              <a:rPr lang="pt-BR" dirty="0" smtClean="0"/>
              <a:t> for </a:t>
            </a:r>
            <a:r>
              <a:rPr lang="pt-BR" dirty="0" err="1" smtClean="0"/>
              <a:t>pronunciation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correct</a:t>
            </a:r>
            <a:r>
              <a:rPr lang="pt-BR" dirty="0" smtClean="0"/>
              <a:t> use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tense. Click </a:t>
            </a:r>
            <a:r>
              <a:rPr lang="pt-BR" dirty="0" err="1" smtClean="0"/>
              <a:t>to</a:t>
            </a:r>
            <a:r>
              <a:rPr lang="pt-BR" dirty="0" smtClean="0"/>
              <a:t> show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suggested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topics</a:t>
            </a:r>
            <a:r>
              <a:rPr lang="pt-BR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8AF67-3C0B-48D5-B22C-BA40D63E5DFF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707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DC8D-BD98-4B1B-A3AB-3E1F8766F50A}" type="datetime1">
              <a:rPr lang="pt-BR" smtClean="0"/>
              <a:pPr/>
              <a:t>18/02/2022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Teacher.lugott@gmail.com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8B3F-D5FD-45BF-A781-FB8906C9BE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71007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196D-E0B8-4F96-8615-23324523517A}" type="datetime1">
              <a:rPr lang="pt-BR" smtClean="0"/>
              <a:pPr/>
              <a:t>18/02/2022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Teacher.lugott@gmail.com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8B3F-D5FD-45BF-A781-FB8906C9BE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3526494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1C18-E295-42E9-962D-E376CABC0584}" type="datetime1">
              <a:rPr lang="pt-BR" smtClean="0"/>
              <a:pPr/>
              <a:t>18/02/2022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Teacher.lugott@gmail.com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8B3F-D5FD-45BF-A781-FB8906C9BE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8652941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DE31-B2EA-4825-B1E4-D0ADA704AF0D}" type="datetime1">
              <a:rPr lang="pt-BR" smtClean="0"/>
              <a:pPr/>
              <a:t>18/02/2022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Teacher.lugott@gmail.com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8B3F-D5FD-45BF-A781-FB8906C9BE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8298399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AFF2-41E2-4F33-9400-602F21EC847A}" type="datetime1">
              <a:rPr lang="pt-BR" smtClean="0"/>
              <a:pPr/>
              <a:t>18/02/2022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Teacher.lugott@gmail.com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8B3F-D5FD-45BF-A781-FB8906C9BE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7072548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E90C-C605-4BE1-9BF2-7FD7E7C1A3C5}" type="datetime1">
              <a:rPr lang="pt-BR" smtClean="0"/>
              <a:pPr/>
              <a:t>18/02/2022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Teacher.lugott@gmail.com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8B3F-D5FD-45BF-A781-FB8906C9BE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2545158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D512-197B-4A50-9C67-4D49D502236D}" type="datetime1">
              <a:rPr lang="pt-BR" smtClean="0"/>
              <a:pPr/>
              <a:t>18/02/2022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Teacher.lugott@gmail.com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8B3F-D5FD-45BF-A781-FB8906C9BE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883595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6420-D598-4532-A7EA-54CB66C668D2}" type="datetime1">
              <a:rPr lang="pt-BR" smtClean="0"/>
              <a:pPr/>
              <a:t>18/02/2022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Teacher.lugott@gmail.com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8B3F-D5FD-45BF-A781-FB8906C9BE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9036104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6C31-9330-4607-9C2F-8E1938110DCD}" type="datetime1">
              <a:rPr lang="pt-BR" smtClean="0"/>
              <a:pPr/>
              <a:t>18/02/2022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Teacher.lugott@gmail.com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8B3F-D5FD-45BF-A781-FB8906C9BE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1435461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A64B-2311-441C-960D-B22DB65CE5EE}" type="datetime1">
              <a:rPr lang="pt-BR" smtClean="0"/>
              <a:pPr/>
              <a:t>18/02/2022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Teacher.lugott@gmail.com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8B3F-D5FD-45BF-A781-FB8906C9BE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089083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0A52-7AF8-4802-A50E-462624BBA54B}" type="datetime1">
              <a:rPr lang="pt-BR" smtClean="0"/>
              <a:pPr/>
              <a:t>18/02/2022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Teacher.lugott@gmail.com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8B3F-D5FD-45BF-A781-FB8906C9BE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7988816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361B5-CEB4-4BBB-AA9D-79DD2C2CCB75}" type="datetime1">
              <a:rPr lang="pt-BR" smtClean="0"/>
              <a:pPr/>
              <a:t>18/02/2022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Teacher.lugott@gmail.com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8B3F-D5FD-45BF-A781-FB8906C9BE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305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47725" y="193675"/>
            <a:ext cx="10039350" cy="230832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Is St.Valentine’s Day an old holiday? Is it still popular today?</a:t>
            </a:r>
          </a:p>
          <a:p>
            <a:pPr algn="ctr"/>
            <a:r>
              <a:rPr lang="pt-BR" sz="3600" b="1" dirty="0" smtClean="0"/>
              <a:t>How long </a:t>
            </a: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people been celebrating </a:t>
            </a:r>
            <a:r>
              <a:rPr lang="pt-BR" sz="3600" b="1" dirty="0" smtClean="0"/>
              <a:t>this holiday?</a:t>
            </a:r>
            <a:endParaRPr lang="pt-BR" sz="3600" b="1" dirty="0"/>
          </a:p>
        </p:txBody>
      </p:sp>
      <p:pic>
        <p:nvPicPr>
          <p:cNvPr id="6" name="Рисунок 5" descr="C:\Users\Anastasiia\Downloads\Untitled design (72)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838451"/>
            <a:ext cx="3686175" cy="3495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56968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5835" y="215153"/>
            <a:ext cx="11752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>
                <a:latin typeface="Arial Black" panose="020B0A04020102020204" pitchFamily="34" charset="0"/>
              </a:rPr>
              <a:t>Read</a:t>
            </a:r>
            <a:r>
              <a:rPr lang="pt-BR" sz="2800" dirty="0" smtClean="0">
                <a:latin typeface="Arial Black" panose="020B0A04020102020204" pitchFamily="34" charset="0"/>
              </a:rPr>
              <a:t> </a:t>
            </a:r>
            <a:r>
              <a:rPr lang="pt-BR" sz="2800" dirty="0" err="1" smtClean="0">
                <a:latin typeface="Arial Black" panose="020B0A04020102020204" pitchFamily="34" charset="0"/>
              </a:rPr>
              <a:t>the</a:t>
            </a:r>
            <a:r>
              <a:rPr lang="pt-BR" sz="2800" dirty="0" smtClean="0">
                <a:latin typeface="Arial Black" panose="020B0A04020102020204" pitchFamily="34" charset="0"/>
              </a:rPr>
              <a:t> </a:t>
            </a:r>
            <a:r>
              <a:rPr lang="pt-BR" sz="2800" dirty="0" err="1" smtClean="0">
                <a:latin typeface="Arial Black" panose="020B0A04020102020204" pitchFamily="34" charset="0"/>
              </a:rPr>
              <a:t>following</a:t>
            </a:r>
            <a:r>
              <a:rPr lang="pt-BR" sz="2800" dirty="0" smtClean="0">
                <a:latin typeface="Arial Black" panose="020B0A04020102020204" pitchFamily="34" charset="0"/>
              </a:rPr>
              <a:t> </a:t>
            </a:r>
            <a:r>
              <a:rPr lang="pt-BR" sz="2800" dirty="0" err="1" smtClean="0">
                <a:latin typeface="Arial Black" panose="020B0A04020102020204" pitchFamily="34" charset="0"/>
              </a:rPr>
              <a:t>sentences</a:t>
            </a:r>
            <a:r>
              <a:rPr lang="pt-BR" sz="2800" dirty="0" smtClean="0">
                <a:latin typeface="Arial Black" panose="020B0A04020102020204" pitchFamily="34" charset="0"/>
              </a:rPr>
              <a:t> </a:t>
            </a:r>
            <a:r>
              <a:rPr lang="pt-BR" sz="2800" dirty="0" err="1" smtClean="0">
                <a:latin typeface="Arial Black" panose="020B0A04020102020204" pitchFamily="34" charset="0"/>
              </a:rPr>
              <a:t>and</a:t>
            </a:r>
            <a:r>
              <a:rPr lang="pt-BR" sz="2800" dirty="0" smtClean="0">
                <a:latin typeface="Arial Black" panose="020B0A04020102020204" pitchFamily="34" charset="0"/>
              </a:rPr>
              <a:t> </a:t>
            </a:r>
            <a:r>
              <a:rPr lang="pt-BR" sz="2800" dirty="0" err="1" smtClean="0">
                <a:latin typeface="Arial Black" panose="020B0A04020102020204" pitchFamily="34" charset="0"/>
              </a:rPr>
              <a:t>classifiy</a:t>
            </a:r>
            <a:r>
              <a:rPr lang="pt-BR" sz="2800" dirty="0" smtClean="0">
                <a:latin typeface="Arial Black" panose="020B0A04020102020204" pitchFamily="34" charset="0"/>
              </a:rPr>
              <a:t> </a:t>
            </a:r>
            <a:r>
              <a:rPr lang="pt-BR" sz="2800" dirty="0" err="1" smtClean="0">
                <a:latin typeface="Arial Black" panose="020B0A04020102020204" pitchFamily="34" charset="0"/>
              </a:rPr>
              <a:t>them</a:t>
            </a:r>
            <a:r>
              <a:rPr lang="pt-BR" sz="2800" dirty="0" smtClean="0">
                <a:latin typeface="Arial Black" panose="020B0A04020102020204" pitchFamily="34" charset="0"/>
              </a:rPr>
              <a:t> </a:t>
            </a:r>
            <a:r>
              <a:rPr lang="pt-BR" sz="2800" dirty="0" err="1" smtClean="0">
                <a:latin typeface="Arial Black" panose="020B0A04020102020204" pitchFamily="34" charset="0"/>
              </a:rPr>
              <a:t>into</a:t>
            </a:r>
            <a:r>
              <a:rPr lang="pt-BR" sz="2800" dirty="0" smtClean="0">
                <a:latin typeface="Arial Black" panose="020B0A04020102020204" pitchFamily="34" charset="0"/>
              </a:rPr>
              <a:t> </a:t>
            </a:r>
            <a:r>
              <a:rPr lang="pt-BR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finished</a:t>
            </a:r>
            <a:r>
              <a:rPr lang="pt-BR" sz="2800" dirty="0" smtClean="0">
                <a:latin typeface="Arial Black" panose="020B0A04020102020204" pitchFamily="34" charset="0"/>
              </a:rPr>
              <a:t> </a:t>
            </a:r>
            <a:r>
              <a:rPr lang="pt-BR" sz="2800" dirty="0" err="1" smtClean="0">
                <a:latin typeface="Arial Black" panose="020B0A04020102020204" pitchFamily="34" charset="0"/>
              </a:rPr>
              <a:t>and</a:t>
            </a:r>
            <a:r>
              <a:rPr lang="pt-BR" sz="2800" dirty="0" smtClean="0">
                <a:latin typeface="Arial Black" panose="020B0A04020102020204" pitchFamily="34" charset="0"/>
              </a:rPr>
              <a:t> </a:t>
            </a:r>
            <a:r>
              <a:rPr lang="pt-BR" sz="2800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unfinished</a:t>
            </a:r>
            <a:r>
              <a:rPr lang="pt-BR" sz="2800" dirty="0" smtClean="0">
                <a:latin typeface="Arial Black" panose="020B0A04020102020204" pitchFamily="34" charset="0"/>
              </a:rPr>
              <a:t>.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70646" y="1519518"/>
            <a:ext cx="92112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800" dirty="0" err="1" smtClean="0">
                <a:latin typeface="Arial Rounded MT Bold" panose="020F0704030504030204" pitchFamily="34" charset="0"/>
              </a:rPr>
              <a:t>They’ve</a:t>
            </a:r>
            <a:r>
              <a:rPr lang="pt-BR" sz="2800" dirty="0" smtClean="0">
                <a:latin typeface="Arial Rounded MT Bold" panose="020F0704030504030204" pitchFamily="34" charset="0"/>
              </a:rPr>
              <a:t> </a:t>
            </a:r>
            <a:r>
              <a:rPr lang="pt-BR" sz="2800" dirty="0" err="1" smtClean="0">
                <a:latin typeface="Arial Rounded MT Bold" panose="020F0704030504030204" pitchFamily="34" charset="0"/>
              </a:rPr>
              <a:t>bought</a:t>
            </a:r>
            <a:r>
              <a:rPr lang="pt-BR" sz="2800" dirty="0" smtClean="0">
                <a:latin typeface="Arial Rounded MT Bold" panose="020F0704030504030204" pitchFamily="34" charset="0"/>
              </a:rPr>
              <a:t> a new car.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800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800" dirty="0" err="1" smtClean="0">
                <a:latin typeface="Arial Rounded MT Bold" panose="020F0704030504030204" pitchFamily="34" charset="0"/>
              </a:rPr>
              <a:t>I’ve</a:t>
            </a:r>
            <a:r>
              <a:rPr lang="pt-BR" sz="2800" dirty="0" smtClean="0">
                <a:latin typeface="Arial Rounded MT Bold" panose="020F0704030504030204" pitchFamily="34" charset="0"/>
              </a:rPr>
              <a:t> </a:t>
            </a:r>
            <a:r>
              <a:rPr lang="pt-BR" sz="2800" dirty="0" err="1" smtClean="0">
                <a:latin typeface="Arial Rounded MT Bold" panose="020F0704030504030204" pitchFamily="34" charset="0"/>
              </a:rPr>
              <a:t>been</a:t>
            </a:r>
            <a:r>
              <a:rPr lang="pt-BR" sz="2800" dirty="0" smtClean="0">
                <a:latin typeface="Arial Rounded MT Bold" panose="020F0704030504030204" pitchFamily="34" charset="0"/>
              </a:rPr>
              <a:t> </a:t>
            </a:r>
            <a:r>
              <a:rPr lang="pt-BR" sz="2800" dirty="0" err="1" smtClean="0">
                <a:latin typeface="Arial Rounded MT Bold" panose="020F0704030504030204" pitchFamily="34" charset="0"/>
              </a:rPr>
              <a:t>thinking</a:t>
            </a:r>
            <a:r>
              <a:rPr lang="pt-BR" sz="2800" dirty="0" smtClean="0">
                <a:latin typeface="Arial Rounded MT Bold" panose="020F0704030504030204" pitchFamily="34" charset="0"/>
              </a:rPr>
              <a:t> </a:t>
            </a:r>
            <a:r>
              <a:rPr lang="pt-BR" sz="2800" dirty="0" err="1" smtClean="0">
                <a:latin typeface="Arial Rounded MT Bold" panose="020F0704030504030204" pitchFamily="34" charset="0"/>
              </a:rPr>
              <a:t>about</a:t>
            </a:r>
            <a:r>
              <a:rPr lang="pt-BR" sz="2800" dirty="0" smtClean="0">
                <a:latin typeface="Arial Rounded MT Bold" panose="020F0704030504030204" pitchFamily="34" charset="0"/>
              </a:rPr>
              <a:t> </a:t>
            </a:r>
            <a:r>
              <a:rPr lang="pt-BR" sz="2800" dirty="0" err="1" smtClean="0">
                <a:latin typeface="Arial Rounded MT Bold" panose="020F0704030504030204" pitchFamily="34" charset="0"/>
              </a:rPr>
              <a:t>you</a:t>
            </a:r>
            <a:r>
              <a:rPr lang="pt-BR" sz="2800" dirty="0" smtClean="0">
                <a:latin typeface="Arial Rounded MT Bold" panose="020F07040305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800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800" dirty="0" err="1" smtClean="0">
                <a:latin typeface="Arial Rounded MT Bold" panose="020F0704030504030204" pitchFamily="34" charset="0"/>
              </a:rPr>
              <a:t>She’s</a:t>
            </a:r>
            <a:r>
              <a:rPr lang="pt-BR" sz="2800" dirty="0" smtClean="0">
                <a:latin typeface="Arial Rounded MT Bold" panose="020F0704030504030204" pitchFamily="34" charset="0"/>
              </a:rPr>
              <a:t> </a:t>
            </a:r>
            <a:r>
              <a:rPr lang="pt-BR" sz="2800" dirty="0" err="1" smtClean="0">
                <a:latin typeface="Arial Rounded MT Bold" panose="020F0704030504030204" pitchFamily="34" charset="0"/>
              </a:rPr>
              <a:t>been</a:t>
            </a:r>
            <a:r>
              <a:rPr lang="pt-BR" sz="2800" dirty="0" smtClean="0">
                <a:latin typeface="Arial Rounded MT Bold" panose="020F0704030504030204" pitchFamily="34" charset="0"/>
              </a:rPr>
              <a:t> living in NY </a:t>
            </a:r>
            <a:r>
              <a:rPr lang="pt-BR" sz="2800" dirty="0" err="1" smtClean="0">
                <a:latin typeface="Arial Rounded MT Bold" panose="020F0704030504030204" pitchFamily="34" charset="0"/>
              </a:rPr>
              <a:t>since</a:t>
            </a:r>
            <a:r>
              <a:rPr lang="pt-BR" sz="2800" dirty="0" smtClean="0">
                <a:latin typeface="Arial Rounded MT Bold" panose="020F0704030504030204" pitchFamily="34" charset="0"/>
              </a:rPr>
              <a:t> 2016.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800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800" dirty="0" err="1" smtClean="0">
                <a:latin typeface="Arial Rounded MT Bold" panose="020F0704030504030204" pitchFamily="34" charset="0"/>
              </a:rPr>
              <a:t>We’ve</a:t>
            </a:r>
            <a:r>
              <a:rPr lang="pt-BR" sz="2800" dirty="0" smtClean="0">
                <a:latin typeface="Arial Rounded MT Bold" panose="020F0704030504030204" pitchFamily="34" charset="0"/>
              </a:rPr>
              <a:t> </a:t>
            </a:r>
            <a:r>
              <a:rPr lang="pt-BR" sz="2800" dirty="0" err="1" smtClean="0">
                <a:latin typeface="Arial Rounded MT Bold" panose="020F0704030504030204" pitchFamily="34" charset="0"/>
              </a:rPr>
              <a:t>found</a:t>
            </a:r>
            <a:r>
              <a:rPr lang="pt-BR" sz="2800" dirty="0" smtClean="0">
                <a:latin typeface="Arial Rounded MT Bold" panose="020F0704030504030204" pitchFamily="34" charset="0"/>
              </a:rPr>
              <a:t> a wallet </a:t>
            </a:r>
            <a:r>
              <a:rPr lang="pt-BR" sz="2800" dirty="0" err="1" smtClean="0">
                <a:latin typeface="Arial Rounded MT Bold" panose="020F0704030504030204" pitchFamily="34" charset="0"/>
              </a:rPr>
              <a:t>whose</a:t>
            </a:r>
            <a:r>
              <a:rPr lang="pt-BR" sz="2800" dirty="0" smtClean="0">
                <a:latin typeface="Arial Rounded MT Bold" panose="020F0704030504030204" pitchFamily="34" charset="0"/>
              </a:rPr>
              <a:t> </a:t>
            </a:r>
            <a:r>
              <a:rPr lang="pt-BR" sz="2800" dirty="0" err="1" smtClean="0">
                <a:latin typeface="Arial Rounded MT Bold" panose="020F0704030504030204" pitchFamily="34" charset="0"/>
              </a:rPr>
              <a:t>owner</a:t>
            </a:r>
            <a:r>
              <a:rPr lang="pt-BR" sz="2800" dirty="0" smtClean="0">
                <a:latin typeface="Arial Rounded MT Bold" panose="020F0704030504030204" pitchFamily="34" charset="0"/>
              </a:rPr>
              <a:t> </a:t>
            </a:r>
            <a:r>
              <a:rPr lang="pt-BR" sz="2800" dirty="0" err="1" smtClean="0">
                <a:latin typeface="Arial Rounded MT Bold" panose="020F0704030504030204" pitchFamily="34" charset="0"/>
              </a:rPr>
              <a:t>is</a:t>
            </a:r>
            <a:r>
              <a:rPr lang="pt-BR" sz="2800" dirty="0" smtClean="0">
                <a:latin typeface="Arial Rounded MT Bold" panose="020F0704030504030204" pitchFamily="34" charset="0"/>
              </a:rPr>
              <a:t> 65 </a:t>
            </a:r>
            <a:r>
              <a:rPr lang="pt-BR" sz="2800" dirty="0" err="1" smtClean="0">
                <a:latin typeface="Arial Rounded MT Bold" panose="020F0704030504030204" pitchFamily="34" charset="0"/>
              </a:rPr>
              <a:t>years</a:t>
            </a:r>
            <a:r>
              <a:rPr lang="pt-BR" sz="2800" dirty="0" smtClean="0">
                <a:latin typeface="Arial Rounded MT Bold" panose="020F0704030504030204" pitchFamily="34" charset="0"/>
              </a:rPr>
              <a:t> </a:t>
            </a:r>
            <a:r>
              <a:rPr lang="pt-BR" sz="2800" dirty="0" err="1" smtClean="0">
                <a:latin typeface="Arial Rounded MT Bold" panose="020F0704030504030204" pitchFamily="34" charset="0"/>
              </a:rPr>
              <a:t>old</a:t>
            </a:r>
            <a:r>
              <a:rPr lang="pt-BR" sz="2800" dirty="0" smtClean="0">
                <a:latin typeface="Arial Rounded MT Bold" panose="020F07040305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800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Rounded MT Bold" panose="020F0704030504030204" pitchFamily="34" charset="0"/>
              </a:rPr>
              <a:t>It </a:t>
            </a:r>
            <a:r>
              <a:rPr lang="pt-BR" sz="2800" dirty="0" err="1" smtClean="0">
                <a:latin typeface="Arial Rounded MT Bold" panose="020F0704030504030204" pitchFamily="34" charset="0"/>
              </a:rPr>
              <a:t>might</a:t>
            </a:r>
            <a:r>
              <a:rPr lang="pt-BR" sz="2800" dirty="0" smtClean="0">
                <a:latin typeface="Arial Rounded MT Bold" panose="020F0704030504030204" pitchFamily="34" charset="0"/>
              </a:rPr>
              <a:t> </a:t>
            </a:r>
            <a:r>
              <a:rPr lang="pt-BR" sz="2800" dirty="0" err="1" smtClean="0">
                <a:latin typeface="Arial Rounded MT Bold" panose="020F0704030504030204" pitchFamily="34" charset="0"/>
              </a:rPr>
              <a:t>seem</a:t>
            </a:r>
            <a:r>
              <a:rPr lang="pt-BR" sz="2800" dirty="0" smtClean="0">
                <a:latin typeface="Arial Rounded MT Bold" panose="020F0704030504030204" pitchFamily="34" charset="0"/>
              </a:rPr>
              <a:t> </a:t>
            </a:r>
            <a:r>
              <a:rPr lang="pt-BR" sz="2800" dirty="0" err="1" smtClean="0">
                <a:latin typeface="Arial Rounded MT Bold" panose="020F0704030504030204" pitchFamily="34" charset="0"/>
              </a:rPr>
              <a:t>crazy</a:t>
            </a:r>
            <a:r>
              <a:rPr lang="pt-BR" sz="2800" dirty="0" smtClean="0">
                <a:latin typeface="Arial Rounded MT Bold" panose="020F0704030504030204" pitchFamily="34" charset="0"/>
              </a:rPr>
              <a:t> </a:t>
            </a:r>
            <a:r>
              <a:rPr lang="pt-BR" sz="2800" dirty="0" err="1" smtClean="0">
                <a:latin typeface="Arial Rounded MT Bold" panose="020F0704030504030204" pitchFamily="34" charset="0"/>
              </a:rPr>
              <a:t>what</a:t>
            </a:r>
            <a:r>
              <a:rPr lang="pt-BR" sz="2800" dirty="0" smtClean="0">
                <a:latin typeface="Arial Rounded MT Bold" panose="020F0704030504030204" pitchFamily="34" charset="0"/>
              </a:rPr>
              <a:t> </a:t>
            </a:r>
            <a:r>
              <a:rPr lang="pt-BR" sz="2800" dirty="0" err="1" smtClean="0">
                <a:latin typeface="Arial Rounded MT Bold" panose="020F0704030504030204" pitchFamily="34" charset="0"/>
              </a:rPr>
              <a:t>she’s</a:t>
            </a:r>
            <a:r>
              <a:rPr lang="pt-BR" sz="2800" dirty="0" smtClean="0">
                <a:latin typeface="Arial Rounded MT Bold" panose="020F0704030504030204" pitchFamily="34" charset="0"/>
              </a:rPr>
              <a:t> </a:t>
            </a:r>
            <a:r>
              <a:rPr lang="pt-BR" sz="2800" dirty="0" err="1" smtClean="0">
                <a:latin typeface="Arial Rounded MT Bold" panose="020F0704030504030204" pitchFamily="34" charset="0"/>
              </a:rPr>
              <a:t>been</a:t>
            </a:r>
            <a:r>
              <a:rPr lang="pt-BR" sz="2800" dirty="0" smtClean="0">
                <a:latin typeface="Arial Rounded MT Bold" panose="020F0704030504030204" pitchFamily="34" charset="0"/>
              </a:rPr>
              <a:t> </a:t>
            </a:r>
            <a:r>
              <a:rPr lang="pt-BR" sz="2800" dirty="0" err="1" smtClean="0">
                <a:latin typeface="Arial Rounded MT Bold" panose="020F0704030504030204" pitchFamily="34" charset="0"/>
              </a:rPr>
              <a:t>doing</a:t>
            </a:r>
            <a:r>
              <a:rPr lang="pt-BR" sz="2800" dirty="0" smtClean="0"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29880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present perfect continuo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7067" y="1221628"/>
            <a:ext cx="6312462" cy="472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095866" y="42804"/>
            <a:ext cx="8000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Present</a:t>
            </a:r>
            <a:r>
              <a:rPr lang="pt-B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pt-BR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Perfect</a:t>
            </a:r>
            <a:r>
              <a:rPr lang="pt-B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pt-BR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Continuous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600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95866" y="42804"/>
            <a:ext cx="8000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Present</a:t>
            </a:r>
            <a:r>
              <a:rPr lang="pt-B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pt-BR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Perfect</a:t>
            </a:r>
            <a:r>
              <a:rPr lang="pt-B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pt-BR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Continuous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8" name="Picture 4" descr="Resultado de imagem para present perfect continuo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1960" y="1056549"/>
            <a:ext cx="5661210" cy="473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7600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00635" y="565700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b="0" i="0" dirty="0" smtClean="0"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We use the Present Perfect Continuous to show that something started in the past and has continued up until now. </a:t>
            </a:r>
          </a:p>
          <a:p>
            <a:pPr algn="ctr"/>
            <a:endParaRPr lang="en-US" sz="2200" dirty="0">
              <a:solidFill>
                <a:srgbClr val="00000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US" sz="2200" b="0" i="0" dirty="0" smtClean="0"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"For five minutes," "for two weeks," and "since Tuesday" are all </a:t>
            </a:r>
            <a:r>
              <a:rPr lang="en-US" sz="2200" b="0" i="0" dirty="0" smtClean="0">
                <a:solidFill>
                  <a:srgbClr val="0070C0"/>
                </a:solidFill>
                <a:effectLst/>
                <a:latin typeface="Berlin Sans FB" panose="020E0602020502020306" pitchFamily="34" charset="0"/>
              </a:rPr>
              <a:t>durations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 which can be used with the Present Perfect Continuous.</a:t>
            </a:r>
            <a:endParaRPr lang="pt-BR" sz="2200" dirty="0">
              <a:latin typeface="Berlin Sans FB" panose="020E0602020502020306" pitchFamily="34" charset="0"/>
            </a:endParaRPr>
          </a:p>
        </p:txBody>
      </p:sp>
      <p:pic>
        <p:nvPicPr>
          <p:cNvPr id="2050" name="Picture 2" descr="http://www.englishpage.com/image/verbs/presentperfectcontinuou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2251" y="565700"/>
            <a:ext cx="4163212" cy="8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269197" y="3310439"/>
            <a:ext cx="96536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0" i="0" dirty="0" smtClean="0"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She </a:t>
            </a:r>
            <a:r>
              <a:rPr lang="en-US" sz="3000" b="1" i="0" dirty="0" smtClean="0"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has been working</a:t>
            </a:r>
            <a:r>
              <a:rPr lang="en-US" sz="3000" b="0" i="0" dirty="0" smtClean="0"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 at that company for three years</a:t>
            </a:r>
            <a:endParaRPr lang="pt-BR" sz="3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93003" y="4257942"/>
            <a:ext cx="96265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pt-BR" sz="2500" b="1" dirty="0" smtClean="0">
                <a:solidFill>
                  <a:srgbClr val="002060"/>
                </a:solidFill>
              </a:rPr>
              <a:t>For </a:t>
            </a:r>
            <a:r>
              <a:rPr lang="pt-BR" sz="2500" b="1" dirty="0" err="1" smtClean="0">
                <a:solidFill>
                  <a:srgbClr val="002060"/>
                </a:solidFill>
              </a:rPr>
              <a:t>three</a:t>
            </a:r>
            <a:r>
              <a:rPr lang="pt-BR" sz="2500" b="1" dirty="0" smtClean="0">
                <a:solidFill>
                  <a:srgbClr val="002060"/>
                </a:solidFill>
              </a:rPr>
              <a:t> </a:t>
            </a:r>
            <a:r>
              <a:rPr lang="pt-BR" sz="2500" b="1" dirty="0" err="1" smtClean="0">
                <a:solidFill>
                  <a:srgbClr val="002060"/>
                </a:solidFill>
              </a:rPr>
              <a:t>years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”,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gives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us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notion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her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work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length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ctr"/>
            <a:endParaRPr lang="pt-BR" sz="25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2500" b="1" dirty="0" err="1" smtClean="0">
                <a:solidFill>
                  <a:schemeClr val="accent6">
                    <a:lumMod val="75000"/>
                  </a:schemeClr>
                </a:solidFill>
              </a:rPr>
              <a:t>Present</a:t>
            </a:r>
            <a:r>
              <a:rPr lang="pt-BR" sz="25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6">
                    <a:lumMod val="75000"/>
                  </a:schemeClr>
                </a:solidFill>
              </a:rPr>
              <a:t>Perfect</a:t>
            </a:r>
            <a:r>
              <a:rPr lang="pt-BR" sz="25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6">
                    <a:lumMod val="75000"/>
                  </a:schemeClr>
                </a:solidFill>
              </a:rPr>
              <a:t>Continuous</a:t>
            </a:r>
            <a:r>
              <a:rPr lang="pt-BR" sz="25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6">
                    <a:lumMod val="75000"/>
                  </a:schemeClr>
                </a:solidFill>
              </a:rPr>
              <a:t>focus</a:t>
            </a:r>
            <a:r>
              <a:rPr lang="pt-BR" sz="25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6">
                    <a:lumMod val="75000"/>
                  </a:schemeClr>
                </a:solidFill>
              </a:rPr>
              <a:t>on</a:t>
            </a:r>
            <a:r>
              <a:rPr lang="pt-BR" sz="25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pt-BR" sz="25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6">
                    <a:lumMod val="75000"/>
                  </a:schemeClr>
                </a:solidFill>
              </a:rPr>
              <a:t>duration</a:t>
            </a:r>
            <a:r>
              <a:rPr lang="pt-BR" sz="25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pt-BR" sz="25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pt-BR" sz="25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6">
                    <a:lumMod val="75000"/>
                  </a:schemeClr>
                </a:solidFill>
              </a:rPr>
              <a:t>action</a:t>
            </a:r>
            <a:r>
              <a:rPr lang="pt-BR" sz="25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pt-BR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816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051473" y="245422"/>
            <a:ext cx="4351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</a:t>
            </a:r>
            <a:r>
              <a:rPr lang="pt-BR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</a:t>
            </a:r>
            <a:r>
              <a:rPr lang="pt-B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SINCE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13110" y="1639616"/>
            <a:ext cx="6602226" cy="2308324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We often use </a:t>
            </a:r>
            <a:r>
              <a:rPr lang="en-US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for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and </a:t>
            </a:r>
            <a:r>
              <a:rPr lang="en-US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since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with perfect tenses:</a:t>
            </a:r>
          </a:p>
          <a:p>
            <a:endParaRPr lang="en-US" b="0" i="0" dirty="0" smtClean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We use </a:t>
            </a:r>
            <a:r>
              <a:rPr lang="en-US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for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to talk about a </a:t>
            </a:r>
            <a:r>
              <a:rPr lang="en-US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period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of time: </a:t>
            </a:r>
            <a:r>
              <a:rPr lang="en-US" b="0" i="1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three hours, two months, one decade.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i="1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0" i="0" dirty="0" smtClean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We use </a:t>
            </a:r>
            <a:r>
              <a:rPr lang="en-US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since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to talk about a </a:t>
            </a:r>
            <a:r>
              <a:rPr lang="en-US" dirty="0" smtClean="0">
                <a:solidFill>
                  <a:srgbClr val="333333"/>
                </a:solidFill>
                <a:latin typeface="Verdana" panose="020B0604030504040204" pitchFamily="34" charset="0"/>
              </a:rPr>
              <a:t>starting </a:t>
            </a:r>
            <a:r>
              <a:rPr lang="en-US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point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in past time: </a:t>
            </a:r>
            <a:r>
              <a:rPr lang="en-US" b="0" i="1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9 o'clock, 1st January, Monday.</a:t>
            </a:r>
            <a:endParaRPr lang="en-US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/>
          <a:srcRect l="30610" t="13510" r="37819" b="17837"/>
          <a:stretch/>
        </p:blipFill>
        <p:spPr>
          <a:xfrm>
            <a:off x="196947" y="245421"/>
            <a:ext cx="4854526" cy="5935155"/>
          </a:xfrm>
          <a:prstGeom prst="rect">
            <a:avLst/>
          </a:prstGeom>
        </p:spPr>
      </p:pic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4997" y="4513710"/>
            <a:ext cx="793845" cy="166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 Explicativo em Elipse 6"/>
          <p:cNvSpPr/>
          <p:nvPr/>
        </p:nvSpPr>
        <p:spPr>
          <a:xfrm>
            <a:off x="7484012" y="4035373"/>
            <a:ext cx="1721704" cy="956673"/>
          </a:xfrm>
          <a:prstGeom prst="wedgeEllipseCallout">
            <a:avLst>
              <a:gd name="adj1" fmla="val 81640"/>
              <a:gd name="adj2" fmla="val 333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Any</a:t>
            </a:r>
            <a:r>
              <a:rPr lang="pt-BR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pt-BR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questions</a:t>
            </a:r>
            <a:r>
              <a:rPr lang="pt-BR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?</a:t>
            </a:r>
            <a:endParaRPr lang="pt-BR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159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exercise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470" y="0"/>
            <a:ext cx="1560684" cy="156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196658" y="155780"/>
            <a:ext cx="495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Time </a:t>
            </a:r>
            <a:r>
              <a:rPr lang="pt-BR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</a:t>
            </a:r>
            <a:r>
              <a:rPr lang="pt-B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t-BR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practice</a:t>
            </a:r>
            <a:r>
              <a:rPr lang="pt-B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/>
          <a:srcRect l="14176" t="19087" r="27439" b="35144"/>
          <a:stretch/>
        </p:blipFill>
        <p:spPr>
          <a:xfrm>
            <a:off x="197460" y="1559108"/>
            <a:ext cx="11235238" cy="495182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638059" y="2461846"/>
            <a:ext cx="203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0070C0"/>
                </a:solidFill>
              </a:rPr>
              <a:t>Have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been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waiting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89131" y="2913866"/>
            <a:ext cx="203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0070C0"/>
                </a:solidFill>
              </a:rPr>
              <a:t>Has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been</a:t>
            </a:r>
            <a:r>
              <a:rPr lang="pt-BR" b="1" dirty="0" smtClean="0">
                <a:solidFill>
                  <a:srgbClr val="0070C0"/>
                </a:solidFill>
              </a:rPr>
              <a:t> living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809714" y="3365886"/>
            <a:ext cx="203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0070C0"/>
                </a:solidFill>
              </a:rPr>
              <a:t>Has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been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playing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6283" y="3863693"/>
            <a:ext cx="243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0070C0"/>
                </a:solidFill>
              </a:rPr>
              <a:t>Have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you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been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learning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333985" y="4274369"/>
            <a:ext cx="243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0070C0"/>
                </a:solidFill>
              </a:rPr>
              <a:t>Have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been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looking</a:t>
            </a:r>
            <a:r>
              <a:rPr lang="pt-BR" b="1" dirty="0" smtClean="0">
                <a:solidFill>
                  <a:srgbClr val="0070C0"/>
                </a:solidFill>
              </a:rPr>
              <a:t> for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15312" y="4726389"/>
            <a:ext cx="243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0070C0"/>
                </a:solidFill>
              </a:rPr>
              <a:t>Have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been</a:t>
            </a:r>
            <a:r>
              <a:rPr lang="pt-BR" b="1" dirty="0" smtClean="0">
                <a:solidFill>
                  <a:srgbClr val="0070C0"/>
                </a:solidFill>
              </a:rPr>
              <a:t> living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991479" y="5144688"/>
            <a:ext cx="243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0070C0"/>
                </a:solidFill>
              </a:rPr>
              <a:t>Hasn’t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been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running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142154" y="5601151"/>
            <a:ext cx="243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0070C0"/>
                </a:solidFill>
              </a:rPr>
              <a:t>Has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she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been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working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350408" y="6083769"/>
            <a:ext cx="1559308" cy="380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0070C0"/>
                </a:solidFill>
              </a:rPr>
              <a:t>Hasn’t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been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4100" name="Picture 4" descr="Imagem relacionada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2183" y="164710"/>
            <a:ext cx="11525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1730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21" r="25225"/>
          <a:stretch/>
        </p:blipFill>
        <p:spPr>
          <a:xfrm>
            <a:off x="430307" y="2725236"/>
            <a:ext cx="2825132" cy="261324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759004" y="0"/>
            <a:ext cx="6431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Conversation</a:t>
            </a:r>
            <a:r>
              <a:rPr lang="pt-B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t-BR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moment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371851" y="1970537"/>
            <a:ext cx="8362390" cy="31062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How long have you been studying English?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TV shows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sitcoms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watching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What kinds movies have you been watching recently? Would you recommend any?</a:t>
            </a:r>
            <a:endParaRPr lang="pt-BR" sz="2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Who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haven’t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meeting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latelty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skills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practicing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more: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writing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listening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restaurtant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eating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recently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blogs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you’ve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ones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pt-BR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404781" y="849423"/>
            <a:ext cx="7041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Answer</a:t>
            </a:r>
            <a:r>
              <a:rPr lang="pt-BR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pt-BR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these</a:t>
            </a:r>
            <a:r>
              <a:rPr lang="pt-BR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pt-BR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questions</a:t>
            </a:r>
            <a:endParaRPr lang="pt-B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528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397</Words>
  <Application>Microsoft Office PowerPoint</Application>
  <PresentationFormat>Произвольный</PresentationFormat>
  <Paragraphs>62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Tema do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PowerPoint</dc:title>
  <dc:creator>Me</dc:creator>
  <cp:lastModifiedBy>Reviewer </cp:lastModifiedBy>
  <cp:revision>25</cp:revision>
  <dcterms:created xsi:type="dcterms:W3CDTF">2017-06-24T12:48:01Z</dcterms:created>
  <dcterms:modified xsi:type="dcterms:W3CDTF">2022-02-18T13:57:24Z</dcterms:modified>
</cp:coreProperties>
</file>