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359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571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3380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2360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5813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8551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6448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4145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54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658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96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2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625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43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692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175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216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7E86B40-B4BD-41A3-BB45-3608A27BE89B}" type="datetimeFigureOut">
              <a:rPr lang="uk-UA" smtClean="0"/>
              <a:t>13.01.2021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7246741-B226-413F-B018-F2C2CFFB40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222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znuecologmas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324740"/>
            <a:ext cx="8574622" cy="2409915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Математичні методи в екології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z="2400" b="1" dirty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Викладач:</a:t>
            </a:r>
            <a:r>
              <a:rPr lang="uk-UA" sz="2400" dirty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кандидат фізико-математичних наук, доцент </a:t>
            </a:r>
            <a:r>
              <a:rPr lang="uk-UA" sz="2400" b="1" i="1" dirty="0"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Маслова Оксана Володимирівна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57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12144"/>
              </p:ext>
            </p:extLst>
          </p:nvPr>
        </p:nvGraphicFramePr>
        <p:xfrm>
          <a:off x="2538101" y="905854"/>
          <a:ext cx="8306512" cy="4877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1222">
                  <a:extLst>
                    <a:ext uri="{9D8B030D-6E8A-4147-A177-3AD203B41FA5}">
                      <a16:colId xmlns:a16="http://schemas.microsoft.com/office/drawing/2014/main" val="294508609"/>
                    </a:ext>
                  </a:extLst>
                </a:gridCol>
                <a:gridCol w="493329">
                  <a:extLst>
                    <a:ext uri="{9D8B030D-6E8A-4147-A177-3AD203B41FA5}">
                      <a16:colId xmlns:a16="http://schemas.microsoft.com/office/drawing/2014/main" val="3125457822"/>
                    </a:ext>
                  </a:extLst>
                </a:gridCol>
                <a:gridCol w="1755737">
                  <a:extLst>
                    <a:ext uri="{9D8B030D-6E8A-4147-A177-3AD203B41FA5}">
                      <a16:colId xmlns:a16="http://schemas.microsoft.com/office/drawing/2014/main" val="3425539412"/>
                    </a:ext>
                  </a:extLst>
                </a:gridCol>
                <a:gridCol w="963238">
                  <a:extLst>
                    <a:ext uri="{9D8B030D-6E8A-4147-A177-3AD203B41FA5}">
                      <a16:colId xmlns:a16="http://schemas.microsoft.com/office/drawing/2014/main" val="1656685956"/>
                    </a:ext>
                  </a:extLst>
                </a:gridCol>
                <a:gridCol w="3512986">
                  <a:extLst>
                    <a:ext uri="{9D8B030D-6E8A-4147-A177-3AD203B41FA5}">
                      <a16:colId xmlns:a16="http://schemas.microsoft.com/office/drawing/2014/main" val="3160317195"/>
                    </a:ext>
                  </a:extLst>
                </a:gridCol>
              </a:tblGrid>
              <a:tr h="137301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Освітня програма, рівень вищої освіти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Екологія, охорона навколишнього середовища та збалансоване природокористування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383738"/>
                  </a:ext>
                </a:extLst>
              </a:tr>
              <a:tr h="86615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 дисципліни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Обов'язкова дисципліна циклу професійної підготовки спеціальності (№ 22 за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планом)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541228"/>
                  </a:ext>
                </a:extLst>
              </a:tr>
              <a:tr h="6301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Кредити ECTS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Навч. рік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33319564"/>
                  </a:ext>
                </a:extLst>
              </a:tr>
              <a:tr h="956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змістових модулів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01764421"/>
                  </a:ext>
                </a:extLst>
              </a:tr>
              <a:tr h="42215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контролю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залік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970798"/>
                  </a:ext>
                </a:extLst>
              </a:tr>
              <a:tr h="630105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Посилання на курс в Moodle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65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  <a:hlinkClick r:id="rId2"/>
                        </a:rPr>
                        <a:t>https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://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  <a:hlinkClick r:id="rId2"/>
                        </a:rPr>
                        <a:t>moodle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.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  <a:hlinkClick r:id="rId2"/>
                        </a:rPr>
                        <a:t>znu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.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  <a:hlinkClick r:id="rId2"/>
                        </a:rPr>
                        <a:t>edu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.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  <a:hlinkClick r:id="rId2"/>
                        </a:rPr>
                        <a:t>ua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/</a:t>
                      </a:r>
                      <a:r>
                        <a:rPr lang="en-US" dirty="0">
                          <a:solidFill>
                            <a:srgbClr val="FFFF00"/>
                          </a:solidFill>
                          <a:hlinkClick r:id="rId2"/>
                        </a:rPr>
                        <a:t>course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/</a:t>
                      </a:r>
                      <a:r>
                        <a:rPr lang="en-US" dirty="0">
                          <a:solidFill>
                            <a:srgbClr val="FFFF00"/>
                          </a:solidFill>
                          <a:hlinkClick r:id="rId2"/>
                        </a:rPr>
                        <a:t>view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.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  <a:hlinkClick r:id="rId2"/>
                        </a:rPr>
                        <a:t>php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?</a:t>
                      </a:r>
                      <a:r>
                        <a:rPr lang="en-US" dirty="0">
                          <a:solidFill>
                            <a:srgbClr val="FFFF00"/>
                          </a:solidFill>
                          <a:hlinkClick r:id="rId2"/>
                        </a:rPr>
                        <a:t>id</a:t>
                      </a:r>
                      <a:r>
                        <a:rPr lang="uk-UA" dirty="0">
                          <a:solidFill>
                            <a:srgbClr val="FFFF00"/>
                          </a:solidFill>
                          <a:hlinkClick r:id="rId2"/>
                        </a:rPr>
                        <a:t>=</a:t>
                      </a:r>
                      <a:r>
                        <a:rPr lang="uk-UA" dirty="0">
                          <a:solidFill>
                            <a:srgbClr val="FFFF00"/>
                          </a:solidFill>
                        </a:rPr>
                        <a:t>603</a:t>
                      </a: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14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1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567" y="1341689"/>
            <a:ext cx="8856773" cy="3691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03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5585" y="865261"/>
            <a:ext cx="10018713" cy="1117363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НАВЧАЛЬНІ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66287" y="2513365"/>
            <a:ext cx="828087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A5B592">
                  <a:lumMod val="75000"/>
                </a:srgbClr>
              </a:buClr>
              <a:buSzPct val="145000"/>
              <a:buFontTx/>
              <a:buNone/>
              <a:tabLst/>
              <a:defRPr/>
            </a:pPr>
            <a:r>
              <a:rPr kumimoji="0" lang="uk-UA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Навчально-методичні матеріали до дисципліни розміщено у СЕЗН ЗНУ </a:t>
            </a:r>
            <a:r>
              <a:rPr kumimoji="0" lang="uk-UA" sz="2800" b="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</a:t>
            </a:r>
            <a:r>
              <a:rPr kumimoji="0" lang="uk-UA" sz="2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A5B592">
                  <a:lumMod val="75000"/>
                </a:srgbClr>
              </a:buClr>
              <a:buSzPct val="145000"/>
              <a:buFontTx/>
              <a:buNone/>
              <a:tabLst/>
              <a:defRPr/>
            </a:pP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sz="2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https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://</a:t>
            </a:r>
            <a:r>
              <a:rPr kumimoji="0" lang="en-US" sz="20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moodle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kumimoji="0" lang="en-US" sz="20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znu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kumimoji="0" lang="en-US" sz="20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edu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kumimoji="0" lang="en-US" sz="20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ua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/</a:t>
            </a: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course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/</a:t>
            </a: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view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kumimoji="0" lang="en-US" sz="2000" b="0" i="0" u="sng" strike="noStrike" kern="0" cap="none" spc="0" normalizeH="0" baseline="0" noProof="0" dirty="0" err="1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php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?</a:t>
            </a:r>
            <a:r>
              <a:rPr kumimoji="0" lang="en-US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id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=</a:t>
            </a:r>
            <a:r>
              <a:rPr kumimoji="0" lang="uk-UA" sz="2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</a:rPr>
              <a:t>10686</a:t>
            </a:r>
            <a:r>
              <a:rPr kumimoji="0" lang="uk-UA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kumimoji="0" lang="uk-UA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7564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6090" y="2016807"/>
            <a:ext cx="832360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uk-UA" sz="2400" b="1" dirty="0" smtClean="0">
                <a:solidFill>
                  <a:srgbClr val="000000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</a:rPr>
              <a:t>Математичні методи в екології</a:t>
            </a:r>
            <a:endParaRPr lang="uk-UA" sz="2000" dirty="0" smtClean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uk-UA" b="1" dirty="0">
                <a:latin typeface="Arial Narrow" panose="020B0606020202030204" pitchFamily="34" charset="0"/>
                <a:ea typeface="MS Mincho" panose="02020609040205080304" pitchFamily="49" charset="-128"/>
              </a:rPr>
              <a:t>Викладач: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 кандидат фізико-математичних наук, доцент </a:t>
            </a:r>
            <a:r>
              <a:rPr lang="uk-UA" b="1" i="1" dirty="0">
                <a:latin typeface="Arial Narrow" panose="020B0606020202030204" pitchFamily="34" charset="0"/>
                <a:ea typeface="MS Mincho" panose="02020609040205080304" pitchFamily="49" charset="-128"/>
              </a:rPr>
              <a:t>Маслова Оксана Володимирівна</a:t>
            </a:r>
            <a:endParaRPr lang="uk-UA" sz="2000" dirty="0" smtClean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uk-UA" b="1" dirty="0">
                <a:latin typeface="Arial Narrow" panose="020B0606020202030204" pitchFamily="34" charset="0"/>
                <a:ea typeface="MS Mincho" panose="02020609040205080304" pitchFamily="49" charset="-128"/>
              </a:rPr>
              <a:t>Кафедра: 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загальної та прикладної екології і зоології, </a:t>
            </a:r>
            <a:r>
              <a:rPr lang="en-US" dirty="0">
                <a:latin typeface="Arial Narrow" panose="020B0606020202030204" pitchFamily="34" charset="0"/>
                <a:ea typeface="MS Mincho" panose="02020609040205080304" pitchFamily="49" charset="-128"/>
              </a:rPr>
              <a:t>I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ІІ корпус, </a:t>
            </a:r>
            <a:r>
              <a:rPr lang="uk-UA" dirty="0" err="1">
                <a:latin typeface="Arial Narrow" panose="020B0606020202030204" pitchFamily="34" charset="0"/>
                <a:ea typeface="MS Mincho" panose="02020609040205080304" pitchFamily="49" charset="-128"/>
              </a:rPr>
              <a:t>ауд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. </a:t>
            </a:r>
            <a:r>
              <a:rPr lang="ru-RU" dirty="0">
                <a:latin typeface="Arial Narrow" panose="020B0606020202030204" pitchFamily="34" charset="0"/>
                <a:ea typeface="MS Mincho" panose="02020609040205080304" pitchFamily="49" charset="-128"/>
              </a:rPr>
              <a:t>21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3</a:t>
            </a:r>
            <a:r>
              <a:rPr lang="ru-RU" dirty="0">
                <a:latin typeface="Arial Narrow" panose="020B0606020202030204" pitchFamily="34" charset="0"/>
                <a:ea typeface="MS Mincho" panose="02020609040205080304" pitchFamily="49" charset="-128"/>
              </a:rPr>
              <a:t>-в</a:t>
            </a:r>
            <a:endParaRPr lang="uk-UA" sz="2000" dirty="0" smtClean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uk-UA" b="1" dirty="0">
                <a:latin typeface="Arial Narrow" panose="020B0606020202030204" pitchFamily="34" charset="0"/>
                <a:ea typeface="MS Mincho" panose="02020609040205080304" pitchFamily="49" charset="-128"/>
              </a:rPr>
              <a:t>E-</a:t>
            </a:r>
            <a:r>
              <a:rPr lang="uk-UA" b="1" dirty="0" err="1">
                <a:latin typeface="Arial Narrow" panose="020B0606020202030204" pitchFamily="34" charset="0"/>
                <a:ea typeface="MS Mincho" panose="02020609040205080304" pitchFamily="49" charset="-128"/>
              </a:rPr>
              <a:t>mail</a:t>
            </a:r>
            <a:r>
              <a:rPr lang="uk-UA" b="1" dirty="0">
                <a:latin typeface="Arial Narrow" panose="020B0606020202030204" pitchFamily="34" charset="0"/>
                <a:ea typeface="MS Mincho" panose="02020609040205080304" pitchFamily="49" charset="-128"/>
              </a:rPr>
              <a:t>: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 </a:t>
            </a:r>
            <a:r>
              <a:rPr lang="en-US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znuecologmas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@</a:t>
            </a:r>
            <a:r>
              <a:rPr lang="en-US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gmail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com</a:t>
            </a:r>
            <a:r>
              <a:rPr lang="en-US" dirty="0">
                <a:latin typeface="Arial Narrow" panose="020B0606020202030204" pitchFamily="34" charset="0"/>
                <a:ea typeface="MS Mincho" panose="02020609040205080304" pitchFamily="49" charset="-128"/>
              </a:rPr>
              <a:t> </a:t>
            </a:r>
            <a:endParaRPr lang="uk-UA" sz="2000" dirty="0" smtClean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uk-UA" b="1" dirty="0">
                <a:latin typeface="Arial Narrow" panose="020B0606020202030204" pitchFamily="34" charset="0"/>
                <a:ea typeface="MS Mincho" panose="02020609040205080304" pitchFamily="49" charset="-128"/>
              </a:rPr>
              <a:t>Телефон: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 +380980295413 (</a:t>
            </a:r>
            <a:r>
              <a:rPr lang="uk-UA" i="1" dirty="0" err="1">
                <a:latin typeface="Arial Narrow" panose="020B0606020202030204" pitchFamily="34" charset="0"/>
                <a:ea typeface="MS Mincho" panose="02020609040205080304" pitchFamily="49" charset="-128"/>
              </a:rPr>
              <a:t>Viber</a:t>
            </a:r>
            <a:r>
              <a:rPr lang="uk-UA" i="1" dirty="0">
                <a:latin typeface="Arial Narrow" panose="020B0606020202030204" pitchFamily="34" charset="0"/>
                <a:ea typeface="MS Mincho" panose="02020609040205080304" pitchFamily="49" charset="-128"/>
              </a:rPr>
              <a:t>, </a:t>
            </a:r>
            <a:r>
              <a:rPr lang="en-US" i="1" dirty="0">
                <a:latin typeface="Arial Narrow" panose="020B0606020202030204" pitchFamily="34" charset="0"/>
                <a:ea typeface="MS Mincho" panose="02020609040205080304" pitchFamily="49" charset="-128"/>
              </a:rPr>
              <a:t>Telegram</a:t>
            </a:r>
            <a:r>
              <a:rPr lang="uk-UA" dirty="0">
                <a:latin typeface="Arial Narrow" panose="020B0606020202030204" pitchFamily="34" charset="0"/>
                <a:ea typeface="MS Mincho" panose="02020609040205080304" pitchFamily="49" charset="-128"/>
              </a:rPr>
              <a:t>)</a:t>
            </a:r>
            <a:endParaRPr lang="uk-UA" sz="2000" dirty="0" smtClean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50000"/>
              </a:lnSpc>
              <a:spcAft>
                <a:spcPts val="300"/>
              </a:spcAft>
            </a:pPr>
            <a:r>
              <a:rPr lang="uk-UA" b="1" dirty="0">
                <a:solidFill>
                  <a:srgbClr val="000000"/>
                </a:solidFill>
                <a:latin typeface="Arial Narrow" panose="020B0606020202030204" pitchFamily="34" charset="0"/>
                <a:ea typeface="MS Mincho" panose="02020609040205080304" pitchFamily="49" charset="-128"/>
              </a:rPr>
              <a:t>Інші засоби зв’язку: </a:t>
            </a:r>
            <a:r>
              <a:rPr lang="uk-UA" dirty="0">
                <a:solidFill>
                  <a:srgbClr val="000000"/>
                </a:solidFill>
                <a:latin typeface="Arial Narrow" panose="020B0606020202030204" pitchFamily="34" charset="0"/>
                <a:ea typeface="MS Mincho" panose="02020609040205080304" pitchFamily="49" charset="-128"/>
              </a:rPr>
              <a:t>особисті повідомлення у СЕЗН ЗНУ </a:t>
            </a:r>
            <a:r>
              <a:rPr lang="uk-UA" dirty="0" err="1">
                <a:solidFill>
                  <a:srgbClr val="000000"/>
                </a:solidFill>
                <a:latin typeface="Arial Narrow" panose="020B0606020202030204" pitchFamily="34" charset="0"/>
                <a:ea typeface="MS Mincho" panose="02020609040205080304" pitchFamily="49" charset="-128"/>
              </a:rPr>
              <a:t>Moodle</a:t>
            </a:r>
            <a:r>
              <a:rPr lang="uk-UA" b="1" dirty="0">
                <a:solidFill>
                  <a:srgbClr val="000000"/>
                </a:solidFill>
                <a:latin typeface="Arial Narrow" panose="020B0606020202030204" pitchFamily="34" charset="0"/>
                <a:ea typeface="MS Mincho" panose="02020609040205080304" pitchFamily="49" charset="-128"/>
              </a:rPr>
              <a:t> </a:t>
            </a:r>
            <a:endParaRPr lang="uk-UA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225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21</TotalTime>
  <Words>178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MS Mincho</vt:lpstr>
      <vt:lpstr>Arial</vt:lpstr>
      <vt:lpstr>Arial Narrow</vt:lpstr>
      <vt:lpstr>Corbel</vt:lpstr>
      <vt:lpstr>Georgia</vt:lpstr>
      <vt:lpstr>Times New Roman</vt:lpstr>
      <vt:lpstr>Параллакс</vt:lpstr>
      <vt:lpstr>Математичні методи в екології </vt:lpstr>
      <vt:lpstr>Презентация PowerPoint</vt:lpstr>
      <vt:lpstr>Презентация PowerPoint</vt:lpstr>
      <vt:lpstr>ОСНОВНІ НАВЧАЛЬНІ РЕСУРСИ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Математичні методи в екології</dc:title>
  <dc:creator>User</dc:creator>
  <cp:lastModifiedBy>User</cp:lastModifiedBy>
  <cp:revision>4</cp:revision>
  <dcterms:created xsi:type="dcterms:W3CDTF">2021-01-13T17:18:27Z</dcterms:created>
  <dcterms:modified xsi:type="dcterms:W3CDTF">2021-01-13T17:40:04Z</dcterms:modified>
</cp:coreProperties>
</file>