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2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9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9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9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2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99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0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0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5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3A5C-712A-4F11-B221-9D9737A27F65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E961-A859-4A85-9146-AE6BEE1EC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9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50196"/>
            <a:ext cx="9144000" cy="1692613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Мета та завдання навчальної дисципліни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76272"/>
            <a:ext cx="9144000" cy="2981528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	Метою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є забезпечення особистісної готовності студентів до майбутньої професійної діяльності через формування у них системи базових уявлень про психологію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шлюбно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-сімейних стосунків та міжособистісних відносин між дитиною та її батьками, як прикладну галузь психологічної науки та наукову дисципліну.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3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195" y="297032"/>
            <a:ext cx="10515600" cy="1239939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Основними </a:t>
            </a:r>
            <a:r>
              <a:rPr lang="uk-UA" sz="2400" b="1" dirty="0">
                <a:latin typeface="Arial Black" panose="020B0A04020102020204" pitchFamily="34" charset="0"/>
              </a:rPr>
              <a:t>завданнями</a:t>
            </a:r>
            <a:r>
              <a:rPr lang="uk-UA" sz="2400" dirty="0">
                <a:latin typeface="Arial Black" panose="020B0A04020102020204" pitchFamily="34" charset="0"/>
              </a:rPr>
              <a:t> вивчення дисципліни «Психологія сім’ї та психологічні проблеми сімейного виховання»: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– сформувати цілісне уявлення про психологію сім’ї як прикладної галузі психологічного знання; </a:t>
            </a:r>
            <a:endParaRPr lang="ru-RU" dirty="0"/>
          </a:p>
          <a:p>
            <a:r>
              <a:rPr lang="uk-UA" dirty="0"/>
              <a:t>– сформувати  уявлення про еволюцію </a:t>
            </a:r>
            <a:r>
              <a:rPr lang="uk-UA" dirty="0" err="1"/>
              <a:t>шлюбно</a:t>
            </a:r>
            <a:r>
              <a:rPr lang="uk-UA" dirty="0"/>
              <a:t>-сімейних стосунків; </a:t>
            </a:r>
            <a:endParaRPr lang="ru-RU" dirty="0"/>
          </a:p>
          <a:p>
            <a:r>
              <a:rPr lang="uk-UA" dirty="0"/>
              <a:t>– розкрити особливості життєвого циклу сім’ї та закономірності динаміки сімейних відносин; </a:t>
            </a:r>
            <a:endParaRPr lang="ru-RU" dirty="0"/>
          </a:p>
          <a:p>
            <a:r>
              <a:rPr lang="uk-UA" dirty="0"/>
              <a:t>- сформувати уявлення про основні психолого-педагогічні моделі взаємовідносин батьків і дітей; </a:t>
            </a:r>
            <a:endParaRPr lang="ru-RU" dirty="0"/>
          </a:p>
          <a:p>
            <a:r>
              <a:rPr lang="uk-UA" dirty="0"/>
              <a:t>- набути вмінь використовувати принципи сімейного консультування та здійснювати  просвітницьку роботу з метою профілактики психологічних проблем сімейного виховання.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52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У результаті вивчення навчальної дисципліни студент повинен набути </a:t>
            </a:r>
            <a:r>
              <a:rPr lang="uk-UA" sz="2800" dirty="0" smtClean="0"/>
              <a:t>таких </a:t>
            </a:r>
            <a:r>
              <a:rPr lang="uk-UA" sz="2800" dirty="0"/>
              <a:t>результатів навчання (знання, уміння тощо) та </a:t>
            </a:r>
            <a:r>
              <a:rPr lang="uk-UA" sz="2800" dirty="0" err="1"/>
              <a:t>компетентностей</a:t>
            </a:r>
            <a:r>
              <a:rPr lang="uk-UA" sz="2800" dirty="0"/>
              <a:t>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01327" y="2707418"/>
          <a:ext cx="6189345" cy="2561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9345">
                  <a:extLst>
                    <a:ext uri="{9D8B030D-6E8A-4147-A177-3AD203B41FA5}">
                      <a16:colId xmlns:a16="http://schemas.microsoft.com/office/drawing/2014/main" val="21675698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Знати: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основні психологічні теорії, категорії та поняття: психологія сім’ї”; життєвий цикл сім’ї;  функції сім’ї; задоволеність шлюбом; любов, кохання; адаптація та сумісність у шлюбі та сім’ї; батьківсько-дитячі взаємовідносини; сімейне консультування.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977794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cap="all" dirty="0">
                          <a:effectLst/>
                        </a:rPr>
                        <a:t>в</a:t>
                      </a:r>
                      <a:r>
                        <a:rPr lang="uk-UA" sz="1200" dirty="0">
                          <a:effectLst/>
                        </a:rPr>
                        <a:t>міти</a:t>
                      </a:r>
                      <a:r>
                        <a:rPr lang="uk-UA" sz="1200" cap="all" dirty="0">
                          <a:effectLst/>
                        </a:rPr>
                        <a:t>: 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оперувати категоріально-понятійним апаратом курсу;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ідентифікувати соціально-психологічні феномени сімейного життя та проблеми сімейного виховання;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оформляти висновки з висвітленої проблеми самостійно;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формулювати питання до викладача та виступаючих;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використовувати  принципи сімейного консультування.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88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34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У результаті вивчення навчальної дисципліни студент повинен набути таких результатів навчання (знання, уміння тощо) та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компетентностей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74219" y="1817801"/>
          <a:ext cx="5643561" cy="4351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3561">
                  <a:extLst>
                    <a:ext uri="{9D8B030D-6E8A-4147-A177-3AD203B41FA5}">
                      <a16:colId xmlns:a16="http://schemas.microsoft.com/office/drawing/2014/main" val="1055359460"/>
                    </a:ext>
                  </a:extLst>
                </a:gridCol>
              </a:tblGrid>
              <a:tr h="10005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ІК - Здатність розв’язувати складні спеціалізовані завдання та практичні проблеми у професійно-педагогічній діяльності, що передбачають застосування теоретичних положень і методів педагогіки, психології та окремих фахових методик й характеризуються комплексністю та невизначеністю умов.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533" marR="62533" marT="0" marB="0"/>
                </a:tc>
                <a:extLst>
                  <a:ext uri="{0D108BD9-81ED-4DB2-BD59-A6C34878D82A}">
                    <a16:rowId xmlns:a16="http://schemas.microsoft.com/office/drawing/2014/main" val="3485526365"/>
                  </a:ext>
                </a:extLst>
              </a:tr>
              <a:tr h="441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100">
                          <a:effectLst/>
                        </a:rPr>
                        <a:t>ЗК </a:t>
                      </a:r>
                      <a:r>
                        <a:rPr lang="ru-RU" sz="1100">
                          <a:effectLst/>
                        </a:rPr>
                        <a:t>- Здатність приймати обґрунтовані рішення, працювати автономно.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533" marR="62533" marT="0" marB="0"/>
                </a:tc>
                <a:extLst>
                  <a:ext uri="{0D108BD9-81ED-4DB2-BD59-A6C34878D82A}">
                    <a16:rowId xmlns:a16="http://schemas.microsoft.com/office/drawing/2014/main" val="3042228493"/>
                  </a:ext>
                </a:extLst>
              </a:tr>
              <a:tr h="10005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100">
                          <a:effectLst/>
                        </a:rPr>
                        <a:t>ЗК - Здатність до розуміння чужих і продукування власних програм комунікативної поведінки, адекватних цілям, сферам, ситуаціям спілкування, активній взаємодії з іншими мовленнєвими суб’єктами.. </a:t>
                      </a:r>
                      <a:endParaRPr lang="ru-RU" sz="1100">
                        <a:effectLst/>
                      </a:endParaRPr>
                    </a:p>
                    <a:p>
                      <a:pPr indent="1873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533" marR="62533" marT="0" marB="0"/>
                </a:tc>
                <a:extLst>
                  <a:ext uri="{0D108BD9-81ED-4DB2-BD59-A6C34878D82A}">
                    <a16:rowId xmlns:a16="http://schemas.microsoft.com/office/drawing/2014/main" val="1976901395"/>
                  </a:ext>
                </a:extLst>
              </a:tr>
              <a:tr h="14081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ЗК - Здатність активно, відповідально та ефективно реалізовувати громадянські права й обов’язки з метою розвитку демократичного суспільства.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533" marR="62533" marT="0" marB="0"/>
                </a:tc>
                <a:extLst>
                  <a:ext uri="{0D108BD9-81ED-4DB2-BD59-A6C34878D82A}">
                    <a16:rowId xmlns:a16="http://schemas.microsoft.com/office/drawing/2014/main" val="1253352727"/>
                  </a:ext>
                </a:extLst>
              </a:tr>
              <a:tr h="500260">
                <a:tc>
                  <a:txBody>
                    <a:bodyPr/>
                    <a:lstStyle/>
                    <a:p>
                      <a:pPr indent="18732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СК - Здатність здійснювати професійні функції в процесі інклюзивного навчання, ураховуючи різні освітні потреби учнів.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533" marR="62533" marT="0" marB="0"/>
                </a:tc>
                <a:extLst>
                  <a:ext uri="{0D108BD9-81ED-4DB2-BD59-A6C34878D82A}">
                    <a16:rowId xmlns:a16="http://schemas.microsoft.com/office/drawing/2014/main" val="35274083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82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285</Words>
  <Application>Microsoft Office PowerPoint</Application>
  <PresentationFormat>Широкоэкранный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Тема Office</vt:lpstr>
      <vt:lpstr>Мета та завдання навчальної дисципліни</vt:lpstr>
      <vt:lpstr>Основними завданнями вивчення дисципліни «Психологія сім’ї та психологічні проблеми сімейного виховання»: </vt:lpstr>
      <vt:lpstr>У результаті вивчення навчальної дисципліни студент повинен набути таких результатів навчання (знання, уміння тощо) та компетентностей:</vt:lpstr>
      <vt:lpstr>У результаті вивчення навчальної дисципліни студент повинен набути таких результатів навчання (знання, уміння тощо) та компетентностей: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 та завдання навчальної дисципліни</dc:title>
  <dc:creator>Татьяна</dc:creator>
  <cp:lastModifiedBy>Татьяна</cp:lastModifiedBy>
  <cp:revision>5</cp:revision>
  <dcterms:created xsi:type="dcterms:W3CDTF">2021-01-26T15:34:44Z</dcterms:created>
  <dcterms:modified xsi:type="dcterms:W3CDTF">2021-01-26T16:47:59Z</dcterms:modified>
</cp:coreProperties>
</file>