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03" y="234888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Лекц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№1.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Вступ.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Сім’я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соціально-психологічний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феномен </a:t>
            </a:r>
          </a:p>
        </p:txBody>
      </p:sp>
    </p:spTree>
    <p:extLst>
      <p:ext uri="{BB962C8B-B14F-4D97-AF65-F5344CB8AC3E}">
        <p14:creationId xmlns:p14="http://schemas.microsoft.com/office/powerpoint/2010/main" val="4161782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76673"/>
            <a:ext cx="8108467" cy="1944216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родина,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яка проживала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дворищі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відокремленій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ріллі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ловецькі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стада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худоби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проводом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повязані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кровними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узами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спільними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утратив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суцільність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розпався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самостійні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4437112"/>
            <a:ext cx="8028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Велика родина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Сини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ділилися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хазяйнували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жили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порядкував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старший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найклітливіший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тенденція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спостерігалася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XIV–XVII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великими родинами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з’являлися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помітно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вони стали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домінуючими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0" name="Picture 2" descr="Image result for ÑÑÐ´ Ñ ÑÐ¾Ð´Ð¸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481844"/>
            <a:ext cx="3804592" cy="195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ÑÑÐ´ Ñ ÑÐ¾Ð´Ð¸Ð½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03" y="2481844"/>
            <a:ext cx="3876640" cy="1960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04665"/>
            <a:ext cx="8229600" cy="2016224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Головною причиною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великих (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зведених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низький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непосильні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податки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неспроможність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бідних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родин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сім’ю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хатою та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господарськими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будівлями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Заможні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господарі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стримували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розпад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розпорошення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земельних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угідь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господарського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майна, таким чином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утримуючи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дешеву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робочу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силу.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0888"/>
            <a:ext cx="30243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інтенсивне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Почала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збільшуватися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заробітку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стороні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відхідників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заробітчан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Image result for Ð²ÐµÐ»Ð¸ÐºÐ° ÑÐ¾Ð´Ð¸Ð½Ð°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500" y1="37940" x2="10000" y2="32915"/>
                        <a14:foregroundMark x1="22500" y1="93467" x2="25833" y2="80653"/>
                        <a14:foregroundMark x1="60167" y1="61307" x2="66167" y2="65075"/>
                        <a14:foregroundMark x1="62500" y1="74623" x2="68000" y2="50251"/>
                        <a14:backgroundMark x1="73833" y1="28392" x2="73833" y2="28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5184576" cy="39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76673"/>
            <a:ext cx="8229600" cy="3528392"/>
          </a:xfrm>
        </p:spPr>
        <p:txBody>
          <a:bodyPr>
            <a:noAutofit/>
          </a:bodyPr>
          <a:lstStyle/>
          <a:p>
            <a:pPr marL="0" indent="536575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відрізнятися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причиною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обставини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своєрідність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соціально-економічних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природничо-географічних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демографічних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умов,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розшматована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колонізаторами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здобиччю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держав.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Лівобережжя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Слобожанщина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потрапили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гніт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царської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Правобережжя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Волинь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Поділля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Східна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Київщини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відійшло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панської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Буковина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боярської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Румунії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Закарпаття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Угорського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королівства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спричинило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неоднаковість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соціально-економічного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регіонах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Image result for Ð³ÑÑÑÐ»ÑÑÑÐºÐ° ÑÐ¾Ð´Ð¸Ð½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74441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Image result for Ð³ÑÑÑÐ»ÑÑÑÐºÐ° ÑÐ¾Ð´Ð¸Ð½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145077" cy="2568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Майбутнє сім’ї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1412776"/>
            <a:ext cx="3703449" cy="4968552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Основними проблемами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українскьої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сімї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розлучень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велика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звернень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велика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низький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народжуваності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покликана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партнерства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держава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всебічну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AutoShape 2" descr="Image result for Ð¼Ð°Ð¹Ð±ÑÑÐ½Ñ ÑÐ¾Ð´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Image result for ÑÐ¾Ð´Ð¸Ð½Ð° ÑÑÑÐ°ÑÐ½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r="24155"/>
          <a:stretch/>
        </p:blipFill>
        <p:spPr bwMode="auto">
          <a:xfrm>
            <a:off x="4211960" y="1549338"/>
            <a:ext cx="4464496" cy="4811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Напрямки реалізації програми підтримки сімей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8" y="1600201"/>
            <a:ext cx="4762874" cy="1407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1. Матеріальна підтримка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неблагополуччя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036" y="3072348"/>
            <a:ext cx="47060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3. Заходи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недопущення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впроваджуватися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корекційні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кривдниками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агресорами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охоплюватиме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молодь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випускники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інтернатних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самостійного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законом,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наркотиків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алкоголю.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48960" y="1690062"/>
            <a:ext cx="33903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2. Реалізація системної підготовки молоді до сімейного життя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підліткам і молодим сім'ям надаватимуть комплексні знання про те, що таке сім'я, на яких принципах вона повинна створюватися, про особливості взаємин у сім'ї.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 result for ÑÐ¾Ð´Ð¸Ð½Ð° ÑÑÑÐ°Ñ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74" y="4576493"/>
            <a:ext cx="3180614" cy="2120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927278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Соціально-історичні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шлюбно-сімейних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Предмет,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сім’я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груповий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моногамія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екзогамія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полігамія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полігінія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поліандрія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ендогамія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Культурно-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етнічні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3139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Соціально-історичні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шлюбно-сімейних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548880"/>
          </a:xfrm>
        </p:spPr>
        <p:txBody>
          <a:bodyPr>
            <a:normAutofit/>
          </a:bodyPr>
          <a:lstStyle/>
          <a:p>
            <a:pPr marL="0" indent="530225" algn="just">
              <a:buNone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споріднення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материнства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8831" y="3933056"/>
            <a:ext cx="4211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статями.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людському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єдино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прийнятною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схваленої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закріпленим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законом формою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обов'язкових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сексуальних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стосунків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38" name="Picture 2" descr="Image result for 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23" y="1730338"/>
            <a:ext cx="3944775" cy="2202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famil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b="28670"/>
          <a:stretch/>
        </p:blipFill>
        <p:spPr bwMode="auto">
          <a:xfrm>
            <a:off x="611558" y="4149080"/>
            <a:ext cx="3837271" cy="2271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03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Предмет,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Етика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психологія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5400600" cy="4353347"/>
          </a:xfrm>
        </p:spPr>
        <p:txBody>
          <a:bodyPr>
            <a:noAutofit/>
          </a:bodyPr>
          <a:lstStyle/>
          <a:p>
            <a:pPr marL="0" indent="449263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Зміст курсу охоплює широке коло питань: </a:t>
            </a:r>
          </a:p>
          <a:p>
            <a:pPr marL="0" indent="449263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проблематика досліджень родини і сімейних стосунків; </a:t>
            </a:r>
          </a:p>
          <a:p>
            <a:pPr marL="0" indent="449263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характеристика сучасної сім’ї; </a:t>
            </a:r>
          </a:p>
          <a:p>
            <a:pPr marL="0" indent="449263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традиційні та сучасні функції родини; </a:t>
            </a:r>
          </a:p>
          <a:p>
            <a:pPr marL="0" indent="449263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життєвий цикл сім’ї; </a:t>
            </a:r>
          </a:p>
          <a:p>
            <a:pPr marL="0" indent="449263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психологічні та етичні аспекти підготовки молоді до сімейного життя та відповідального батьківства;</a:t>
            </a:r>
          </a:p>
          <a:p>
            <a:pPr marL="0" indent="449263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психологія дружби; </a:t>
            </a:r>
          </a:p>
          <a:p>
            <a:pPr marL="0" indent="449263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любов та її значення у шлюбі та сім’ї; </a:t>
            </a:r>
          </a:p>
          <a:p>
            <a:pPr marL="0" indent="449263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особливості подружніх конфліктів у молодих сім’ях; </a:t>
            </a:r>
          </a:p>
          <a:p>
            <a:pPr marL="0" indent="449263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процеси дестабілізації сімейних стосунків; </a:t>
            </a:r>
          </a:p>
          <a:p>
            <a:pPr marL="0" indent="449263" algn="just">
              <a:spcBef>
                <a:spcPts val="0"/>
              </a:spcBef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корекція сімейних стосунків у контексті соціально-педагогічної роботи із сім’єю.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Image result for Ð¿Ð¾Ð´ÑÑÐ¶Ð½Ñ Ð¿Ð°Ñ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9" r="6258"/>
          <a:stretch/>
        </p:blipFill>
        <p:spPr bwMode="auto">
          <a:xfrm>
            <a:off x="5940152" y="1484784"/>
            <a:ext cx="288032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Ð¿Ð¾Ð´ÑÑÐ¶Ð½Ñ Ð¿Ð°Ñ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r="13060"/>
          <a:stretch/>
        </p:blipFill>
        <p:spPr bwMode="auto">
          <a:xfrm>
            <a:off x="5940152" y="3861048"/>
            <a:ext cx="2880320" cy="2709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76673"/>
            <a:ext cx="8229600" cy="3240360"/>
          </a:xfrm>
        </p:spPr>
        <p:txBody>
          <a:bodyPr>
            <a:normAutofit/>
          </a:bodyPr>
          <a:lstStyle/>
          <a:p>
            <a:pPr marL="0" indent="360000" algn="ctr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Етика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психологія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студентам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адекватного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предмет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педагога;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орієнтованих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образу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сім'янина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042592" cy="272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 descr="Image result for married coup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/>
          <a:stretch/>
        </p:blipFill>
        <p:spPr bwMode="auto">
          <a:xfrm>
            <a:off x="2699792" y="3715454"/>
            <a:ext cx="3289354" cy="2723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4" name="Picture 6" descr="Image result for Ð°ÑÑÐ¸ÐºÐ°Ð½ÑÐºÐ°Ñ ÑÑÐ¿ÑÑÐ¶ÐµÑÐºÐ°Ñ Ð¿Ð°ÑÐ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8"/>
          <a:stretch/>
        </p:blipFill>
        <p:spPr bwMode="auto">
          <a:xfrm>
            <a:off x="6138709" y="3717032"/>
            <a:ext cx="2492635" cy="2732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сім’я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груповий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парний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моногамія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екзогамія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полігамія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полігінія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поліандрія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ендогамія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Шлюб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(від слов'янського «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слюб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 — з'єднання з любов'ю) — історично зумовлена, санкціонована й регульована суспільством форма взаємин між чоловіком та жінкою, яка визначає їхні права та обов'язки одного щодо іншого й щодо дітей.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Шлюб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це сімейний союз двох людей, зареєстрований у державному органі реєстрації актів цивільного стану.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530" y="3429000"/>
            <a:ext cx="48685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Сімя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людей,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прийомних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поєднаних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родинними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зв'язками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подружжям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родичів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життєдіяльність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побутового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морально-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укладу,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266" name="Picture 2" descr="Image result for ÑÐ»ÑÐ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452"/>
            <a:ext cx="3178628" cy="28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2" y="404664"/>
            <a:ext cx="4855577" cy="2232247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Груповий шлюб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шлюбний союз кількох чоловіків і жінок, найдавніша форма шлюбу, характерна для періоду перетворення "первісного людського стада" на родову общину. Плем'я поділялося на 2 групи - "шлюбні класи". Всі чоловіки однієї групи могли вступати в шлюбні стосунки з усіма жінками ін. шлюбної групи.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Image result for Ð¿ÐµÑÐ²ÑÑÐ½Ñ ÑÑÐ¼Ñ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40995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7096" y="5085184"/>
            <a:ext cx="3409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Полігінія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один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 особливо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притаманний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скотарям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кочівникам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3284984"/>
            <a:ext cx="3420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Поліандрія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одна жінка і кілька чоловіків (вкрай рідкісний випадок, що існував у одного з народів Індокитаю).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Image result for Ð¿Ð¾Ð»Ð¸Ð°Ð½Ð´ÑÐ¸Ñ Ð² Ð±ÑÐ°Ðº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11224" r="2863" b="7622"/>
          <a:stretch/>
        </p:blipFill>
        <p:spPr bwMode="auto">
          <a:xfrm>
            <a:off x="539553" y="3284983"/>
            <a:ext cx="2448272" cy="312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Ð¿Ð¾Ð»Ð¸Ð³Ð¸Ð½Ð¸Ñ Ð² Ð±ÑÐ°Ðº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42" y="3284984"/>
            <a:ext cx="2319553" cy="311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76672"/>
            <a:ext cx="4495537" cy="1800200"/>
          </a:xfrm>
        </p:spPr>
        <p:txBody>
          <a:bodyPr>
            <a:normAutofit lnSpcReduction="10000"/>
          </a:bodyPr>
          <a:lstStyle/>
          <a:p>
            <a:pPr marL="0" indent="363538" algn="just">
              <a:buNone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Моногамія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формаціях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входження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шлюбу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допускати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розлучення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151727"/>
            <a:ext cx="3851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Екзогамія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практика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поза межами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окресленої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(роду,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племені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родичів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заборона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стосуватись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специфічної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тотемної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851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Ендогамія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практика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межах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(роду,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племені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заохочується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нормами. </a:t>
            </a:r>
          </a:p>
        </p:txBody>
      </p:sp>
      <p:pic>
        <p:nvPicPr>
          <p:cNvPr id="9218" name="Picture 2" descr="Image result for Ð¼Ð¾Ð½Ð¾Ð³Ð°Ð¼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32" y="332656"/>
            <a:ext cx="3783335" cy="1819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6" y="2296493"/>
            <a:ext cx="4459734" cy="2772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ÐµÐ½Ð´Ð¾Ð³Ð°Ð¼ÑÑ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5735" r="6051" b="6039"/>
          <a:stretch/>
        </p:blipFill>
        <p:spPr bwMode="auto">
          <a:xfrm>
            <a:off x="5039543" y="4706272"/>
            <a:ext cx="3710123" cy="1814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Культурно-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етнічні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родини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передісторія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функціонуванням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моногамної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Крип’якевич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пов’язує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держаністю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проживали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теориторі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VI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Суспільний лад антів був демократичним, всі громадські справи вони вирішували спільно (колом). Така позиція переносилася і у сім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ю, у родинний устрій. </a:t>
            </a:r>
          </a:p>
        </p:txBody>
      </p:sp>
      <p:pic>
        <p:nvPicPr>
          <p:cNvPr id="8194" name="Picture 2" descr="Image result for Ð°Ð½ÑÐ¸ Ð¿Ð»ÐµÐ¼Ñ ÑÐºÑÐ°ÑÐ½Ð° Ð¿Ð»ÐµÐ¼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1" y="4228199"/>
            <a:ext cx="3927641" cy="222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8199"/>
            <a:ext cx="3963536" cy="222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4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1213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Лекція №1. Вступ. Сім’я як соціально-психологічний феномен </vt:lpstr>
      <vt:lpstr>План</vt:lpstr>
      <vt:lpstr>Соціально-історичні аспекти шлюбно-сімейних відносин</vt:lpstr>
      <vt:lpstr> Предмет, завдання і зміст навчальної дисципліни «Етика та психологія сімейного життя»</vt:lpstr>
      <vt:lpstr>Презентация PowerPoint</vt:lpstr>
      <vt:lpstr>Основні поняття та категорії сім'ї:  шлюб, сім’я, груповий шлюб, парний шлюб, моногамія, екзогамія, полігамія, полігінія, поліандрія, ендогамія. </vt:lpstr>
      <vt:lpstr>Презентация PowerPoint</vt:lpstr>
      <vt:lpstr>Презентация PowerPoint</vt:lpstr>
      <vt:lpstr>Культурно-етнічні особливості української родини</vt:lpstr>
      <vt:lpstr>Презентация PowerPoint</vt:lpstr>
      <vt:lpstr>Презентация PowerPoint</vt:lpstr>
      <vt:lpstr>Презентация PowerPoint</vt:lpstr>
      <vt:lpstr>Майбутнє сім’ї</vt:lpstr>
      <vt:lpstr>Напрямки реалізації програми підтримки сімей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№1. Вступ. Сім’я як соціально-психологічний феномен </dc:title>
  <dc:creator>Svetlana</dc:creator>
  <cp:lastModifiedBy>Svetlana</cp:lastModifiedBy>
  <cp:revision>32</cp:revision>
  <dcterms:created xsi:type="dcterms:W3CDTF">2019-05-13T12:31:56Z</dcterms:created>
  <dcterms:modified xsi:type="dcterms:W3CDTF">2019-05-17T15:53:14Z</dcterms:modified>
</cp:coreProperties>
</file>