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CC9900"/>
    <a:srgbClr val="CCD8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85"/>
          <a:stretch/>
        </p:blipFill>
        <p:spPr bwMode="auto">
          <a:xfrm>
            <a:off x="-41393" y="0"/>
            <a:ext cx="918539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Лекція 3.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подружньої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пари та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психосексуальні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аспекти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подружнього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життя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308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85"/>
          <a:stretch/>
        </p:blipFill>
        <p:spPr bwMode="auto">
          <a:xfrm>
            <a:off x="-41393" y="0"/>
            <a:ext cx="918539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6439753" cy="4525963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  <a:buNone/>
            </a:pP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Сексуальність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– сукупність зовнішніх і внутрішніх ознак, які роблять одну людину привабливою для іншої: думки, поведінка, бажання бути привабливими, кохати й бути коханими, мати взаємовідносини, що включають інтимний компонент і фізичну активність. 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Сексуальна інтимність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– здатність і бажання бути в емоційній близькості з іншим, пов’язані з емоційною близькістю.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Статева ідентичність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– усвідомлення та відчуття себе чоловіком чи жінкою, розвиток чоловічих чи жіночих якостей. 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Статева роль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– типова поведінка чоловіка та жінки, що усвідомлюються поступово у процесі зростання особистості.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Протягом життя людина проходить низку етапів психосексуального розвитку, що включає 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статеву самосвідомість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(здатність відчувати себе представником певної статі), 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статеву роль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(специфічний набір вимог, який висувається суспільством), 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психосексуальні орієнтації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(платонічний, фізичний, еротичний потяг). 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Image result for ÑÐ¾Ð¼Ð°Ð½ÑÐ¸ÑÐµÑÐºÐ¸Ðµ Ð¾ÑÐ½Ð¾ÑÐµÐ½Ð¸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56" r="14592"/>
          <a:stretch/>
        </p:blipFill>
        <p:spPr bwMode="auto">
          <a:xfrm>
            <a:off x="6804248" y="548680"/>
            <a:ext cx="2065283" cy="19442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4100" name="Picture 4" descr="Image result for ÑÐ¾Ð¼Ð°Ð½ÑÐ¸ÑÐµÑÐºÐ¸Ðµ Ð¾ÑÐ½Ð¾ÑÐµÐ½Ð¸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888"/>
          <a:stretch/>
        </p:blipFill>
        <p:spPr bwMode="auto">
          <a:xfrm>
            <a:off x="6804247" y="2610543"/>
            <a:ext cx="2065283" cy="19334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4102" name="Picture 6" descr="Related imag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36" r="29075"/>
          <a:stretch/>
        </p:blipFill>
        <p:spPr bwMode="auto">
          <a:xfrm>
            <a:off x="6804247" y="4725144"/>
            <a:ext cx="2065283" cy="17778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75595882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85"/>
          <a:stretch/>
        </p:blipFill>
        <p:spPr bwMode="auto">
          <a:xfrm>
            <a:off x="-41393" y="0"/>
            <a:ext cx="918539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6503" y="1484784"/>
            <a:ext cx="8229600" cy="4525963"/>
          </a:xfrm>
        </p:spPr>
        <p:txBody>
          <a:bodyPr>
            <a:normAutofit/>
          </a:bodyPr>
          <a:lstStyle/>
          <a:p>
            <a:pPr marL="0" indent="360000" algn="just">
              <a:spcBef>
                <a:spcPts val="0"/>
              </a:spcBef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Вибір шлюбного партнера і  мотиви до вступу у подружнє життя. </a:t>
            </a:r>
          </a:p>
          <a:p>
            <a:pPr marL="0" indent="360000" algn="just">
              <a:spcBef>
                <a:spcPts val="0"/>
              </a:spcBef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Теорії вибору шлюбного партнера: моделі “фільтрів”, “максимальної вигоди” і “комплементарних потреб ”. </a:t>
            </a:r>
          </a:p>
          <a:p>
            <a:pPr marL="0" indent="360000" algn="just">
              <a:spcBef>
                <a:spcPts val="0"/>
              </a:spcBef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Типи любовних взаємин. </a:t>
            </a:r>
          </a:p>
          <a:p>
            <a:pPr marL="0" indent="360000" algn="just">
              <a:spcBef>
                <a:spcPts val="0"/>
              </a:spcBef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Культура сексуальних взаємин. Відповідальна сексуальність.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94736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85"/>
          <a:stretch/>
        </p:blipFill>
        <p:spPr bwMode="auto">
          <a:xfrm>
            <a:off x="-41393" y="0"/>
            <a:ext cx="918539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Вибір шлюбного партнера і  мотиви до вступу у подружнє життя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147248" cy="2548880"/>
          </a:xfrm>
        </p:spPr>
        <p:txBody>
          <a:bodyPr>
            <a:normAutofit/>
          </a:bodyPr>
          <a:lstStyle/>
          <a:p>
            <a:pPr marL="0" indent="360000" algn="just">
              <a:spcBef>
                <a:spcPts val="0"/>
              </a:spcBef>
              <a:buNone/>
            </a:pP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Виділяють дві групи мотивів, що наштовхують до укладення шлюбу: </a:t>
            </a:r>
          </a:p>
          <a:p>
            <a:pPr marL="0" indent="360000" algn="just">
              <a:spcBef>
                <a:spcPts val="0"/>
              </a:spcBef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морально-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емоційное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пробудження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масовість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поширеність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шлюбу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коханням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360000" algn="just">
              <a:spcBef>
                <a:spcPts val="0"/>
              </a:spcBef>
              <a:buAutoNum type="arabicParenR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матеріальні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стимули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Попри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переважання любовної мотивації при укладанні шлюбу,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важливими є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спільність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інтересів,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поглядів; зовнішня привабливість; ціннісні орієнтації.</a:t>
            </a:r>
            <a:endParaRPr lang="uk-UA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Image result for Ð¿ÑÐ¸ÑÐ¸Ð½Ð¸ ÐºÐ¾ÑÐ°Ð½Ð½Ñ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01485"/>
            <a:ext cx="1615570" cy="23166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Image result for Ð¿ÑÐ¸ÑÐ¸Ð½Ð¸ ÐºÐ¾ÑÐ°Ð½Ð½Ñ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Image result for Ð¿ÑÐ¸ÑÐ¸Ð½Ð¸ ÐºÐ¾ÑÐ°Ð½Ð½Ñ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084" y="4201486"/>
            <a:ext cx="3088804" cy="23166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ÑÐº Ð²Ð¸Ð±ÑÐ°ÑÐ¸ ÑÐ¾Ð»Ð¾Ð²ÑÐºÐ° ÑÐ¸ Ð´ÑÑÐ¶Ð¸Ð½Ñ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57"/>
          <a:stretch/>
        </p:blipFill>
        <p:spPr bwMode="auto">
          <a:xfrm>
            <a:off x="3707904" y="4201486"/>
            <a:ext cx="3199513" cy="23166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595882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85"/>
          <a:stretch/>
        </p:blipFill>
        <p:spPr bwMode="auto">
          <a:xfrm>
            <a:off x="-41393" y="0"/>
            <a:ext cx="918539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вибору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шлюбного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партнера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285528"/>
            <a:ext cx="3672408" cy="28635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indent="365125" algn="just"/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Теорія гомогамії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Берардо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Боссард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) – до шлюбу вступають тільки соціально рівноцінні два індивіда, тобто з однаковими характеристиками, які мають першочергове значення при вступі в шлюб (походження, економічне становище, освіта, вік, зовнішність).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3968" y="1285528"/>
            <a:ext cx="4392488" cy="25035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indent="363538" algn="just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Інструментальна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Сендерс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1975)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людину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притягує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представник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протилежної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подібними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потребами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потреби партнера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доповнюють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потреба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статевому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задоволенні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потреба у духовному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спілкуванні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307338" y="3903712"/>
            <a:ext cx="4369118" cy="28083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„Стимул –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цінність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- роль”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Мерстейн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1970)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вказує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2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аспекти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1) на кожному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ступені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взаємостосунки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партнерів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залежать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рівноцінності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обміну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шлюбний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вибір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декількох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стадій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стимул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привабливість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цінність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подібність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роль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рольової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поведінки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4293096"/>
            <a:ext cx="3663280" cy="214347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indent="365125" algn="just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доповнюючих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потреб»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Уинч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1954)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гомогамність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спрацьовує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соціально-культурних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характеристик, а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особистісних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характеристик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притягуються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протилежності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95882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85"/>
          <a:stretch/>
        </p:blipFill>
        <p:spPr bwMode="auto">
          <a:xfrm>
            <a:off x="-41393" y="0"/>
            <a:ext cx="918539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50888"/>
            <a:ext cx="4248472" cy="4402248"/>
          </a:xfrm>
          <a:prstGeom prst="rect">
            <a:avLst/>
          </a:prstGeom>
          <a:solidFill>
            <a:srgbClr val="CCD834"/>
          </a:solidFill>
          <a:ln>
            <a:solidFill>
              <a:srgbClr val="CCD83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3538"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Кругова теорія кохання”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(Рейс. А., 1976) - розглядає 4 стадії: </a:t>
            </a:r>
          </a:p>
          <a:p>
            <a:pPr indent="363538"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- встановлення взаємозв’язку (критерій – легкість спілкування, даний критерій залежить від соціально-культурних факторів); </a:t>
            </a:r>
          </a:p>
          <a:p>
            <a:pPr indent="363538"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- саморозкриття – виникнення довіри, можливість відкритись іншій людині; </a:t>
            </a:r>
          </a:p>
          <a:p>
            <a:pPr indent="363538"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- формування взаємозалежності (на основі почуття потрібності один одному); </a:t>
            </a:r>
          </a:p>
          <a:p>
            <a:pPr indent="363538"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- реалізація базових потреб особистості (в коханні, довірі). 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8690" y="4869160"/>
            <a:ext cx="4217325" cy="165618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1950" algn="just"/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Рольова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Парсонс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Т.,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Бейлз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Р.,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Харбер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Б.)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зазначають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задоволеність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шлюбом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рольових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очікувань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партнерів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рольовій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поведінці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860032" y="253713"/>
            <a:ext cx="3816424" cy="266429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1950" algn="just"/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ідентифікації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пошуки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партнера по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шлюбу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відбуваються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ідентифікації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претендентів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батьком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матір’ю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Задоволеність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шлюбом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партнера образу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батьківської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сім’ї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5595882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85"/>
          <a:stretch/>
        </p:blipFill>
        <p:spPr bwMode="auto">
          <a:xfrm>
            <a:off x="-41393" y="0"/>
            <a:ext cx="918539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Типи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любовних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взаємин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6503" y="1340767"/>
            <a:ext cx="4087522" cy="5324535"/>
          </a:xfrm>
          <a:solidFill>
            <a:srgbClr val="CC99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360000" algn="just">
              <a:spcBef>
                <a:spcPts val="0"/>
              </a:spcBef>
              <a:buNone/>
            </a:pP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 Кохання у психологічної теорії А. </a:t>
            </a:r>
            <a:r>
              <a:rPr lang="uk-UA" sz="2000" b="1" i="1" dirty="0" err="1" smtClean="0">
                <a:latin typeface="Times New Roman" pitchFamily="18" charset="0"/>
                <a:cs typeface="Times New Roman" pitchFamily="18" charset="0"/>
              </a:rPr>
              <a:t>Адлера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стверджує, що дитина готується до кохання поступово.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перші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роки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дитина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намагається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зайняти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свою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позицію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виробити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свій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напрямок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А.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Адлер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говорить про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характеру,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поведінки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прагнень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любовні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Лінія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поведінки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обов'язково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проявиться і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любові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Вона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змусить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прагнути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нещасної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любові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застрявати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дозволить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ставитися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простіше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призведе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підйому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16016" y="1340768"/>
            <a:ext cx="3981137" cy="532453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361950" algn="just"/>
            <a:r>
              <a:rPr lang="uk-UA" sz="2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Тріангулярная</a:t>
            </a:r>
            <a:r>
              <a:rPr lang="uk-UA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теорія любові </a:t>
            </a:r>
            <a:r>
              <a:rPr lang="uk-UA" sz="2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Стернберга</a:t>
            </a:r>
            <a:r>
              <a:rPr lang="uk-UA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любов розуміється як поєднання трьох компонентів  (мов трикутник:  інтимність (верхня вершина трикутника), пристрасть (ліва вершина у підстави трикутника) і рішення/зобов'язання (права вершина у підстави трикутника):</a:t>
            </a:r>
          </a:p>
          <a:p>
            <a:pPr marL="457200" indent="-457200" algn="just">
              <a:buAutoNum type="arabicPeriod"/>
            </a:pP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Відсутність любові</a:t>
            </a:r>
          </a:p>
          <a:p>
            <a:pPr marL="457200" indent="-457200" algn="just">
              <a:buAutoNum type="arabicPeriod"/>
            </a:pP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Приязнь</a:t>
            </a:r>
          </a:p>
          <a:p>
            <a:pPr marL="457200" indent="-457200" algn="just">
              <a:buAutoNum type="arabicPeriod"/>
            </a:pP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Пристрасна любов</a:t>
            </a:r>
          </a:p>
          <a:p>
            <a:pPr marL="457200" indent="-457200" algn="just">
              <a:buAutoNum type="arabicPeriod"/>
            </a:pP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Фатальна любов</a:t>
            </a:r>
          </a:p>
          <a:p>
            <a:pPr marL="457200" indent="-457200" algn="just">
              <a:buAutoNum type="arabicPeriod"/>
            </a:pP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Формальна любов</a:t>
            </a:r>
          </a:p>
          <a:p>
            <a:pPr marL="457200" indent="-457200" algn="just">
              <a:buAutoNum type="arabicPeriod"/>
            </a:pP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Дружня любов</a:t>
            </a:r>
          </a:p>
          <a:p>
            <a:pPr marL="457200" indent="-457200" algn="just">
              <a:buAutoNum type="arabicPeriod"/>
            </a:pP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Романтична любов</a:t>
            </a:r>
          </a:p>
          <a:p>
            <a:pPr marL="457200" indent="-457200" algn="just">
              <a:buAutoNum type="arabicPeriod"/>
            </a:pP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Досконала любов </a:t>
            </a:r>
            <a:endPara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95882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85"/>
          <a:stretch/>
        </p:blipFill>
        <p:spPr bwMode="auto">
          <a:xfrm>
            <a:off x="-41393" y="0"/>
            <a:ext cx="918539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67544" y="404664"/>
            <a:ext cx="3240360" cy="5940088"/>
          </a:xfrm>
          <a:prstGeom prst="rect">
            <a:avLst/>
          </a:prstGeom>
          <a:solidFill>
            <a:srgbClr val="00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indent="361950"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любові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за Е.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Фроммом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включає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компоненти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турбота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відповідальність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повага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361950"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Всі людські здібності, вміння повинні вироблятися, формуватися завдяки нашим зусиллям і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досвіду, що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повною мірою відноситься і до любові. 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думку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Фромма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любов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шлях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подолання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відокремленості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людей один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одного.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Роз'єднане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існування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нестерпно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вводить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тримає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тривожності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51920" y="404664"/>
            <a:ext cx="4968553" cy="5940088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indent="360000" algn="just"/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Теорія любовних відносин за </a:t>
            </a:r>
            <a:b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Т. </a:t>
            </a:r>
            <a:r>
              <a:rPr lang="uk-UA" sz="2000" b="1" i="1" dirty="0" err="1" smtClean="0">
                <a:latin typeface="Times New Roman" pitchFamily="18" charset="0"/>
                <a:cs typeface="Times New Roman" pitchFamily="18" charset="0"/>
              </a:rPr>
              <a:t>Кемпер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ґрунтується на розподілі влади: </a:t>
            </a:r>
          </a:p>
          <a:p>
            <a:pPr indent="360000"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романтична любов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- обидва члени пари мають статусом;</a:t>
            </a:r>
          </a:p>
          <a:p>
            <a:pPr indent="360000"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2) 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братня любов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– взаємний високий статус,  низька влада до примусу;</a:t>
            </a:r>
          </a:p>
          <a:p>
            <a:pPr indent="360000"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харизматична любов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- один партнер має і статусом і владою, інший – статус;</a:t>
            </a:r>
          </a:p>
          <a:p>
            <a:pPr indent="360000"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«зрада»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- один партнер має владу і статус, інший тільки владу; </a:t>
            </a:r>
          </a:p>
          <a:p>
            <a:pPr indent="360000"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закоханіст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ь - один з партнерів має і владу, і статус, інший не користується ні тим, ні іншим;</a:t>
            </a:r>
          </a:p>
          <a:p>
            <a:pPr indent="360000"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"поклоніння"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- один партнер має статус, не володіючи владою, інший не має ні статусом, ні владою;</a:t>
            </a:r>
          </a:p>
          <a:p>
            <a:pPr indent="360000"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любов між батьком і маленькою дитиною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– у «батька» низький статус, у «дитини» низька влада.</a:t>
            </a:r>
          </a:p>
        </p:txBody>
      </p:sp>
    </p:spTree>
    <p:extLst>
      <p:ext uri="{BB962C8B-B14F-4D97-AF65-F5344CB8AC3E}">
        <p14:creationId xmlns:p14="http://schemas.microsoft.com/office/powerpoint/2010/main" val="275595882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85"/>
          <a:stretch/>
        </p:blipFill>
        <p:spPr bwMode="auto">
          <a:xfrm>
            <a:off x="-41393" y="0"/>
            <a:ext cx="918539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Культура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сексуальних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взаємин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Відповідальна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сексуальність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2816"/>
          </a:xfrm>
        </p:spPr>
        <p:txBody>
          <a:bodyPr>
            <a:normAutofit/>
          </a:bodyPr>
          <a:lstStyle/>
          <a:p>
            <a:pPr marL="0" indent="361950" algn="just">
              <a:buNone/>
            </a:pP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Секс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– це одна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 форм любові, яка в поєднанні з іншими сприяє розвитку чоловіка і жінки, одну з форм єднання чоловіка і жінки, котрі кохають одне одного, взаємодію, що значно збагачує взаємини, сприяє найбільшому пізнанню партнерів, творенню нового, стає зрозумілим, що сексуальні стосунки займають важливе місце у відносинах пари, але не головне.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4118" y="3429000"/>
            <a:ext cx="474394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сім’ї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присутній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увесь спектр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взаємовідносин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у тому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сексуальних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глибокий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Для того,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сексуальна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енергія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трансформувалась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творчу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надзвичайно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важливим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внутрішній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партнерів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взаємоповага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взаєморозуміння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справжня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любов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один до одного. </a:t>
            </a:r>
          </a:p>
        </p:txBody>
      </p:sp>
      <p:pic>
        <p:nvPicPr>
          <p:cNvPr id="2050" name="Picture 2" descr="Image result for ÑÐ¾Ð¼Ð°Ð½ÑÐ¸ÑÐµÑÐºÐ¸Ðµ Ð¾ÑÐ½Ð¾ÑÐµÐ½Ð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573016"/>
            <a:ext cx="3456384" cy="28944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5958826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85"/>
          <a:stretch/>
        </p:blipFill>
        <p:spPr bwMode="auto">
          <a:xfrm>
            <a:off x="-41393" y="0"/>
            <a:ext cx="918539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6503" y="476673"/>
            <a:ext cx="8229600" cy="7920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Важливим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вміння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виявляти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любов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до партнера на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рівнях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тілесному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ерос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серця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розуму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Svetlana\Desktop\секс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68760"/>
            <a:ext cx="6163433" cy="53553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595882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888</Words>
  <Application>Microsoft Office PowerPoint</Application>
  <PresentationFormat>Экран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Лекція 3. Формування подружньої пари та психосексуальні аспекти подружнього життя</vt:lpstr>
      <vt:lpstr>ПЛАН</vt:lpstr>
      <vt:lpstr>Вибір шлюбного партнера і  мотиви до вступу у подружнє життя</vt:lpstr>
      <vt:lpstr>Теорії вибору шлюбного партнера</vt:lpstr>
      <vt:lpstr>Презентация PowerPoint</vt:lpstr>
      <vt:lpstr>Типи любовних взаємин </vt:lpstr>
      <vt:lpstr>Презентация PowerPoint</vt:lpstr>
      <vt:lpstr>Культура сексуальних взаємин. Відповідальна сексуальність.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3. Формування подружньої пари та психосексуальні аспекти подружнього життя</dc:title>
  <dc:creator>Svetlana</dc:creator>
  <cp:lastModifiedBy>Svetlana</cp:lastModifiedBy>
  <cp:revision>30</cp:revision>
  <dcterms:created xsi:type="dcterms:W3CDTF">2019-05-14T13:46:52Z</dcterms:created>
  <dcterms:modified xsi:type="dcterms:W3CDTF">2019-05-17T15:54:12Z</dcterms:modified>
</cp:coreProperties>
</file>