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572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85"/>
          <a:stretch/>
        </p:blipFill>
        <p:spPr bwMode="auto">
          <a:xfrm>
            <a:off x="-41393" y="0"/>
            <a:ext cx="918539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41393" y="2132856"/>
            <a:ext cx="9217024" cy="1470025"/>
          </a:xfrm>
        </p:spPr>
        <p:txBody>
          <a:bodyPr>
            <a:normAutofit/>
          </a:bodyPr>
          <a:lstStyle/>
          <a:p>
            <a:r>
              <a:rPr lang="uk-UA" sz="4000" b="1" dirty="0">
                <a:latin typeface="Times New Roman" pitchFamily="18" charset="0"/>
                <a:cs typeface="Times New Roman" pitchFamily="18" charset="0"/>
              </a:rPr>
              <a:t>Лекція 7. Сімейне консультування 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81542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85"/>
          <a:stretch/>
        </p:blipFill>
        <p:spPr bwMode="auto">
          <a:xfrm>
            <a:off x="-41393" y="0"/>
            <a:ext cx="918539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6503" y="548681"/>
            <a:ext cx="8229600" cy="3456383"/>
          </a:xfrm>
        </p:spPr>
        <p:txBody>
          <a:bodyPr>
            <a:normAutofit lnSpcReduction="10000"/>
          </a:bodyPr>
          <a:lstStyle/>
          <a:p>
            <a:pPr marL="0" indent="360000" algn="just">
              <a:spcBef>
                <a:spcPts val="0"/>
              </a:spcBef>
              <a:buNone/>
            </a:pPr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Стратегічна сімейна терапія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Дж.Хейлі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, К.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Маданес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, П.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Вацлавік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, Л.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Хоффман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ін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) -  основна робота терапевта спрямована на формування у членів сім'ї відповідальності один за одного.</a:t>
            </a:r>
          </a:p>
          <a:p>
            <a:pPr marL="0" indent="360000" algn="just">
              <a:spcBef>
                <a:spcPts val="0"/>
              </a:spcBef>
              <a:buNone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У центрі роботи - виявлення і перетворення тих несвідомих «правил гри», які підтримують сімейне неблагополуччя. «Сімейні ігри» засновані на помилковому уявленні членів сім'ї про те, що можливо здійснювати односторонній контроль над міжособистісними стосунками в сім'ї, маніпулюючи іншими членами сім'ї. </a:t>
            </a:r>
          </a:p>
          <a:p>
            <a:pPr marL="0" indent="360000" algn="just">
              <a:spcBef>
                <a:spcPts val="0"/>
              </a:spcBef>
              <a:buNone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Робота психолога спочатку спрямована на виявлення тих реакцій членів сім'ї, які призводять до «зачеплення», що робить сім'ю нездорової (діагностика), потім - на допомогу в осмисленні цих зачеплень і вироблення продуктивних способів взаємодії.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Image result for Ð¼Ð°Ð½ÑÐ¿ÑÐ»ÑÑÑÑ Ð² ÑÑÐ¼'Ñ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27"/>
          <a:stretch/>
        </p:blipFill>
        <p:spPr bwMode="auto">
          <a:xfrm>
            <a:off x="539552" y="3908533"/>
            <a:ext cx="3600400" cy="24190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Related imag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10" b="9270"/>
          <a:stretch/>
        </p:blipFill>
        <p:spPr bwMode="auto">
          <a:xfrm>
            <a:off x="4283968" y="3904539"/>
            <a:ext cx="4294119" cy="24230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16872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85"/>
          <a:stretch/>
        </p:blipFill>
        <p:spPr bwMode="auto">
          <a:xfrm>
            <a:off x="-41393" y="0"/>
            <a:ext cx="918539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Консультування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подружжя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особистісних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проблем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6203032" cy="4525963"/>
          </a:xfrm>
        </p:spPr>
        <p:txBody>
          <a:bodyPr>
            <a:noAutofit/>
          </a:bodyPr>
          <a:lstStyle/>
          <a:p>
            <a:pPr marL="0" indent="361950" algn="just">
              <a:buNone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Типові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роблеми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з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якими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звертаються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подружжя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(за Ю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Є.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Альошина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В. Ю.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Міняйло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): </a:t>
            </a:r>
          </a:p>
          <a:p>
            <a:pPr marL="0" indent="361950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взаємне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невдоволення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розподілом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подружніх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ролей та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обов'язків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; 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61950" algn="just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відмінності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поглядах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сімейне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міжособистісні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відносини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;  </a:t>
            </a:r>
          </a:p>
          <a:p>
            <a:pPr marL="0" indent="361950" algn="just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невміння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налагодити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нормальні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сексуальні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відносини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;  </a:t>
            </a:r>
          </a:p>
          <a:p>
            <a:pPr marL="0" indent="361950" algn="just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складності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 батьками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подружжя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;  </a:t>
            </a:r>
          </a:p>
          <a:p>
            <a:pPr marL="0" indent="361950" algn="just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• хвороба (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психічна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фізична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) одного з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подружжя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труднощі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адаптації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сім'ї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захворювання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 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361950" algn="just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проблеми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влади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впливу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подружніх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взаєминах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;  </a:t>
            </a:r>
          </a:p>
          <a:p>
            <a:pPr marL="0" indent="361950" algn="just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відсутність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тепла 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відносинах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подружжя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дефіцит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близькості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й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довіри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проблеми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спілкування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 </a:t>
            </a:r>
          </a:p>
        </p:txBody>
      </p:sp>
      <p:pic>
        <p:nvPicPr>
          <p:cNvPr id="9218" name="Picture 2" descr="Image result for Ð¿Ð¾Ð´ÑÑÐ¶Ð¶Ñ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772816"/>
            <a:ext cx="2016224" cy="2232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Image result for Ð¿Ð¾Ð´ÑÑÐ¶Ð¶Ñ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05" r="16593"/>
          <a:stretch/>
        </p:blipFill>
        <p:spPr bwMode="auto">
          <a:xfrm>
            <a:off x="6613750" y="4149080"/>
            <a:ext cx="2062706" cy="2088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16872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85"/>
          <a:stretch/>
        </p:blipFill>
        <p:spPr bwMode="auto">
          <a:xfrm>
            <a:off x="-41393" y="0"/>
            <a:ext cx="918539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ПЛАН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 algn="just">
              <a:buAutoNum type="arabicPeriod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Основні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питання психологічного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консультування</a:t>
            </a:r>
          </a:p>
          <a:p>
            <a:pPr marL="457200" indent="-457200" algn="just">
              <a:buAutoNum type="arabicPeriod"/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Етапи психологічного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консультування</a:t>
            </a:r>
          </a:p>
          <a:p>
            <a:pPr marL="457200" indent="-457200" algn="just">
              <a:buAutoNum type="arabicPeriod"/>
            </a:pP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Сучасні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підходи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сімейного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консультування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AutoNum type="arabicPeriod"/>
            </a:pP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Консультування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подружжя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особистісних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проблем</a:t>
            </a: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AutoNum type="arabicPeriod"/>
            </a:pP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5257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85"/>
          <a:stretch/>
        </p:blipFill>
        <p:spPr bwMode="auto">
          <a:xfrm>
            <a:off x="-41393" y="0"/>
            <a:ext cx="918539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Основні питання психологічного консультування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628800"/>
            <a:ext cx="5410944" cy="4824536"/>
          </a:xfrm>
        </p:spPr>
        <p:txBody>
          <a:bodyPr>
            <a:noAutofit/>
          </a:bodyPr>
          <a:lstStyle/>
          <a:p>
            <a:pPr marL="0" indent="360000" algn="just">
              <a:spcBef>
                <a:spcPts val="0"/>
              </a:spcBef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За кордоном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консультативна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психологія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виділилася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як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особливий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підхід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надання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психологічної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допомоги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людині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сім'ї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складних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життєвих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ситуаціях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у 50-ті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рр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..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XX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ст.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60000" algn="just">
              <a:spcBef>
                <a:spcPts val="0"/>
              </a:spcBef>
              <a:buNone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класичної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психотерапії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відрізняє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відмова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концепції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хвороби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більша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увага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життєвої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ситуації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клієнта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особистісним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ресурсів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навчання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додання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значення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стільки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знань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скільки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способів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взаємодії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між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консультантом і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клієнтом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яке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породжує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додаткові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можливості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самостійного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подолання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труднощів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 </a:t>
            </a:r>
          </a:p>
          <a:p>
            <a:pPr marL="0" indent="360000" algn="just">
              <a:spcBef>
                <a:spcPts val="0"/>
              </a:spcBef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вітчизняній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психологічній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науці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термін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консультативна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психологія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з'являється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на початку 90-х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рр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минулого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сторіччя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1026" name="Picture 2" descr="Image result for Ð¿ÑÐ¸ÑÐ¾Ð»Ð¾Ð³ÑÑÐ½Ðµ ÐºÐ¾Ð½ÑÑÐ»ÑÑÑÐ²Ð°Ð½Ð½Ñ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05"/>
          <a:stretch/>
        </p:blipFill>
        <p:spPr bwMode="auto">
          <a:xfrm>
            <a:off x="5940152" y="4365104"/>
            <a:ext cx="2857500" cy="2199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Ð¿ÑÐ¸ÑÐ¾Ð»Ð¾Ð³ÑÑÐ½Ðµ ÐºÐ¾Ð½ÑÑÐ»ÑÑÑÐ²Ð°Ð½Ð½Ñ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2349" y="1607581"/>
            <a:ext cx="2857500" cy="2554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16872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85"/>
          <a:stretch/>
        </p:blipFill>
        <p:spPr bwMode="auto">
          <a:xfrm>
            <a:off x="-41393" y="0"/>
            <a:ext cx="918539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6503" y="476672"/>
            <a:ext cx="5215617" cy="5976664"/>
          </a:xfrm>
        </p:spPr>
        <p:txBody>
          <a:bodyPr>
            <a:noAutofit/>
          </a:bodyPr>
          <a:lstStyle/>
          <a:p>
            <a:pPr marL="0" indent="360000" algn="just">
              <a:spcBef>
                <a:spcPts val="0"/>
              </a:spcBef>
              <a:buNone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Консультативна психологія намагається відповісти на п'ять основних питань:</a:t>
            </a:r>
          </a:p>
          <a:p>
            <a:pPr marL="0" indent="360000" algn="just">
              <a:spcBef>
                <a:spcPts val="0"/>
              </a:spcBef>
              <a:buNone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1. У чому суть процесу, що виникає між людиною (або родиною), які опинилися у важкій ситуації і звернулися за допомогою (клієнтом), і людиною, її надають (консультантом?</a:t>
            </a:r>
          </a:p>
          <a:p>
            <a:pPr marL="0" indent="360000" algn="just">
              <a:spcBef>
                <a:spcPts val="0"/>
              </a:spcBef>
              <a:buNone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2. Які функції має виконувати консультант і які особистісні риси, установки, знання і вміння необхідні для успішного виконання своїх функцій? </a:t>
            </a:r>
          </a:p>
          <a:p>
            <a:pPr marL="0" indent="360000" algn="just">
              <a:spcBef>
                <a:spcPts val="0"/>
              </a:spcBef>
              <a:buNone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3. Які резерви, внутрішні сили клієнта можуть бути актуалізовані в ході консультування? </a:t>
            </a:r>
          </a:p>
          <a:p>
            <a:pPr marL="0" indent="360000" algn="just">
              <a:spcBef>
                <a:spcPts val="0"/>
              </a:spcBef>
              <a:buNone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4. Які особливості накладає на процес консультування ситуація, що склалася в житті клієнта? </a:t>
            </a:r>
          </a:p>
          <a:p>
            <a:pPr marL="0" indent="360000" algn="just">
              <a:spcBef>
                <a:spcPts val="0"/>
              </a:spcBef>
              <a:buNone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5. Які прийоми і техніки можуть бути свідомо використані в процесі надання допомоги? 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Image result for Ð¿ÑÐ¸ÑÐ¾Ð»Ð¾Ð³ÑÑÐ½Ðµ ÐºÐ¾Ð½ÑÑÐ»ÑÑÑÐ²Ð°Ð½Ð½Ñ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620688"/>
            <a:ext cx="3096344" cy="29415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0276" y="3633516"/>
            <a:ext cx="3078188" cy="27901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16872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85"/>
          <a:stretch/>
        </p:blipFill>
        <p:spPr bwMode="auto">
          <a:xfrm>
            <a:off x="-41393" y="0"/>
            <a:ext cx="918539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Етапи психологічного консультування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6503" y="1268761"/>
            <a:ext cx="8229600" cy="2304256"/>
          </a:xfrm>
        </p:spPr>
        <p:txBody>
          <a:bodyPr>
            <a:normAutofit/>
          </a:bodyPr>
          <a:lstStyle/>
          <a:p>
            <a:pPr marL="0" indent="360000" algn="just">
              <a:spcBef>
                <a:spcPts val="0"/>
              </a:spcBef>
              <a:buNone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Консультування  -  це професійна взаємодія між консультантом і клієнтом, спрямоване на вирішення проблеми останнього.</a:t>
            </a:r>
          </a:p>
          <a:p>
            <a:pPr marL="0" indent="360000" algn="just">
              <a:spcBef>
                <a:spcPts val="0"/>
              </a:spcBef>
              <a:buNone/>
            </a:pPr>
            <a:r>
              <a:rPr lang="uk-UA" sz="2000" i="1" dirty="0" smtClean="0">
                <a:latin typeface="Times New Roman" pitchFamily="18" charset="0"/>
                <a:cs typeface="Times New Roman" pitchFamily="18" charset="0"/>
              </a:rPr>
              <a:t>Психологічне консультування сім'ї повинно бути спрямоване на відновлення або перетворення зв'язків членів сім'ї один з одним і світом, на розвиток вміння розуміти один одного і формувати повноцінне сімейне Ми, гнучко регулюючи відносини як всередині сім'ї, так і з різними соціальними групами. </a:t>
            </a:r>
            <a:endParaRPr lang="uk-UA" sz="2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Image result for ÑÑÐ¼ÐµÐ¹Ð½Ð° ÑÐµÑÐ°Ð¿ÑÑ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30" y="3645023"/>
            <a:ext cx="3816424" cy="28276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ÑÑÐ¼ÐµÐ¹Ð½Ð° ÑÐµÑÐ°Ð¿ÑÑ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279" y="3645023"/>
            <a:ext cx="4014161" cy="28276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16872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85"/>
          <a:stretch/>
        </p:blipFill>
        <p:spPr bwMode="auto">
          <a:xfrm>
            <a:off x="-41393" y="0"/>
            <a:ext cx="918539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5536" y="404664"/>
            <a:ext cx="8352928" cy="19389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indent="530225" algn="just"/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Діагностичний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етап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систематичне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відстеження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динаміки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людини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сім'ї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яка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звернулася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допомогою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збір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накопичення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інформації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мінімальні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достатні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діагностичні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процедури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На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основі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спільного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дослідження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психолог і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клієнт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визначають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орієнтири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спільної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цілі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завдання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розподіляють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відповідальність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виявляють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межі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необхідної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підтримки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92884" y="2492896"/>
            <a:ext cx="5403252" cy="409342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indent="530225" algn="just"/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Основний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етап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консультування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відбір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застосування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засобів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дозволяють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створити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умови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стимулюють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позитивні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зміни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сімейних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відносинах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сприяють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оволодінню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способами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продуктивної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взаємодії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На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цьому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етапі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консультант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осмислює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результати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діагностики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спільного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дослідження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відстеження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) і на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основі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продумує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умови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необхідні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сприятливого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сім'ї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особистості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набуття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членами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сім'ї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позитивних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відносин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до себе,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інших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світу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цілому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гнучкості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здатності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успішно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контактувати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між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собою і з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соціумом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адаптуватися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ньому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940152" y="2492896"/>
            <a:ext cx="2808312" cy="2246769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indent="354013" algn="just"/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Аналіз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проміжних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кінцевих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результатів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спільної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внесення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основі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змін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програму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консультування-супроводу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098" name="Picture 2" descr="Image result for ÑÑÐ¼ÐµÐ¹Ð½Ð° ÑÐµÑÐ°Ð¿ÑÑ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663" y="4941168"/>
            <a:ext cx="2818284" cy="16451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16872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85"/>
          <a:stretch/>
        </p:blipFill>
        <p:spPr bwMode="auto">
          <a:xfrm>
            <a:off x="-41393" y="0"/>
            <a:ext cx="918539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Сучасні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підходи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сімейного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консультування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003232" cy="2620888"/>
          </a:xfrm>
        </p:spPr>
        <p:txBody>
          <a:bodyPr>
            <a:noAutofit/>
          </a:bodyPr>
          <a:lstStyle/>
          <a:p>
            <a:pPr marL="0" indent="361950" algn="just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Основоположники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системного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підходу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(М.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Боуен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, С.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Мінухін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В.Сатир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, К.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Вітакер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ін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.)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розглядають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сім'ю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не просто як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об'єднання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індивідуальностей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пов'язаних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узами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споріднення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а як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цілісну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систему, де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ніхто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страждає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поодинці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сімейні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конфлікти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кризи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надають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деструктивний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вплив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всіх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Оскільки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сім'я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система, то не так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важливо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елементів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змінюється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На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практиці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зміни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поведінці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будь-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якого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членів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сім'ї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впливають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неї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інші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вхідні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неї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підсистеми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інших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членів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сім'ї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) і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одночасно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відчувають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вплив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боку. </a:t>
            </a:r>
          </a:p>
        </p:txBody>
      </p:sp>
      <p:sp>
        <p:nvSpPr>
          <p:cNvPr id="5" name="AutoShape 2" descr="Image result for Ð±Ð¾ÑÐµÐ½ Ð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Image result for Ð±Ð¾ÑÐµÐ½ Ð¼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8" name="Picture 8" descr="Image result for ÑÑÐ¼ÐµÐ¹Ð½Ð° ÑÐµÑÐ°Ð¿ÑÑ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4193756"/>
            <a:ext cx="3743201" cy="230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Image result for ÑÑÐ¼ÐµÐ¹Ð½Ð° ÑÐµÑÐ°Ð¿ÑÑ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303" y="4193756"/>
            <a:ext cx="3837121" cy="230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16872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85"/>
          <a:stretch/>
        </p:blipFill>
        <p:spPr bwMode="auto">
          <a:xfrm>
            <a:off x="-41393" y="0"/>
            <a:ext cx="918539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6503" y="548680"/>
            <a:ext cx="4783569" cy="5904656"/>
          </a:xfrm>
        </p:spPr>
        <p:txBody>
          <a:bodyPr>
            <a:noAutofit/>
          </a:bodyPr>
          <a:lstStyle/>
          <a:p>
            <a:pPr marL="0" indent="360000" algn="just">
              <a:spcBef>
                <a:spcPts val="0"/>
              </a:spcBef>
              <a:buNone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Автор теорії сімейних систем </a:t>
            </a:r>
            <a:br>
              <a:rPr lang="uk-UA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М.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Боуен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стверджує, що члени сім'ї не можуть діяти незалежно один від одного, оскільки така поведінка призводить до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внутріродинною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дисфункціональності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. Механізм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внутрішньосімейних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відносин аналогічний механізму функціонування всіх інших живих систем. Терапевти цієї школи вважають, що диференціювання власного Я в ході сеансів сімейної психотерапії веде до заспокоєння сім'ї клієнта, це сприяє відповідальному прийняттю рішень і ослаблення симптомів сімейної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дисфункції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360000" algn="just">
              <a:spcBef>
                <a:spcPts val="0"/>
              </a:spcBef>
              <a:buNone/>
            </a:pP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Боуен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широко використовує у своїй теорії та практиці сімейної терапії подання про життєвий цикл сім'ї, а також вважає за необхідне враховувати національні особливості клієнтів.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6" descr="Image result for Ð±Ð¾ÑÐµÐ½ Ð¼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692695"/>
            <a:ext cx="3312368" cy="5328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936812" y="6024572"/>
            <a:ext cx="16676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Мюррей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Боуен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16872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85"/>
          <a:stretch/>
        </p:blipFill>
        <p:spPr bwMode="auto">
          <a:xfrm>
            <a:off x="-41393" y="0"/>
            <a:ext cx="918539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6503" y="476672"/>
            <a:ext cx="4423529" cy="4525963"/>
          </a:xfrm>
        </p:spPr>
        <p:txBody>
          <a:bodyPr>
            <a:noAutofit/>
          </a:bodyPr>
          <a:lstStyle/>
          <a:p>
            <a:pPr marL="0" indent="450850" algn="just">
              <a:buNone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В основі структурно-сімейної терапії  С.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Мінухіна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лежить три аксіоми: </a:t>
            </a:r>
          </a:p>
          <a:p>
            <a:pPr marL="0" indent="450850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дійснюючи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психологічну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допомогу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необхідно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приймати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уваги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всю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сім'ю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Кожен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членів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сім'ї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повинен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розглядатися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як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підсистема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 </a:t>
            </a:r>
          </a:p>
          <a:p>
            <a:pPr marL="0" indent="450850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терапія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сім'ї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змінює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структуру і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призводить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зміни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поведінки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кожного з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членів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сімейної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системи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 </a:t>
            </a:r>
          </a:p>
          <a:p>
            <a:pPr marL="0" indent="450850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рацюючи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сім'єю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психолог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приєднується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неї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в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результаті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виникає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терапевтична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система,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робить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можливими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сімейні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зміни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450850" algn="just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Мінухін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виділяє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два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типи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порушення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кордонів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: перший -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сплутаність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нечіткість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розмитість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другий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зайва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закритість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яка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веде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роз'єднаності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членів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сім'ї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170" name="Picture 2" descr="Image result for Ð¡. ÐÑÐ½ÑÑÑÐ½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685799"/>
            <a:ext cx="3744416" cy="5479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613322" y="6337847"/>
            <a:ext cx="21613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Сальвадор </a:t>
            </a:r>
            <a:r>
              <a:rPr lang="uk-UA" b="1" i="1" dirty="0" err="1" smtClean="0">
                <a:latin typeface="Times New Roman" pitchFamily="18" charset="0"/>
                <a:cs typeface="Times New Roman" pitchFamily="18" charset="0"/>
              </a:rPr>
              <a:t>Мінухін</a:t>
            </a: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39016872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890</Words>
  <Application>Microsoft Office PowerPoint</Application>
  <PresentationFormat>Экран (4:3)</PresentationFormat>
  <Paragraphs>45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Лекція 7. Сімейне консультування </vt:lpstr>
      <vt:lpstr>ПЛАН</vt:lpstr>
      <vt:lpstr>Основні питання психологічного консультування</vt:lpstr>
      <vt:lpstr>Презентация PowerPoint</vt:lpstr>
      <vt:lpstr>Етапи психологічного консультування</vt:lpstr>
      <vt:lpstr>Презентация PowerPoint</vt:lpstr>
      <vt:lpstr>Сучасні підходи до сімейного консультування</vt:lpstr>
      <vt:lpstr>Презентация PowerPoint</vt:lpstr>
      <vt:lpstr>Презентация PowerPoint</vt:lpstr>
      <vt:lpstr>Презентация PowerPoint</vt:lpstr>
      <vt:lpstr>Консультування подружжя з особистісних проблем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Лекція 7. Сімейне консультування </dc:title>
  <dc:creator>Svetlana</dc:creator>
  <cp:lastModifiedBy>Svetlana</cp:lastModifiedBy>
  <cp:revision>15</cp:revision>
  <dcterms:created xsi:type="dcterms:W3CDTF">2019-05-17T13:54:54Z</dcterms:created>
  <dcterms:modified xsi:type="dcterms:W3CDTF">2019-05-17T15:52:01Z</dcterms:modified>
</cp:coreProperties>
</file>