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9" r:id="rId2"/>
    <p:sldId id="287" r:id="rId3"/>
    <p:sldId id="285" r:id="rId4"/>
    <p:sldId id="261" r:id="rId5"/>
    <p:sldId id="268" r:id="rId6"/>
    <p:sldId id="286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9B9F73C-A7D8-4638-AC8B-28AF0C79527F}">
          <p14:sldIdLst>
            <p14:sldId id="289"/>
            <p14:sldId id="287"/>
            <p14:sldId id="285"/>
            <p14:sldId id="261"/>
            <p14:sldId id="26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4565-F941-47DE-93F6-D16C4B1387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B515-BBE9-4B90-A2EE-3CD09BF93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DB515-BBE9-4B90-A2EE-3CD09BF93E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1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97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7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15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9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3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65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02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79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A029-A4D4-4108-8490-E342172BCC67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CE50-4A4C-463C-B0B8-B54D63845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172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«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56792"/>
            <a:ext cx="4762500" cy="4729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Знайомимось))))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uk-UA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uk-UA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uk-UA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3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tile tx="1022350" ty="-749300" sx="100000" sy="8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32656"/>
            <a:ext cx="8280920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БОЛОКАН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 ІННА ВІКТОРІВНА</a:t>
            </a:r>
          </a:p>
          <a:p>
            <a:pPr algn="ctr"/>
            <a:endParaRPr lang="uk-UA" sz="4400" dirty="0" smtClean="0">
              <a:solidFill>
                <a:srgbClr val="002060"/>
              </a:solidFill>
            </a:endParaRPr>
          </a:p>
          <a:p>
            <a:pPr algn="ctr"/>
            <a:endParaRPr lang="uk-UA" sz="4400" dirty="0">
              <a:solidFill>
                <a:srgbClr val="002060"/>
              </a:solidFill>
            </a:endParaRPr>
          </a:p>
          <a:p>
            <a:pPr algn="ctr"/>
            <a:endParaRPr lang="uk-UA" sz="4400" dirty="0" smtClean="0">
              <a:solidFill>
                <a:srgbClr val="002060"/>
              </a:solidFill>
            </a:endParaRPr>
          </a:p>
          <a:p>
            <a:pPr algn="ctr"/>
            <a:endParaRPr lang="uk-UA" sz="4400" dirty="0">
              <a:solidFill>
                <a:srgbClr val="002060"/>
              </a:solidFill>
            </a:endParaRP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доктор юридичних наук, доцент,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професор кафедри цивільного 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38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Недоговірні зобов’язання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Теорія</a:t>
            </a:r>
          </a:p>
          <a:p>
            <a:pPr marL="0" indent="0" algn="just">
              <a:buNone/>
            </a:pPr>
            <a:r>
              <a:rPr lang="uk-UA" sz="1800" dirty="0" smtClean="0"/>
              <a:t>‒ вивчаємо загальні положення про недоговірні зобов’язання, які виникають не у тих ситуаціях, коли сторони вирішили стати учасниками відносин, про зміст яких домовляються, а у випадках, коли цивільно-правові відносини виникають в силу того, що це просто передбачено у законі, зокрема у ЦК України;</a:t>
            </a:r>
          </a:p>
          <a:p>
            <a:pPr marL="0" indent="0" algn="just">
              <a:buNone/>
            </a:pPr>
            <a:r>
              <a:rPr lang="uk-UA" sz="1800" dirty="0" smtClean="0"/>
              <a:t>‒ </a:t>
            </a:r>
            <a:r>
              <a:rPr lang="uk-UA" sz="1800" dirty="0"/>
              <a:t>вивчаємо </a:t>
            </a:r>
            <a:r>
              <a:rPr lang="uk-UA" sz="1800" dirty="0" smtClean="0"/>
              <a:t>всі недоговірні зобов’язання, які врегульовано у ЦК України;</a:t>
            </a:r>
          </a:p>
          <a:p>
            <a:pPr marL="0" indent="0" algn="just">
              <a:buNone/>
            </a:pPr>
            <a:r>
              <a:rPr lang="uk-UA" sz="1800" dirty="0"/>
              <a:t>‒ вивчаємо всі </a:t>
            </a:r>
            <a:r>
              <a:rPr lang="uk-UA" sz="1800" dirty="0" smtClean="0"/>
              <a:t>можливі недоговірні зобов’язання, які не врегульовані у ЦК України, натомість можуть мати місце у реальному житті;</a:t>
            </a:r>
          </a:p>
          <a:p>
            <a:pPr marL="0" indent="0" algn="just">
              <a:buNone/>
            </a:pPr>
            <a:r>
              <a:rPr lang="uk-UA" sz="1800" dirty="0" smtClean="0"/>
              <a:t>‒ перевіряємо знання у тестовій формі, з використанням досвіду проведених єдиних вступних фахових випробувань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5301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Практика</a:t>
            </a:r>
          </a:p>
          <a:p>
            <a:pPr marL="0" indent="0" algn="just">
              <a:buNone/>
            </a:pPr>
            <a:r>
              <a:rPr lang="uk-UA" sz="1800" dirty="0" smtClean="0"/>
              <a:t>‒ вчимось розрізняти договірні та недоговірні зобов’язання, аналізувати зміст зобов’язань та визначати, до якого різновиду недоговірних зобов’язань належить конкретна ситуація;</a:t>
            </a:r>
          </a:p>
          <a:p>
            <a:pPr marL="0" indent="0" algn="just">
              <a:buNone/>
            </a:pPr>
            <a:r>
              <a:rPr lang="uk-UA" sz="1800" dirty="0" smtClean="0"/>
              <a:t>‒ вчимось захищати права та інтереси кожного із учасників недоговірних зобов’язань;</a:t>
            </a:r>
          </a:p>
          <a:p>
            <a:pPr marL="0" indent="0" algn="just">
              <a:buNone/>
            </a:pPr>
            <a:r>
              <a:rPr lang="uk-UA" sz="1800" dirty="0"/>
              <a:t>‒ </a:t>
            </a:r>
            <a:r>
              <a:rPr lang="uk-UA" sz="1800" dirty="0" smtClean="0"/>
              <a:t>аналізуємо судову практику вирішення спорів, які виникають із недоговірних цивільно-правових зобов’язань;</a:t>
            </a:r>
          </a:p>
          <a:p>
            <a:pPr marL="0" indent="0" algn="just">
              <a:buNone/>
            </a:pPr>
            <a:r>
              <a:rPr lang="uk-UA" sz="1800" dirty="0"/>
              <a:t>‒ </a:t>
            </a:r>
            <a:r>
              <a:rPr lang="uk-UA" sz="1800" dirty="0" smtClean="0"/>
              <a:t>вирішуємо практичні життєві ситуації, в яких мають місце недоговірні зобов’язальні відносини</a:t>
            </a:r>
          </a:p>
          <a:p>
            <a:pPr marL="0" indent="0" algn="just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663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Спадкове право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Теорія</a:t>
            </a:r>
          </a:p>
          <a:p>
            <a:pPr marL="0" indent="0" algn="ctr">
              <a:buNone/>
            </a:pPr>
            <a:r>
              <a:rPr lang="uk-UA" dirty="0" smtClean="0"/>
              <a:t>вивчаємо: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uk-UA" dirty="0" smtClean="0"/>
              <a:t>‒ основні терміни спадкового права;</a:t>
            </a:r>
          </a:p>
          <a:p>
            <a:pPr marL="0" indent="0" algn="just">
              <a:buNone/>
            </a:pPr>
            <a:r>
              <a:rPr lang="uk-UA" dirty="0" smtClean="0"/>
              <a:t>‒ особливості та переваги спадкування за законом, за заповітом;</a:t>
            </a:r>
          </a:p>
          <a:p>
            <a:pPr marL="0" indent="0" algn="just">
              <a:buNone/>
            </a:pPr>
            <a:r>
              <a:rPr lang="uk-UA" dirty="0" smtClean="0"/>
              <a:t>‒ </a:t>
            </a:r>
            <a:r>
              <a:rPr lang="uk-UA" dirty="0"/>
              <a:t>особливості укладання спадкового договору</a:t>
            </a:r>
            <a:r>
              <a:rPr lang="uk-UA" dirty="0" smtClean="0"/>
              <a:t>;</a:t>
            </a:r>
          </a:p>
          <a:p>
            <a:pPr marL="0" indent="0" algn="just">
              <a:buNone/>
            </a:pPr>
            <a:r>
              <a:rPr lang="uk-UA" dirty="0" smtClean="0"/>
              <a:t>‒ судову практику вирішення спорів, що виникають із спадкових правовідносин</a:t>
            </a:r>
            <a:endParaRPr lang="uk-UA" dirty="0"/>
          </a:p>
          <a:p>
            <a:pPr marL="0" indent="0" algn="just">
              <a:buNone/>
            </a:pPr>
            <a:endParaRPr lang="uk-UA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Практика</a:t>
            </a:r>
          </a:p>
          <a:p>
            <a:pPr marL="0" indent="0" algn="ctr">
              <a:buNone/>
            </a:pPr>
            <a:r>
              <a:rPr lang="uk-UA" dirty="0" smtClean="0"/>
              <a:t>вчимось:</a:t>
            </a:r>
          </a:p>
          <a:p>
            <a:pPr marL="0" indent="0" algn="just">
              <a:buNone/>
            </a:pPr>
            <a:r>
              <a:rPr lang="uk-UA" dirty="0" smtClean="0"/>
              <a:t>‒ складати заповіти</a:t>
            </a:r>
            <a:r>
              <a:rPr lang="uk-UA" b="1" dirty="0" smtClean="0"/>
              <a:t>;</a:t>
            </a:r>
          </a:p>
          <a:p>
            <a:pPr marL="0" indent="0" algn="just">
              <a:buNone/>
            </a:pPr>
            <a:r>
              <a:rPr lang="uk-UA" dirty="0" smtClean="0"/>
              <a:t>‒ надавати консультації з питань спадкового права;</a:t>
            </a:r>
          </a:p>
          <a:p>
            <a:pPr marL="0" indent="0" algn="just">
              <a:buNone/>
            </a:pPr>
            <a:r>
              <a:rPr lang="uk-UA" dirty="0" smtClean="0"/>
              <a:t>‒ захищати інтереси учасників спадкових відносин;</a:t>
            </a:r>
          </a:p>
          <a:p>
            <a:pPr marL="0" indent="0" algn="just">
              <a:buNone/>
            </a:pPr>
            <a:r>
              <a:rPr lang="uk-UA" dirty="0"/>
              <a:t>‒ в</a:t>
            </a:r>
            <a:r>
              <a:rPr lang="uk-UA" dirty="0" smtClean="0"/>
              <a:t>ирішувати конкретні життєві ситуації, пов’язані із спадкуванням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Можливості навчання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1) Лекційні заняття</a:t>
            </a:r>
          </a:p>
          <a:p>
            <a:pPr marL="0" indent="0">
              <a:buNone/>
            </a:pPr>
            <a:r>
              <a:rPr lang="uk-UA" dirty="0" smtClean="0"/>
              <a:t>2) Практичні заняття</a:t>
            </a:r>
          </a:p>
          <a:p>
            <a:pPr marL="0" indent="0">
              <a:buNone/>
            </a:pPr>
            <a:r>
              <a:rPr lang="uk-UA" dirty="0" smtClean="0"/>
              <a:t>3) Консультації</a:t>
            </a:r>
          </a:p>
          <a:p>
            <a:pPr marL="0" indent="0">
              <a:buNone/>
            </a:pPr>
            <a:r>
              <a:rPr lang="uk-UA" dirty="0" smtClean="0"/>
              <a:t>4) Проблемні групи (обговорення проблемних питань нормативного регулювання, підготовка наукових доповідей)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5</a:t>
            </a:r>
            <a:r>
              <a:rPr lang="uk-UA" dirty="0" smtClean="0"/>
              <a:t>) </a:t>
            </a:r>
            <a:r>
              <a:rPr lang="uk-UA" dirty="0" smtClean="0"/>
              <a:t>Вирішення практичних завдань  у системі </a:t>
            </a:r>
            <a:r>
              <a:rPr lang="en-US" dirty="0" smtClean="0"/>
              <a:t>Moodle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6</a:t>
            </a:r>
            <a:r>
              <a:rPr lang="uk-UA" dirty="0" smtClean="0"/>
              <a:t>)</a:t>
            </a:r>
            <a:r>
              <a:rPr lang="en-US" dirty="0" smtClean="0"/>
              <a:t> </a:t>
            </a:r>
            <a:r>
              <a:rPr lang="uk-UA" dirty="0" smtClean="0"/>
              <a:t>Діалог з викладачем, надання коментарів щодо виконаних студентом завдань з аналізом наявних помилок та рекомендаціями щодо того, на які питання студенту слід звернути увагу</a:t>
            </a:r>
          </a:p>
        </p:txBody>
      </p:sp>
    </p:spTree>
    <p:extLst>
      <p:ext uri="{BB962C8B-B14F-4D97-AF65-F5344CB8AC3E}">
        <p14:creationId xmlns:p14="http://schemas.microsoft.com/office/powerpoint/2010/main" val="12715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Навчання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Лекційні заняття: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1) Теорія</a:t>
            </a:r>
          </a:p>
          <a:p>
            <a:pPr marL="0" indent="0">
              <a:buNone/>
            </a:pPr>
            <a:r>
              <a:rPr lang="uk-UA" dirty="0" smtClean="0"/>
              <a:t>2) Відповіді на питання студентів</a:t>
            </a:r>
          </a:p>
          <a:p>
            <a:pPr marL="0" indent="0">
              <a:buNone/>
            </a:pPr>
            <a:r>
              <a:rPr lang="uk-UA" dirty="0" smtClean="0"/>
              <a:t>3) Закріплення теоретичного матеріалу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Практичні заняття:</a:t>
            </a:r>
          </a:p>
          <a:p>
            <a:pPr marL="0" indent="0" algn="just">
              <a:buNone/>
            </a:pPr>
            <a:r>
              <a:rPr lang="uk-UA" dirty="0" smtClean="0"/>
              <a:t>1) Обговорення теоретичних аспектів</a:t>
            </a:r>
          </a:p>
          <a:p>
            <a:pPr marL="0" indent="0" algn="just">
              <a:buNone/>
            </a:pPr>
            <a:r>
              <a:rPr lang="uk-UA" dirty="0" smtClean="0"/>
              <a:t>2) Перевірка теоретичних знань</a:t>
            </a:r>
          </a:p>
          <a:p>
            <a:pPr marL="0" indent="0" algn="just">
              <a:buNone/>
            </a:pPr>
            <a:r>
              <a:rPr lang="uk-UA" dirty="0" smtClean="0"/>
              <a:t>3) Вирішення практичних життєвих ситуацій з урахуванням судової практики</a:t>
            </a:r>
          </a:p>
          <a:p>
            <a:pPr marL="0" indent="0" algn="just">
              <a:buNone/>
            </a:pPr>
            <a:r>
              <a:rPr lang="uk-UA" dirty="0" smtClean="0"/>
              <a:t>4) Тестова форма контролю</a:t>
            </a:r>
          </a:p>
          <a:p>
            <a:pPr marL="0" indent="0" algn="just">
              <a:buNone/>
            </a:pPr>
            <a:r>
              <a:rPr lang="uk-UA" dirty="0" smtClean="0"/>
              <a:t>5) Складання та аналіз цивільно-правових договорів </a:t>
            </a:r>
            <a:r>
              <a:rPr lang="uk-UA" smtClean="0"/>
              <a:t>та інших документів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607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373</Words>
  <Application>Microsoft Office PowerPoint</Application>
  <PresentationFormat>Экран (4:3)</PresentationFormat>
  <Paragraphs>56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Знайомимось))))       </vt:lpstr>
      <vt:lpstr>Презентация PowerPoint</vt:lpstr>
      <vt:lpstr>Недоговірні зобов’язання</vt:lpstr>
      <vt:lpstr>Спадкове право</vt:lpstr>
      <vt:lpstr>Можливості навчання</vt:lpstr>
      <vt:lpstr>Навчання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Спадкування – перехід спадщини від спадкодавця до спадкоємців</dc:title>
  <dc:creator>Инна</dc:creator>
  <cp:lastModifiedBy>Инна</cp:lastModifiedBy>
  <cp:revision>113</cp:revision>
  <cp:lastPrinted>2020-08-18T20:33:49Z</cp:lastPrinted>
  <dcterms:created xsi:type="dcterms:W3CDTF">2019-01-29T14:40:11Z</dcterms:created>
  <dcterms:modified xsi:type="dcterms:W3CDTF">2026-03-12T10:54:45Z</dcterms:modified>
</cp:coreProperties>
</file>