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82" r:id="rId15"/>
    <p:sldId id="271" r:id="rId16"/>
    <p:sldId id="275" r:id="rId17"/>
    <p:sldId id="280" r:id="rId18"/>
    <p:sldId id="281" r:id="rId19"/>
    <p:sldId id="276" r:id="rId20"/>
    <p:sldId id="277" r:id="rId21"/>
    <p:sldId id="278" r:id="rId22"/>
    <p:sldId id="279" r:id="rId23"/>
    <p:sldId id="272" r:id="rId24"/>
    <p:sldId id="273" r:id="rId25"/>
    <p:sldId id="274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9A5C5-4122-4530-BB52-08765023D40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48793-9148-46BF-849C-DE74B49F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8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8793-9148-46BF-849C-DE74B49FD6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0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8793-9148-46BF-849C-DE74B49FD66B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2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48793-9148-46BF-849C-DE74B49FD66B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7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4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3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5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5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1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9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3367-C9F6-4C63-9E70-24D363A706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9611-7F4D-4E2D-9A60-00C7480F2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Кадрове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забезпечення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виконання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рекламного /ПР-проекту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0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Лідерство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Лідерство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здатність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справляти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окремих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індивідів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групи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спрямовуючи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зусилля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досягнення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поставлених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.;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здатність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мобілізувати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потенційні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психологічні</a:t>
            </a:r>
            <a:r>
              <a:rPr lang="ru-RU" dirty="0">
                <a:solidFill>
                  <a:srgbClr val="002060"/>
                </a:solidFill>
              </a:rPr>
              <a:t> потреби </a:t>
            </a:r>
            <a:r>
              <a:rPr lang="ru-RU" dirty="0" err="1">
                <a:solidFill>
                  <a:srgbClr val="002060"/>
                </a:solidFill>
              </a:rPr>
              <a:t>послідовників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підлеглих</a:t>
            </a:r>
            <a:r>
              <a:rPr lang="ru-RU" dirty="0">
                <a:solidFill>
                  <a:srgbClr val="002060"/>
                </a:solidFill>
              </a:rPr>
              <a:t>) і </a:t>
            </a:r>
            <a:r>
              <a:rPr lang="ru-RU" dirty="0" err="1">
                <a:solidFill>
                  <a:srgbClr val="002060"/>
                </a:solidFill>
              </a:rPr>
              <a:t>спиратися</a:t>
            </a:r>
            <a:r>
              <a:rPr lang="ru-RU" dirty="0">
                <a:solidFill>
                  <a:srgbClr val="002060"/>
                </a:solidFill>
              </a:rPr>
              <a:t> на них в момент </a:t>
            </a:r>
            <a:r>
              <a:rPr lang="ru-RU" dirty="0" err="1">
                <a:solidFill>
                  <a:srgbClr val="002060"/>
                </a:solidFill>
              </a:rPr>
              <a:t>гострого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суперництва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конфлікту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Якщо</a:t>
            </a:r>
            <a:r>
              <a:rPr lang="ru-RU" dirty="0" smtClean="0">
                <a:solidFill>
                  <a:srgbClr val="002060"/>
                </a:solidFill>
              </a:rPr>
              <a:t> команда </a:t>
            </a:r>
            <a:r>
              <a:rPr lang="ru-RU" dirty="0" err="1" smtClean="0">
                <a:solidFill>
                  <a:srgbClr val="002060"/>
                </a:solidFill>
              </a:rPr>
              <a:t>починається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лідера</a:t>
            </a:r>
            <a:r>
              <a:rPr lang="ru-RU" dirty="0" smtClean="0">
                <a:solidFill>
                  <a:srgbClr val="002060"/>
                </a:solidFill>
              </a:rPr>
              <a:t>, то </a:t>
            </a:r>
            <a:r>
              <a:rPr lang="ru-RU" dirty="0" err="1" smtClean="0">
                <a:solidFill>
                  <a:srgbClr val="002060"/>
                </a:solidFill>
              </a:rPr>
              <a:t>управління</a:t>
            </a:r>
            <a:r>
              <a:rPr lang="ru-RU" dirty="0" smtClean="0">
                <a:solidFill>
                  <a:srgbClr val="002060"/>
                </a:solidFill>
              </a:rPr>
              <a:t> командою — з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знань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навичок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організовувати</a:t>
            </a:r>
            <a:r>
              <a:rPr lang="ru-RU" dirty="0" smtClean="0">
                <a:solidFill>
                  <a:srgbClr val="002060"/>
                </a:solidFill>
              </a:rPr>
              <a:t> роботу </a:t>
            </a:r>
            <a:r>
              <a:rPr lang="ru-RU" dirty="0" err="1" smtClean="0">
                <a:solidFill>
                  <a:srgbClr val="002060"/>
                </a:solidFill>
              </a:rPr>
              <a:t>команди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Заказать Проект-менеджер от 250 руб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13935"/>
            <a:ext cx="5181600" cy="37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6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Лідерство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 результатами </a:t>
            </a:r>
            <a:r>
              <a:rPr lang="ru-RU" dirty="0" err="1" smtClean="0">
                <a:solidFill>
                  <a:srgbClr val="002060"/>
                </a:solidFill>
              </a:rPr>
              <a:t>опитування</a:t>
            </a:r>
            <a:r>
              <a:rPr lang="ru-RU" dirty="0" smtClean="0">
                <a:solidFill>
                  <a:srgbClr val="002060"/>
                </a:solidFill>
              </a:rPr>
              <a:t> 20 </a:t>
            </a:r>
            <a:r>
              <a:rPr lang="ru-RU" dirty="0" err="1" smtClean="0">
                <a:solidFill>
                  <a:srgbClr val="002060"/>
                </a:solidFill>
              </a:rPr>
              <a:t>тисяч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вищих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середніх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менеджерів</a:t>
            </a:r>
            <a:r>
              <a:rPr lang="ru-RU" dirty="0" smtClean="0">
                <a:solidFill>
                  <a:srgbClr val="002060"/>
                </a:solidFill>
              </a:rPr>
              <a:t> США, до числа топ-десятки </a:t>
            </a:r>
            <a:r>
              <a:rPr lang="ru-RU" dirty="0" err="1" smtClean="0">
                <a:solidFill>
                  <a:srgbClr val="002060"/>
                </a:solidFill>
              </a:rPr>
              <a:t>якостей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лідера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віднесені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етичність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вміння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працювати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команді</a:t>
            </a:r>
            <a:r>
              <a:rPr lang="ru-RU" b="1" dirty="0" smtClean="0">
                <a:solidFill>
                  <a:srgbClr val="C00000"/>
                </a:solidFill>
              </a:rPr>
              <a:t>;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чесність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цікавість</a:t>
            </a:r>
            <a:r>
              <a:rPr lang="ru-RU" b="1" dirty="0" smtClean="0">
                <a:solidFill>
                  <a:srgbClr val="C00000"/>
                </a:solidFill>
              </a:rPr>
              <a:t> до </a:t>
            </a:r>
            <a:r>
              <a:rPr lang="ru-RU" b="1" dirty="0" err="1" smtClean="0">
                <a:solidFill>
                  <a:srgbClr val="C00000"/>
                </a:solidFill>
              </a:rPr>
              <a:t>всього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працелюбність</a:t>
            </a:r>
            <a:r>
              <a:rPr lang="ru-RU" b="1" dirty="0" smtClean="0">
                <a:solidFill>
                  <a:srgbClr val="C00000"/>
                </a:solidFill>
              </a:rPr>
              <a:t>;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розум</a:t>
            </a:r>
            <a:r>
              <a:rPr lang="ru-RU" b="1" dirty="0" smtClean="0">
                <a:solidFill>
                  <a:srgbClr val="C00000"/>
                </a:solidFill>
              </a:rPr>
              <a:t>;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цілеспрямованість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Всього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американськими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бізнесменами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названо 26 </a:t>
            </a:r>
            <a:r>
              <a:rPr lang="ru-RU" dirty="0" err="1" smtClean="0">
                <a:solidFill>
                  <a:srgbClr val="002060"/>
                </a:solidFill>
              </a:rPr>
              <a:t>якостей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необхідні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вищому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керівництву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них «</a:t>
            </a:r>
            <a:r>
              <a:rPr lang="ru-RU" dirty="0" err="1" smtClean="0">
                <a:solidFill>
                  <a:srgbClr val="002060"/>
                </a:solidFill>
              </a:rPr>
              <a:t>інтуїція</a:t>
            </a:r>
            <a:r>
              <a:rPr lang="ru-RU" dirty="0" smtClean="0">
                <a:solidFill>
                  <a:srgbClr val="002060"/>
                </a:solidFill>
              </a:rPr>
              <a:t>» та «удача».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95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</a:rPr>
              <a:t>Ефективність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роботи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керівника</a:t>
            </a:r>
            <a:r>
              <a:rPr lang="ru-RU" sz="2800" b="1" i="1" dirty="0" smtClean="0">
                <a:solidFill>
                  <a:srgbClr val="002060"/>
                </a:solidFill>
              </a:rPr>
              <a:t> рекламного /ПР-проекту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визначається</a:t>
            </a:r>
            <a:r>
              <a:rPr lang="ru-RU" sz="2800" b="1" i="1" dirty="0" smtClean="0">
                <a:solidFill>
                  <a:srgbClr val="002060"/>
                </a:solidFill>
              </a:rPr>
              <a:t> не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його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особистими</a:t>
            </a:r>
            <a:r>
              <a:rPr lang="ru-RU" sz="2800" b="1" i="1" dirty="0" smtClean="0">
                <a:solidFill>
                  <a:srgbClr val="002060"/>
                </a:solidFill>
              </a:rPr>
              <a:t> рисами, 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скоріше</a:t>
            </a:r>
            <a:r>
              <a:rPr lang="ru-RU" sz="2800" b="1" i="1" dirty="0" smtClean="0">
                <a:solidFill>
                  <a:srgbClr val="002060"/>
                </a:solidFill>
              </a:rPr>
              <a:t> манерою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поведінки</a:t>
            </a:r>
            <a:r>
              <a:rPr lang="ru-RU" sz="2800" b="1" i="1" dirty="0" smtClean="0">
                <a:solidFill>
                  <a:srgbClr val="002060"/>
                </a:solidFill>
              </a:rPr>
              <a:t> 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стосунках</a:t>
            </a:r>
            <a:r>
              <a:rPr lang="ru-RU" sz="2800" b="1" i="1" dirty="0" smtClean="0">
                <a:solidFill>
                  <a:srgbClr val="002060"/>
                </a:solidFill>
              </a:rPr>
              <a:t> з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підлеглими</a:t>
            </a:r>
            <a:r>
              <a:rPr lang="ru-RU" sz="2800" b="1" i="1" dirty="0" smtClean="0">
                <a:solidFill>
                  <a:srgbClr val="002060"/>
                </a:solidFill>
              </a:rPr>
              <a:t>.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Існує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така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класифікація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стилів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керівництва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6 стилів управління персоналом: як стати ефективним менеджером | EDUG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4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Лідерство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Лідерство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менеджера проекту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виявляється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тому,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членам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команди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наділяє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повноваженнями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межах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поставлених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завдань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метою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виконання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Члени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команди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беруть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на себе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повноваження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відповідальність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виконання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Через </a:t>
            </a:r>
            <a:r>
              <a:rPr lang="ru-RU" dirty="0" err="1">
                <a:solidFill>
                  <a:srgbClr val="7030A0"/>
                </a:solidFill>
              </a:rPr>
              <a:t>наділення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повноваженнями</a:t>
            </a:r>
            <a:r>
              <a:rPr lang="ru-RU" dirty="0">
                <a:solidFill>
                  <a:srgbClr val="7030A0"/>
                </a:solidFill>
              </a:rPr>
              <a:t> — </a:t>
            </a:r>
            <a:r>
              <a:rPr lang="ru-RU" b="1" dirty="0" err="1">
                <a:solidFill>
                  <a:srgbClr val="7030A0"/>
                </a:solidFill>
              </a:rPr>
              <a:t>делегування</a:t>
            </a:r>
            <a:r>
              <a:rPr lang="ru-RU" dirty="0">
                <a:solidFill>
                  <a:srgbClr val="7030A0"/>
                </a:solidFill>
              </a:rPr>
              <a:t> — менеджер проекту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: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поліпшувати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ефективність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проектної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команди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розвивати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здібності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працівників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сприяти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зростанню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компанії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95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Стиль </a:t>
            </a:r>
            <a:r>
              <a:rPr lang="ru-RU" b="1" dirty="0" err="1" smtClean="0">
                <a:solidFill>
                  <a:schemeClr val="bg1"/>
                </a:solidFill>
              </a:rPr>
              <a:t>керівництва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Стиль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–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сукупність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принципів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норм,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методів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прийомів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впливу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підлеглих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метою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ефективного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управлінської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досягнення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поставлених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цілей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спосіб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метод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манера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поведінки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Стиль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стосується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керівників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так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підлеглих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виконавців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Кожен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свій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стиль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природне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чуття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стилю.</a:t>
            </a:r>
          </a:p>
          <a:p>
            <a:r>
              <a:rPr lang="ru-RU" dirty="0" err="1" smtClean="0"/>
              <a:t>Основними</a:t>
            </a:r>
            <a:r>
              <a:rPr lang="ru-RU" dirty="0" smtClean="0"/>
              <a:t> стилями </a:t>
            </a:r>
            <a:r>
              <a:rPr lang="ru-RU" dirty="0" err="1" smtClean="0"/>
              <a:t>керівництва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, є </a:t>
            </a:r>
            <a:r>
              <a:rPr lang="ru-RU" b="1" i="1" u="sng" dirty="0" err="1" smtClean="0"/>
              <a:t>авторитарний</a:t>
            </a:r>
            <a:r>
              <a:rPr lang="ru-RU" b="1" i="1" u="sng" dirty="0" smtClean="0"/>
              <a:t>, </a:t>
            </a:r>
            <a:r>
              <a:rPr lang="ru-RU" b="1" i="1" u="sng" dirty="0" err="1" smtClean="0"/>
              <a:t>демократичний</a:t>
            </a:r>
            <a:r>
              <a:rPr lang="ru-RU" b="1" i="1" u="sng" dirty="0" smtClean="0"/>
              <a:t> і </a:t>
            </a:r>
            <a:r>
              <a:rPr lang="ru-RU" b="1" i="1" u="sng" dirty="0" err="1" smtClean="0"/>
              <a:t>ліберальний</a:t>
            </a:r>
            <a:r>
              <a:rPr lang="ru-RU" b="1" i="1" u="sng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і три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 (автократ, демократ, </a:t>
            </a:r>
            <a:r>
              <a:rPr lang="ru-RU" dirty="0" err="1" smtClean="0"/>
              <a:t>ліберал</a:t>
            </a:r>
            <a:r>
              <a:rPr lang="ru-RU" dirty="0" smtClean="0"/>
              <a:t>).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7414" name="Picture 6" descr="Модель сучасного керівника ПТНЗ - презентація з різн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9876"/>
            <a:ext cx="5181600" cy="38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5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Стиль </a:t>
            </a:r>
            <a:r>
              <a:rPr lang="ru-RU" b="1" dirty="0" err="1" smtClean="0">
                <a:solidFill>
                  <a:schemeClr val="bg1"/>
                </a:solidFill>
              </a:rPr>
              <a:t>керівництва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Презентация на тему: &quot;Психологічні особливості стилів керівництва  навчальним закладом Глубока І.О., методист НМК ПТО у Житомирській  області.&quot;. Скачать бесплатно и без регистрации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28" y="2172494"/>
            <a:ext cx="66367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5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ТИЛІ КЕРІВНИЦТВА В УСТАНОВАХ ОСВІТ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9" y="563357"/>
            <a:ext cx="10363199" cy="60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0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Лідерство і мотивація в команд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23" y="462117"/>
            <a:ext cx="9606116" cy="58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7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езентація &quot;Стилі управління та способи попередження і розв`язання  конфліктних ситуацій у закладах осві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3" y="170068"/>
            <a:ext cx="10322130" cy="62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9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0.3. Стилі управлі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7" y="433848"/>
            <a:ext cx="9979741" cy="58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7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Кадрове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забезпечення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виконання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рекламного /ПР-</a:t>
            </a:r>
            <a:r>
              <a:rPr lang="ru-RU" b="1" dirty="0" smtClean="0">
                <a:solidFill>
                  <a:srgbClr val="FF0000"/>
                </a:solidFill>
              </a:rPr>
              <a:t>проекту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 dirty="0" err="1">
                <a:solidFill>
                  <a:srgbClr val="0070C0"/>
                </a:solidFill>
              </a:rPr>
              <a:t>Процеси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управління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людськими</a:t>
            </a:r>
            <a:r>
              <a:rPr lang="ru-RU" i="1" dirty="0">
                <a:solidFill>
                  <a:srgbClr val="0070C0"/>
                </a:solidFill>
              </a:rPr>
              <a:t> ресурсами </a:t>
            </a:r>
            <a:r>
              <a:rPr lang="ru-RU" i="1" dirty="0" smtClean="0">
                <a:solidFill>
                  <a:srgbClr val="0070C0"/>
                </a:solidFill>
              </a:rPr>
              <a:t>рекламного /ПР-</a:t>
            </a:r>
            <a:r>
              <a:rPr lang="ru-RU" i="1" dirty="0" smtClean="0">
                <a:solidFill>
                  <a:srgbClr val="0070C0"/>
                </a:solidFill>
              </a:rPr>
              <a:t>проекту</a:t>
            </a:r>
            <a:endParaRPr lang="ru-RU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70C0"/>
                </a:solidFill>
              </a:rPr>
              <a:t>Організаційна </a:t>
            </a:r>
            <a:r>
              <a:rPr lang="ru-RU" i="1" dirty="0">
                <a:solidFill>
                  <a:srgbClr val="0070C0"/>
                </a:solidFill>
              </a:rPr>
              <a:t>культура </a:t>
            </a:r>
            <a:r>
              <a:rPr lang="ru-RU" i="1" dirty="0" smtClean="0">
                <a:solidFill>
                  <a:srgbClr val="0070C0"/>
                </a:solidFill>
              </a:rPr>
              <a:t>рекламного /ПР-</a:t>
            </a:r>
            <a:r>
              <a:rPr lang="ru-RU" i="1" dirty="0" smtClean="0">
                <a:solidFill>
                  <a:srgbClr val="0070C0"/>
                </a:solidFill>
              </a:rPr>
              <a:t>проекту</a:t>
            </a:r>
            <a:endParaRPr lang="ru-RU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70C0"/>
                </a:solidFill>
              </a:rPr>
              <a:t>Формування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команди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рекламного /ПР-</a:t>
            </a:r>
            <a:r>
              <a:rPr lang="ru-RU" i="1" dirty="0" smtClean="0">
                <a:solidFill>
                  <a:srgbClr val="0070C0"/>
                </a:solidFill>
              </a:rPr>
              <a:t>проекту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70C0"/>
                </a:solidFill>
              </a:rPr>
              <a:t>Процеси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управління</a:t>
            </a:r>
            <a:r>
              <a:rPr lang="ru-RU" i="1" dirty="0" smtClean="0">
                <a:solidFill>
                  <a:srgbClr val="0070C0"/>
                </a:solidFill>
              </a:rPr>
              <a:t> командою </a:t>
            </a:r>
            <a:r>
              <a:rPr lang="ru-RU" i="1" dirty="0" smtClean="0">
                <a:solidFill>
                  <a:srgbClr val="0070C0"/>
                </a:solidFill>
              </a:rPr>
              <a:t>рекламного /ПР-</a:t>
            </a:r>
            <a:r>
              <a:rPr lang="ru-RU" i="1" dirty="0" smtClean="0">
                <a:solidFill>
                  <a:srgbClr val="0070C0"/>
                </a:solidFill>
              </a:rPr>
              <a:t>проекту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70C0"/>
                </a:solidFill>
              </a:rPr>
              <a:t>Мотиваційні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аспекти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роботи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команди</a:t>
            </a:r>
            <a:endParaRPr lang="ru-RU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70C0"/>
                </a:solidFill>
              </a:rPr>
              <a:t>Управління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конфліктами</a:t>
            </a:r>
            <a:r>
              <a:rPr lang="ru-RU" i="1" dirty="0">
                <a:solidFill>
                  <a:srgbClr val="0070C0"/>
                </a:solidFill>
              </a:rPr>
              <a:t> в </a:t>
            </a:r>
            <a:r>
              <a:rPr lang="ru-RU" i="1" dirty="0" smtClean="0">
                <a:solidFill>
                  <a:srgbClr val="0070C0"/>
                </a:solidFill>
              </a:rPr>
              <a:t>рекламному /ПР-</a:t>
            </a:r>
            <a:r>
              <a:rPr lang="ru-RU" i="1" dirty="0" smtClean="0">
                <a:solidFill>
                  <a:srgbClr val="0070C0"/>
                </a:solidFill>
              </a:rPr>
              <a:t>проектах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6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.3. Стилі керівниц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16" y="489154"/>
            <a:ext cx="10412361" cy="56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77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тиль управління( по Родченк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3" y="322671"/>
            <a:ext cx="9820275" cy="59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84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тиль управління( по Родченк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14" y="425808"/>
            <a:ext cx="99441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4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Стиль </a:t>
            </a:r>
            <a:r>
              <a:rPr lang="ru-RU" b="1" dirty="0" err="1" smtClean="0">
                <a:solidFill>
                  <a:schemeClr val="bg1"/>
                </a:solidFill>
              </a:rPr>
              <a:t>керівництва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Авторитарний</a:t>
            </a:r>
            <a:r>
              <a:rPr lang="ru-RU" b="1" i="1" dirty="0">
                <a:solidFill>
                  <a:srgbClr val="FF0000"/>
                </a:solidFill>
              </a:rPr>
              <a:t> стиль.</a:t>
            </a:r>
            <a:r>
              <a:rPr lang="ru-RU" dirty="0"/>
              <a:t> 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передбачає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ухвалення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керівником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чітку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окресленість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«меж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компетентності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тобто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жорстку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визначеність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рангів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право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приймати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певних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питань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пов'язаних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діяльністю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Структура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гранично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жорсткою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ухвалені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верхніх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рівнях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ієрархії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надходять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униз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директиви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підлягають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обговоренню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потрібно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чітко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виконувати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Усі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підрозділи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нижчих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рівнів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ознайомлені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своїм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функціональним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завданням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уявляють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загальні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цілі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сенс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завдань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Контроль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оцінювання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підрозділу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є прерогативою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вищого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1506" name="Picture 2" descr="Презентация на тему: &quot;Керівництво: влада та особистісний вплив. Лідерство,  стиль лідерства Виконали: Студентки групи СЦРм-11 Венгер О. Слобода Р.  Перевірила: Климанська Л.Д.&quot;. Скачать бесплатно и без регистрации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7249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87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Стиль </a:t>
            </a:r>
            <a:r>
              <a:rPr lang="ru-RU" b="1" dirty="0" err="1" smtClean="0">
                <a:solidFill>
                  <a:schemeClr val="bg1"/>
                </a:solidFill>
              </a:rPr>
              <a:t>керівництва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Демократичний</a:t>
            </a:r>
            <a:r>
              <a:rPr lang="ru-RU" b="1" i="1" dirty="0">
                <a:solidFill>
                  <a:srgbClr val="FF0000"/>
                </a:solidFill>
              </a:rPr>
              <a:t> стиль.</a:t>
            </a:r>
            <a:r>
              <a:rPr lang="ru-RU" dirty="0"/>
              <a:t> 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ґрунтується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колегіальному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прийнятті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керівниками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широкій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поінформованості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управлінського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апарату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розв'язувану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проблему,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цілі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поінформованістю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співробітників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накреслених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завдань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цілей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Участь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управлінців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ланок 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процесі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прийняття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сприяє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тому,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них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добровільно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перебирає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себе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відповідальність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 свою роботу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усвідомлює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значущість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досягненні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загальної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мети.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Функції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контролю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оцінювання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розподіляються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рівнями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влади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дедалі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переходячи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верхніх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рівнів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нижчих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Співробітники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 демократичного стилю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є не просто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виконавцями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чужих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сприймають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цілі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власні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цінності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інтереси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нижчої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ланки, як правило,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репрезентують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обстоюють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інтереси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співробітників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перед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вищим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керівництвом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породжує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зустрічний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потік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співробітників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8434" name="Picture 2" descr="Модель сучасного керівника ПТНЗ - презентація з різн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9876"/>
            <a:ext cx="5181600" cy="38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04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Стиль </a:t>
            </a:r>
            <a:r>
              <a:rPr lang="ru-RU" b="1" dirty="0" err="1" smtClean="0">
                <a:solidFill>
                  <a:schemeClr val="bg1"/>
                </a:solidFill>
              </a:rPr>
              <a:t>керівництва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Ліберальний</a:t>
            </a:r>
            <a:r>
              <a:rPr lang="ru-RU" b="1" i="1" dirty="0">
                <a:solidFill>
                  <a:srgbClr val="FF0000"/>
                </a:solidFill>
              </a:rPr>
              <a:t> стиль.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характеризують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невисока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активність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небажання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нездатність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приймати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будь-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намагання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уникнути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будь-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інновацій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перекладання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виробничих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функцій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відповідальності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підрозділи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Підрозділи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 такого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неухильно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втрачають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свою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мобільність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співробітники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мотивацію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ініціативу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інтерес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до справ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Активні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творчо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зорієнтовані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співробітники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починають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використовувати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робоче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місце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та час для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пов'язаної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організацією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Чим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сильнішою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залежність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підрозділів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вищих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владних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структур,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частіше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формується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ліберальний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стиль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9458" name="Picture 2" descr="Модель сучасного керівника ПТНЗ - презентація з різн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9876"/>
            <a:ext cx="5181600" cy="38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61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Стилі керівництв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Основні засади влади, керівництва та лідерств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43" y="344129"/>
            <a:ext cx="9753600" cy="59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35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Відмінності між лідером і керівником </a:t>
            </a:r>
            <a:r>
              <a:rPr lang="ru-RU" b="1" dirty="0" smtClean="0">
                <a:solidFill>
                  <a:srgbClr val="FF0000"/>
                </a:solidFill>
              </a:rPr>
              <a:t>рекламного /ПР-проекту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Поняття про лідерство | Видавнича Група «Основа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58298"/>
            <a:ext cx="4876800" cy="42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резентація «УЧНІВСЬКИЙ ЛІДЕР СЬОГОДНІ – УСПІШНЕ МАЙБУТНЄ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90688"/>
            <a:ext cx="5597012" cy="44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37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Делегування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Делегування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передача </a:t>
            </a:r>
            <a:r>
              <a:rPr lang="ru-RU" dirty="0" err="1"/>
              <a:t>повноважень</a:t>
            </a:r>
            <a:r>
              <a:rPr lang="ru-RU" dirty="0"/>
              <a:t>, </a:t>
            </a:r>
            <a:r>
              <a:rPr lang="ru-RU" dirty="0" err="1"/>
              <a:t>відповідальності</a:t>
            </a:r>
            <a:r>
              <a:rPr lang="ru-RU" dirty="0"/>
              <a:t>, контролю над </a:t>
            </a:r>
            <a:r>
              <a:rPr lang="ru-RU" dirty="0" err="1"/>
              <a:t>важелями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підлеглому</a:t>
            </a:r>
            <a:r>
              <a:rPr lang="ru-RU" dirty="0"/>
              <a:t>.</a:t>
            </a:r>
          </a:p>
          <a:p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до </a:t>
            </a:r>
            <a:r>
              <a:rPr lang="ru-RU" dirty="0" err="1"/>
              <a:t>делегування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наступними</a:t>
            </a:r>
            <a:r>
              <a:rPr lang="ru-RU" dirty="0"/>
              <a:t> факторами: </a:t>
            </a:r>
            <a:r>
              <a:rPr lang="ru-RU" dirty="0" err="1"/>
              <a:t>довіра</a:t>
            </a:r>
            <a:r>
              <a:rPr lang="ru-RU" dirty="0"/>
              <a:t> до себе; </a:t>
            </a:r>
            <a:r>
              <a:rPr lang="ru-RU" dirty="0" err="1"/>
              <a:t>довіра</a:t>
            </a:r>
            <a:r>
              <a:rPr lang="ru-RU" dirty="0"/>
              <a:t> до </a:t>
            </a:r>
            <a:r>
              <a:rPr lang="ru-RU" dirty="0" err="1"/>
              <a:t>підлеглого</a:t>
            </a:r>
            <a:r>
              <a:rPr lang="ru-RU" dirty="0"/>
              <a:t>;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 smtClean="0"/>
              <a:t>владні</a:t>
            </a:r>
            <a:r>
              <a:rPr lang="ru-RU" dirty="0" err="1"/>
              <a:t>повноваження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контролю;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до </a:t>
            </a:r>
            <a:r>
              <a:rPr lang="ru-RU" dirty="0" err="1"/>
              <a:t>делегування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Делегування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три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:</a:t>
            </a:r>
          </a:p>
          <a:p>
            <a:r>
              <a:rPr lang="ru-RU" dirty="0"/>
              <a:t>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зобов’язань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підлеглому</a:t>
            </a:r>
            <a:r>
              <a:rPr lang="ru-RU" dirty="0"/>
              <a:t>;</a:t>
            </a:r>
          </a:p>
          <a:p>
            <a:r>
              <a:rPr lang="ru-RU" dirty="0"/>
              <a:t>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розпоряджатися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ресурсами;</a:t>
            </a:r>
          </a:p>
          <a:p>
            <a:r>
              <a:rPr lang="ru-RU" dirty="0"/>
              <a:t>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на </a:t>
            </a:r>
            <a:r>
              <a:rPr lang="ru-RU" dirty="0" err="1"/>
              <a:t>належному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22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Лідер </a:t>
            </a:r>
            <a:r>
              <a:rPr lang="ru-RU" b="1" dirty="0" smtClean="0">
                <a:solidFill>
                  <a:srgbClr val="00B050"/>
                </a:solidFill>
              </a:rPr>
              <a:t>рекламного /ПР-</a:t>
            </a:r>
            <a:r>
              <a:rPr lang="uk-UA" b="1" dirty="0" err="1" smtClean="0">
                <a:solidFill>
                  <a:srgbClr val="00B050"/>
                </a:solidFill>
              </a:rPr>
              <a:t>проєкту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/>
              <a:t>Лідер</a:t>
            </a:r>
            <a:r>
              <a:rPr lang="ru-RU" dirty="0"/>
              <a:t> повинен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задоволенню</a:t>
            </a:r>
            <a:r>
              <a:rPr lang="ru-RU" dirty="0"/>
              <a:t> потреб </a:t>
            </a:r>
            <a:r>
              <a:rPr lang="ru-RU" dirty="0" err="1"/>
              <a:t>завдань</a:t>
            </a:r>
            <a:r>
              <a:rPr lang="ru-RU" dirty="0"/>
              <a:t> (</a:t>
            </a:r>
            <a:r>
              <a:rPr lang="ru-RU" dirty="0" err="1"/>
              <a:t>визначати</a:t>
            </a:r>
            <a:r>
              <a:rPr lang="ru-RU" dirty="0"/>
              <a:t> та </a:t>
            </a:r>
            <a:r>
              <a:rPr lang="ru-RU" dirty="0" err="1"/>
              <a:t>досягати</a:t>
            </a:r>
            <a:r>
              <a:rPr lang="ru-RU" dirty="0"/>
              <a:t> мети); потреб </a:t>
            </a:r>
            <a:r>
              <a:rPr lang="ru-RU" dirty="0" err="1"/>
              <a:t>команди</a:t>
            </a:r>
            <a:r>
              <a:rPr lang="ru-RU" dirty="0"/>
              <a:t> (</a:t>
            </a:r>
            <a:r>
              <a:rPr lang="ru-RU" dirty="0" err="1"/>
              <a:t>будувати</a:t>
            </a:r>
            <a:r>
              <a:rPr lang="ru-RU" dirty="0"/>
              <a:t> і </a:t>
            </a:r>
            <a:r>
              <a:rPr lang="ru-RU" dirty="0" err="1"/>
              <a:t>координувати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); </a:t>
            </a:r>
            <a:r>
              <a:rPr lang="ru-RU" dirty="0" err="1"/>
              <a:t>індивідуальних</a:t>
            </a:r>
            <a:r>
              <a:rPr lang="ru-RU" dirty="0"/>
              <a:t> потреб (</a:t>
            </a:r>
            <a:r>
              <a:rPr lang="ru-RU" dirty="0" err="1"/>
              <a:t>задовольняти</a:t>
            </a:r>
            <a:r>
              <a:rPr lang="ru-RU" dirty="0"/>
              <a:t> потреби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).</a:t>
            </a:r>
          </a:p>
          <a:p>
            <a:r>
              <a:rPr lang="ru-RU" dirty="0">
                <a:solidFill>
                  <a:srgbClr val="00B050"/>
                </a:solidFill>
              </a:rPr>
              <a:t>➢ </a:t>
            </a:r>
            <a:r>
              <a:rPr lang="ru-RU" i="1" dirty="0">
                <a:solidFill>
                  <a:srgbClr val="00B050"/>
                </a:solidFill>
              </a:rPr>
              <a:t>Потреби </a:t>
            </a:r>
            <a:r>
              <a:rPr lang="ru-RU" i="1" dirty="0" err="1">
                <a:solidFill>
                  <a:srgbClr val="00B050"/>
                </a:solidFill>
              </a:rPr>
              <a:t>завдань</a:t>
            </a:r>
            <a:r>
              <a:rPr lang="ru-RU" i="1" dirty="0"/>
              <a:t>: </a:t>
            </a:r>
            <a:r>
              <a:rPr lang="ru-RU" dirty="0"/>
              <a:t>команда повинна </a:t>
            </a:r>
            <a:r>
              <a:rPr lang="ru-RU" dirty="0" err="1"/>
              <a:t>виконати</a:t>
            </a:r>
            <a:r>
              <a:rPr lang="ru-RU" dirty="0"/>
              <a:t> проект, і менеджер </a:t>
            </a:r>
            <a:r>
              <a:rPr lang="ru-RU" dirty="0" err="1"/>
              <a:t>має</a:t>
            </a:r>
            <a:r>
              <a:rPr lang="ru-RU" dirty="0"/>
              <a:t> вести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мети, </a:t>
            </a:r>
            <a:r>
              <a:rPr lang="ru-RU" dirty="0" err="1"/>
              <a:t>спрямовувати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передбачених</a:t>
            </a:r>
            <a:r>
              <a:rPr lang="ru-RU" dirty="0"/>
              <a:t> проектом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  <a:p>
            <a:r>
              <a:rPr lang="ru-RU" dirty="0"/>
              <a:t>➢ </a:t>
            </a:r>
            <a:r>
              <a:rPr lang="ru-RU" i="1" dirty="0">
                <a:solidFill>
                  <a:srgbClr val="00B050"/>
                </a:solidFill>
              </a:rPr>
              <a:t>Потреби </a:t>
            </a:r>
            <a:r>
              <a:rPr lang="ru-RU" i="1" dirty="0" err="1">
                <a:solidFill>
                  <a:srgbClr val="00B050"/>
                </a:solidFill>
              </a:rPr>
              <a:t>команди</a:t>
            </a:r>
            <a:r>
              <a:rPr lang="ru-RU" i="1" dirty="0"/>
              <a:t>: </a:t>
            </a:r>
            <a:r>
              <a:rPr lang="ru-RU" dirty="0"/>
              <a:t>команду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згуртувати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вона </a:t>
            </a:r>
            <a:r>
              <a:rPr lang="ru-RU" dirty="0" err="1"/>
              <a:t>працювала</a:t>
            </a:r>
            <a:r>
              <a:rPr lang="ru-RU" dirty="0"/>
              <a:t> як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, а не як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кращими</a:t>
            </a:r>
            <a:r>
              <a:rPr lang="ru-RU" dirty="0"/>
              <a:t>. </a:t>
            </a:r>
            <a:r>
              <a:rPr lang="ru-RU" dirty="0" err="1"/>
              <a:t>Конфлікти</a:t>
            </a:r>
            <a:r>
              <a:rPr lang="ru-RU" dirty="0"/>
              <a:t> і </a:t>
            </a:r>
            <a:r>
              <a:rPr lang="ru-RU" dirty="0" err="1"/>
              <a:t>непорозуміння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вирішуватися</a:t>
            </a:r>
            <a:r>
              <a:rPr lang="ru-RU" dirty="0"/>
              <a:t>.</a:t>
            </a:r>
          </a:p>
          <a:p>
            <a:r>
              <a:rPr lang="ru-RU" dirty="0"/>
              <a:t>➢ </a:t>
            </a:r>
            <a:r>
              <a:rPr lang="ru-RU" i="1" dirty="0" err="1">
                <a:solidFill>
                  <a:srgbClr val="00B050"/>
                </a:solidFill>
              </a:rPr>
              <a:t>Індивідуальні</a:t>
            </a:r>
            <a:r>
              <a:rPr lang="ru-RU" i="1" dirty="0">
                <a:solidFill>
                  <a:srgbClr val="00B050"/>
                </a:solidFill>
              </a:rPr>
              <a:t> потреби</a:t>
            </a:r>
            <a:r>
              <a:rPr lang="ru-RU" i="1" dirty="0"/>
              <a:t>.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роз’яснити</a:t>
            </a:r>
            <a:r>
              <a:rPr lang="ru-RU" dirty="0"/>
              <a:t> кожному </a:t>
            </a:r>
            <a:r>
              <a:rPr lang="ru-RU" dirty="0" err="1"/>
              <a:t>його</a:t>
            </a:r>
            <a:r>
              <a:rPr lang="ru-RU" dirty="0"/>
              <a:t> роль у </a:t>
            </a:r>
            <a:r>
              <a:rPr lang="ru-RU" dirty="0" err="1"/>
              <a:t>виконанні</a:t>
            </a:r>
            <a:r>
              <a:rPr lang="ru-RU" dirty="0"/>
              <a:t> проекту, </a:t>
            </a:r>
            <a:r>
              <a:rPr lang="ru-RU" dirty="0" err="1"/>
              <a:t>домагатися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кожного </a:t>
            </a:r>
            <a:r>
              <a:rPr lang="ru-RU" dirty="0" err="1"/>
              <a:t>розуміння</a:t>
            </a:r>
            <a:r>
              <a:rPr lang="ru-RU" dirty="0"/>
              <a:t> того,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, </a:t>
            </a:r>
            <a:r>
              <a:rPr lang="ru-RU" dirty="0" err="1"/>
              <a:t>сприяючи</a:t>
            </a:r>
            <a:r>
              <a:rPr lang="ru-RU" dirty="0"/>
              <a:t> таким чином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32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людськими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ресурсами проекту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Людські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ресурси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проекту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, </a:t>
            </a:r>
            <a:r>
              <a:rPr lang="ru-RU" dirty="0" err="1"/>
              <a:t>ділових</a:t>
            </a:r>
            <a:r>
              <a:rPr lang="ru-RU" dirty="0"/>
              <a:t>,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проекту та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проекту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(</a:t>
            </a:r>
            <a:r>
              <a:rPr lang="ru-RU" dirty="0" err="1"/>
              <a:t>впливу</a:t>
            </a:r>
            <a:r>
              <a:rPr lang="ru-RU" dirty="0"/>
              <a:t>, «ваги»,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при </a:t>
            </a:r>
            <a:r>
              <a:rPr lang="ru-RU" dirty="0" err="1"/>
              <a:t>здійсненні</a:t>
            </a:r>
            <a:r>
              <a:rPr lang="ru-RU" dirty="0"/>
              <a:t> проекту.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Трудові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ресурси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є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розглядаються</a:t>
            </a:r>
            <a:r>
              <a:rPr lang="ru-RU" dirty="0"/>
              <a:t> як </a:t>
            </a:r>
            <a:r>
              <a:rPr lang="ru-RU" dirty="0" err="1"/>
              <a:t>вимірюваний</a:t>
            </a:r>
            <a:r>
              <a:rPr lang="ru-RU" dirty="0"/>
              <a:t> ресурс в </a:t>
            </a:r>
            <a:r>
              <a:rPr lang="ru-RU" dirty="0" err="1"/>
              <a:t>проекті</a:t>
            </a:r>
            <a:r>
              <a:rPr lang="ru-RU" dirty="0"/>
              <a:t>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Персонал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індивідууми</a:t>
            </a:r>
            <a:r>
              <a:rPr lang="ru-RU" dirty="0"/>
              <a:t>,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кваліфікація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функціонально</a:t>
            </a:r>
            <a:r>
              <a:rPr lang="ru-RU" dirty="0"/>
              <a:t> -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описується</a:t>
            </a:r>
            <a:r>
              <a:rPr lang="ru-RU" dirty="0"/>
              <a:t> в рамках штатного </a:t>
            </a:r>
            <a:r>
              <a:rPr lang="ru-RU" dirty="0" err="1"/>
              <a:t>розкладу</a:t>
            </a:r>
            <a:r>
              <a:rPr lang="ru-RU" dirty="0"/>
              <a:t> проекту.</a:t>
            </a:r>
          </a:p>
        </p:txBody>
      </p:sp>
      <p:pic>
        <p:nvPicPr>
          <p:cNvPr id="1026" name="Picture 2" descr="Управління персоналом — Вікіпед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6" y="2271252"/>
            <a:ext cx="4385186" cy="35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90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Виділяють</a:t>
            </a:r>
            <a:r>
              <a:rPr lang="ru-RU" sz="3600" dirty="0">
                <a:solidFill>
                  <a:srgbClr val="FF0000"/>
                </a:solidFill>
              </a:rPr>
              <a:t> три </a:t>
            </a:r>
            <a:r>
              <a:rPr lang="ru-RU" sz="3600" dirty="0" err="1">
                <a:solidFill>
                  <a:srgbClr val="FF0000"/>
                </a:solidFill>
              </a:rPr>
              <a:t>основних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критерії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яким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має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відповідати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ефективний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менеджер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рекламного / ПР-проекту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err="1">
                <a:solidFill>
                  <a:srgbClr val="FF0000"/>
                </a:solidFill>
              </a:rPr>
              <a:t>риси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лідерства</a:t>
            </a:r>
            <a:r>
              <a:rPr lang="ru-RU" sz="3600" dirty="0">
                <a:solidFill>
                  <a:srgbClr val="FF0000"/>
                </a:solidFill>
              </a:rPr>
              <a:t>;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різних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стилів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лідерства</a:t>
            </a:r>
            <a:r>
              <a:rPr lang="ru-RU" sz="36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використання</a:t>
            </a:r>
            <a:r>
              <a:rPr lang="ru-RU" sz="3600" dirty="0">
                <a:solidFill>
                  <a:srgbClr val="FF0000"/>
                </a:solidFill>
              </a:rPr>
              <a:t> ситуативного </a:t>
            </a:r>
            <a:r>
              <a:rPr lang="ru-RU" sz="3600" dirty="0" err="1">
                <a:solidFill>
                  <a:srgbClr val="FF0000"/>
                </a:solidFill>
              </a:rPr>
              <a:t>підходу</a:t>
            </a:r>
            <a:r>
              <a:rPr lang="ru-RU" sz="3600" dirty="0">
                <a:solidFill>
                  <a:srgbClr val="FF0000"/>
                </a:solidFill>
              </a:rPr>
              <a:t>: </a:t>
            </a:r>
            <a:r>
              <a:rPr lang="ru-RU" sz="3600" dirty="0" err="1">
                <a:solidFill>
                  <a:srgbClr val="FF0000"/>
                </a:solidFill>
              </a:rPr>
              <a:t>свій</a:t>
            </a:r>
            <a:r>
              <a:rPr lang="ru-RU" sz="3600" dirty="0">
                <a:solidFill>
                  <a:srgbClr val="FF0000"/>
                </a:solidFill>
              </a:rPr>
              <a:t> стиль </a:t>
            </a:r>
            <a:r>
              <a:rPr lang="ru-RU" sz="3600" dirty="0" err="1">
                <a:solidFill>
                  <a:srgbClr val="FF0000"/>
                </a:solidFill>
              </a:rPr>
              <a:t>пристосовувати</a:t>
            </a:r>
            <a:r>
              <a:rPr lang="ru-RU" sz="3600" dirty="0">
                <a:solidFill>
                  <a:srgbClr val="FF0000"/>
                </a:solidFill>
              </a:rPr>
              <a:t> до </a:t>
            </a:r>
            <a:r>
              <a:rPr lang="ru-RU" sz="3600" dirty="0" err="1" smtClean="0">
                <a:solidFill>
                  <a:srgbClr val="FF0000"/>
                </a:solidFill>
              </a:rPr>
              <a:t>обставин</a:t>
            </a:r>
            <a:endParaRPr lang="ru-RU" dirty="0"/>
          </a:p>
        </p:txBody>
      </p:sp>
      <p:pic>
        <p:nvPicPr>
          <p:cNvPr id="25602" name="Picture 2" descr="What is a liberal leadership style? Authoritarian, democratic and liberal  leadership styles - Leadership 2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90" y="1936955"/>
            <a:ext cx="4473677" cy="41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4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Організаційна культура проекту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6626" name="Picture 2" descr="Развитие организационной культур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65" y="1337187"/>
            <a:ext cx="9311148" cy="55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12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Організаційна культура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7030A0"/>
                </a:solidFill>
              </a:rPr>
              <a:t>«Організаційна культура» </a:t>
            </a:r>
            <a:r>
              <a:rPr lang="ru-RU" sz="4400" dirty="0" err="1">
                <a:solidFill>
                  <a:srgbClr val="7030A0"/>
                </a:solidFill>
              </a:rPr>
              <a:t>це</a:t>
            </a:r>
            <a:r>
              <a:rPr lang="ru-RU" sz="4400" dirty="0">
                <a:solidFill>
                  <a:srgbClr val="7030A0"/>
                </a:solidFill>
              </a:rPr>
              <a:t> - </a:t>
            </a:r>
            <a:r>
              <a:rPr lang="ru-RU" sz="4400" dirty="0" err="1">
                <a:solidFill>
                  <a:srgbClr val="7030A0"/>
                </a:solidFill>
              </a:rPr>
              <a:t>сукупність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цінностей</a:t>
            </a:r>
            <a:r>
              <a:rPr lang="ru-RU" sz="4400" dirty="0">
                <a:solidFill>
                  <a:srgbClr val="7030A0"/>
                </a:solidFill>
              </a:rPr>
              <a:t>, </a:t>
            </a:r>
            <a:r>
              <a:rPr lang="ru-RU" sz="4400" dirty="0" err="1">
                <a:solidFill>
                  <a:srgbClr val="7030A0"/>
                </a:solidFill>
              </a:rPr>
              <a:t>принципів</a:t>
            </a:r>
            <a:r>
              <a:rPr lang="ru-RU" sz="4400" dirty="0">
                <a:solidFill>
                  <a:srgbClr val="7030A0"/>
                </a:solidFill>
              </a:rPr>
              <a:t>, норм, правил </a:t>
            </a:r>
            <a:r>
              <a:rPr lang="ru-RU" sz="4400" dirty="0" err="1">
                <a:solidFill>
                  <a:srgbClr val="7030A0"/>
                </a:solidFill>
              </a:rPr>
              <a:t>діяльності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організації</a:t>
            </a:r>
            <a:r>
              <a:rPr lang="ru-RU" sz="4400" dirty="0">
                <a:solidFill>
                  <a:srgbClr val="7030A0"/>
                </a:solidFill>
              </a:rPr>
              <a:t>, </a:t>
            </a:r>
            <a:r>
              <a:rPr lang="ru-RU" sz="4400" dirty="0" err="1">
                <a:solidFill>
                  <a:srgbClr val="7030A0"/>
                </a:solidFill>
              </a:rPr>
              <a:t>які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розділяються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більшістю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співробітників</a:t>
            </a:r>
            <a:r>
              <a:rPr lang="ru-RU" sz="4400" dirty="0">
                <a:solidFill>
                  <a:srgbClr val="7030A0"/>
                </a:solidFill>
              </a:rPr>
              <a:t> і </a:t>
            </a:r>
            <a:r>
              <a:rPr lang="ru-RU" sz="4400" dirty="0" err="1">
                <a:solidFill>
                  <a:srgbClr val="7030A0"/>
                </a:solidFill>
              </a:rPr>
              <a:t>певним</a:t>
            </a:r>
            <a:r>
              <a:rPr lang="ru-RU" sz="4400" dirty="0">
                <a:solidFill>
                  <a:srgbClr val="7030A0"/>
                </a:solidFill>
              </a:rPr>
              <a:t> чином </a:t>
            </a:r>
            <a:r>
              <a:rPr lang="ru-RU" sz="4400" dirty="0" err="1">
                <a:solidFill>
                  <a:srgbClr val="7030A0"/>
                </a:solidFill>
              </a:rPr>
              <a:t>впливають</a:t>
            </a:r>
            <a:r>
              <a:rPr lang="ru-RU" sz="4400" dirty="0">
                <a:solidFill>
                  <a:srgbClr val="7030A0"/>
                </a:solidFill>
              </a:rPr>
              <a:t> на характер </a:t>
            </a:r>
            <a:r>
              <a:rPr lang="ru-RU" sz="4400" dirty="0" err="1">
                <a:solidFill>
                  <a:srgbClr val="7030A0"/>
                </a:solidFill>
              </a:rPr>
              <a:t>реалізації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цілей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даної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організації</a:t>
            </a:r>
            <a:r>
              <a:rPr lang="ru-RU" sz="4400" dirty="0">
                <a:solidFill>
                  <a:srgbClr val="7030A0"/>
                </a:solidFill>
              </a:rPr>
              <a:t>, в </a:t>
            </a:r>
            <a:r>
              <a:rPr lang="ru-RU" sz="4400" dirty="0" err="1">
                <a:solidFill>
                  <a:srgbClr val="7030A0"/>
                </a:solidFill>
              </a:rPr>
              <a:t>якій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розробляється</a:t>
            </a:r>
            <a:r>
              <a:rPr lang="ru-RU" sz="4400" dirty="0">
                <a:solidFill>
                  <a:srgbClr val="7030A0"/>
                </a:solidFill>
              </a:rPr>
              <a:t> проект.</a:t>
            </a:r>
          </a:p>
        </p:txBody>
      </p:sp>
    </p:spTree>
    <p:extLst>
      <p:ext uri="{BB962C8B-B14F-4D97-AF65-F5344CB8AC3E}">
        <p14:creationId xmlns:p14="http://schemas.microsoft.com/office/powerpoint/2010/main" val="1407332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В </a:t>
            </a:r>
            <a:r>
              <a:rPr lang="ru-RU" sz="3600" b="1" dirty="0" err="1">
                <a:solidFill>
                  <a:srgbClr val="7030A0"/>
                </a:solidFill>
              </a:rPr>
              <a:t>загальному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розумінні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поняття</a:t>
            </a:r>
            <a:r>
              <a:rPr lang="ru-RU" sz="3600" b="1" dirty="0">
                <a:solidFill>
                  <a:srgbClr val="7030A0"/>
                </a:solidFill>
              </a:rPr>
              <a:t> «</a:t>
            </a:r>
            <a:r>
              <a:rPr lang="ru-RU" sz="3600" b="1" dirty="0" err="1">
                <a:solidFill>
                  <a:srgbClr val="7030A0"/>
                </a:solidFill>
              </a:rPr>
              <a:t>організаційна</a:t>
            </a:r>
            <a:r>
              <a:rPr lang="ru-RU" sz="3600" b="1" dirty="0">
                <a:solidFill>
                  <a:srgbClr val="7030A0"/>
                </a:solidFill>
              </a:rPr>
              <a:t> культура» </a:t>
            </a:r>
            <a:r>
              <a:rPr lang="ru-RU" sz="3600" b="1" dirty="0" err="1">
                <a:solidFill>
                  <a:srgbClr val="7030A0"/>
                </a:solidFill>
              </a:rPr>
              <a:t>включає</a:t>
            </a:r>
            <a:r>
              <a:rPr lang="ru-RU" sz="3600" b="1" dirty="0">
                <a:solidFill>
                  <a:srgbClr val="7030A0"/>
                </a:solidFill>
              </a:rPr>
              <a:t> в себе три </a:t>
            </a:r>
            <a:r>
              <a:rPr lang="ru-RU" sz="3600" b="1" dirty="0" err="1">
                <a:solidFill>
                  <a:srgbClr val="7030A0"/>
                </a:solidFill>
              </a:rPr>
              <a:t>ключових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елементи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/>
              <a:t>Перший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>
                <a:solidFill>
                  <a:srgbClr val="7030A0"/>
                </a:solidFill>
              </a:rPr>
              <a:t>базові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положення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дотримуються</a:t>
            </a:r>
            <a:r>
              <a:rPr lang="ru-RU" dirty="0"/>
              <a:t> члени </a:t>
            </a:r>
            <a:r>
              <a:rPr lang="ru-RU" dirty="0" err="1"/>
              <a:t>організації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поведінці</a:t>
            </a:r>
            <a:r>
              <a:rPr lang="ru-RU" dirty="0"/>
              <a:t> та </a:t>
            </a:r>
            <a:r>
              <a:rPr lang="ru-RU" dirty="0" err="1"/>
              <a:t>діях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Другий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цінності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ціннісні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),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індивід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прийняті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.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індивіду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в тому, яке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припустимою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 smtClean="0"/>
              <a:t>припустимою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 err="1" smtClean="0"/>
              <a:t>Третій</a:t>
            </a:r>
            <a:r>
              <a:rPr lang="ru-RU" i="1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«</a:t>
            </a:r>
            <a:r>
              <a:rPr lang="ru-RU" dirty="0" err="1">
                <a:solidFill>
                  <a:srgbClr val="7030A0"/>
                </a:solidFill>
              </a:rPr>
              <a:t>символіка</a:t>
            </a:r>
            <a:r>
              <a:rPr lang="ru-RU" dirty="0">
                <a:solidFill>
                  <a:srgbClr val="7030A0"/>
                </a:solidFill>
              </a:rPr>
              <a:t>»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ціннісні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 «</a:t>
            </a:r>
            <a:r>
              <a:rPr lang="ru-RU" dirty="0" err="1"/>
              <a:t>передаються</a:t>
            </a:r>
            <a:r>
              <a:rPr lang="ru-RU" dirty="0"/>
              <a:t>» членам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</a:p>
        </p:txBody>
      </p:sp>
      <p:pic>
        <p:nvPicPr>
          <p:cNvPr id="27650" name="Picture 2" descr="Современная команда менеджмента проекта | ite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0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корпоративній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культурі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мають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присутні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складові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Культура умов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сукупність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об’єктивних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умов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суб’єктивних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факторів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впливають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поведінку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процесі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Культура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засобів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і трудового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характеризує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елементи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впровадження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нових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досягнень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науки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техніки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виробництво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механізації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автоматизації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обладнання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інструментів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ритмічність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планомірність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підприємства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матеріально-технічного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виробленої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сучасних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методів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оцінка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результатів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дисципліни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Культура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міжособистісних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відносин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комунікацій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в трудовому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колективі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визначає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соціально-психологічний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клімат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присутність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почуття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колективізму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взаємодопомоги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сприйняття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всіма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працівниками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цінностей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норм та правил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поведінки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Культура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визначає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методи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Стиль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керівництва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індивідуальний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підхід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сприйняття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персоналу як головного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елементу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підтримки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іміджу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професіоналізм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керівників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методи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стимулювання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підвищення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задоволеності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• Культура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працівника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виявляється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правилах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поведінки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етикету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хороших манер. Культура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визначається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кваліфікації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працівника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відношення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дисципліни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обов’язків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079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Т</a:t>
            </a:r>
            <a:r>
              <a:rPr lang="ru-RU" b="1" dirty="0" err="1" smtClean="0">
                <a:solidFill>
                  <a:srgbClr val="C00000"/>
                </a:solidFill>
              </a:rPr>
              <a:t>ипи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організаційної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культури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– 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реагуюча</a:t>
            </a:r>
            <a:r>
              <a:rPr lang="ru-RU" b="1" dirty="0">
                <a:solidFill>
                  <a:srgbClr val="C00000"/>
                </a:solidFill>
              </a:rPr>
              <a:t>»,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чутлива</a:t>
            </a:r>
            <a:r>
              <a:rPr lang="ru-RU" b="1" dirty="0">
                <a:solidFill>
                  <a:srgbClr val="C00000"/>
                </a:solidFill>
              </a:rPr>
              <a:t>»,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активна</a:t>
            </a:r>
            <a:r>
              <a:rPr lang="ru-RU" b="1" dirty="0" smtClean="0">
                <a:solidFill>
                  <a:srgbClr val="C00000"/>
                </a:solidFill>
              </a:rPr>
              <a:t>», </a:t>
            </a:r>
            <a:endParaRPr lang="ru-RU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високоефективна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32770" name="Picture 2" descr="Демократический стиль руководст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8" y="2212259"/>
            <a:ext cx="4591665" cy="2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54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Типи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організаційної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err="1"/>
              <a:t>Реагуюча</a:t>
            </a:r>
            <a:r>
              <a:rPr lang="ru-RU" b="1" dirty="0"/>
              <a:t> </a:t>
            </a:r>
            <a:r>
              <a:rPr lang="ru-RU" b="1" dirty="0" err="1"/>
              <a:t>організаційна</a:t>
            </a:r>
            <a:r>
              <a:rPr lang="ru-RU" b="1" dirty="0"/>
              <a:t> культура. </a:t>
            </a:r>
            <a:r>
              <a:rPr lang="ru-RU" dirty="0"/>
              <a:t>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панує</a:t>
            </a:r>
            <a:r>
              <a:rPr lang="ru-RU" dirty="0"/>
              <a:t> атмосфера </a:t>
            </a:r>
            <a:r>
              <a:rPr lang="ru-RU" dirty="0" err="1"/>
              <a:t>невпевненості</a:t>
            </a:r>
            <a:r>
              <a:rPr lang="ru-RU" dirty="0"/>
              <a:t> і </a:t>
            </a:r>
            <a:r>
              <a:rPr lang="ru-RU" dirty="0" err="1"/>
              <a:t>імпровізації</a:t>
            </a:r>
            <a:r>
              <a:rPr lang="ru-RU" dirty="0"/>
              <a:t>. Головна мета </a:t>
            </a:r>
            <a:r>
              <a:rPr lang="ru-RU" dirty="0" err="1"/>
              <a:t>співробітників</a:t>
            </a:r>
            <a:r>
              <a:rPr lang="ru-RU" dirty="0"/>
              <a:t> –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Люди в </a:t>
            </a:r>
            <a:r>
              <a:rPr lang="ru-RU" dirty="0" err="1"/>
              <a:t>постійному</a:t>
            </a:r>
            <a:r>
              <a:rPr lang="ru-RU" dirty="0"/>
              <a:t> страху за </a:t>
            </a:r>
            <a:r>
              <a:rPr lang="ru-RU" dirty="0" err="1"/>
              <a:t>виживання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об'єктивно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не бути </a:t>
            </a:r>
            <a:r>
              <a:rPr lang="ru-RU" dirty="0" err="1"/>
              <a:t>підстав</a:t>
            </a:r>
            <a:r>
              <a:rPr lang="ru-RU" dirty="0"/>
              <a:t>. У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згуртованість</a:t>
            </a:r>
            <a:r>
              <a:rPr lang="ru-RU" dirty="0"/>
              <a:t>,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мети. Все </a:t>
            </a:r>
            <a:r>
              <a:rPr lang="ru-RU" dirty="0" err="1"/>
              <a:t>контролюється</a:t>
            </a:r>
            <a:r>
              <a:rPr lang="ru-RU" dirty="0"/>
              <a:t> і </a:t>
            </a:r>
            <a:r>
              <a:rPr lang="ru-RU" dirty="0" err="1"/>
              <a:t>перевіряється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раз </a:t>
            </a:r>
            <a:r>
              <a:rPr lang="ru-RU" dirty="0" err="1"/>
              <a:t>вищою</a:t>
            </a:r>
            <a:r>
              <a:rPr lang="ru-RU" dirty="0"/>
              <a:t> </a:t>
            </a:r>
            <a:r>
              <a:rPr lang="ru-RU" dirty="0" err="1"/>
              <a:t>посадовою</a:t>
            </a:r>
            <a:r>
              <a:rPr lang="ru-RU" dirty="0"/>
              <a:t> особою.</a:t>
            </a:r>
          </a:p>
        </p:txBody>
      </p:sp>
      <p:pic>
        <p:nvPicPr>
          <p:cNvPr id="28674" name="Picture 2" descr="3 стиля управления бизнесо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32" y="1825625"/>
            <a:ext cx="5063613" cy="41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6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Типи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організаційної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/>
              <a:t>Чутлива</a:t>
            </a:r>
            <a:r>
              <a:rPr lang="ru-RU" b="1" dirty="0"/>
              <a:t> </a:t>
            </a:r>
            <a:r>
              <a:rPr lang="ru-RU" b="1" dirty="0" err="1"/>
              <a:t>організаційна</a:t>
            </a:r>
            <a:r>
              <a:rPr lang="ru-RU" b="1" dirty="0"/>
              <a:t> культура.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вирізняються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результатами і </a:t>
            </a:r>
            <a:r>
              <a:rPr lang="ru-RU" dirty="0" err="1"/>
              <a:t>сконцентровані</a:t>
            </a:r>
            <a:r>
              <a:rPr lang="ru-RU" dirty="0"/>
              <a:t> на </a:t>
            </a:r>
            <a:r>
              <a:rPr lang="ru-RU" dirty="0" err="1"/>
              <a:t>спільній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найближчим</a:t>
            </a:r>
            <a:r>
              <a:rPr lang="ru-RU" dirty="0"/>
              <a:t> </a:t>
            </a:r>
            <a:r>
              <a:rPr lang="ru-RU" dirty="0" err="1"/>
              <a:t>майбутнім</a:t>
            </a:r>
            <a:r>
              <a:rPr lang="ru-RU" dirty="0"/>
              <a:t> і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чином </a:t>
            </a:r>
            <a:r>
              <a:rPr lang="ru-RU" dirty="0" err="1"/>
              <a:t>розподілити</a:t>
            </a:r>
            <a:r>
              <a:rPr lang="ru-RU" dirty="0"/>
              <a:t> роботу,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максимального результату. </a:t>
            </a:r>
            <a:r>
              <a:rPr lang="ru-RU" dirty="0" err="1"/>
              <a:t>Менеджери</a:t>
            </a:r>
            <a:r>
              <a:rPr lang="ru-RU" dirty="0"/>
              <a:t> </a:t>
            </a:r>
            <a:r>
              <a:rPr lang="ru-RU" dirty="0" err="1"/>
              <a:t>поводяться</a:t>
            </a:r>
            <a:r>
              <a:rPr lang="ru-RU" dirty="0"/>
              <a:t> з </a:t>
            </a:r>
            <a:r>
              <a:rPr lang="ru-RU" dirty="0" err="1"/>
              <a:t>підлеглими</a:t>
            </a:r>
            <a:r>
              <a:rPr lang="ru-RU" dirty="0"/>
              <a:t> на </a:t>
            </a:r>
            <a:r>
              <a:rPr lang="ru-RU" dirty="0" err="1"/>
              <a:t>рівних</a:t>
            </a:r>
            <a:r>
              <a:rPr lang="ru-RU" dirty="0"/>
              <a:t>. У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. </a:t>
            </a:r>
            <a:r>
              <a:rPr lang="ru-RU" dirty="0" err="1"/>
              <a:t>Спеціальні</a:t>
            </a:r>
            <a:r>
              <a:rPr lang="ru-RU" dirty="0"/>
              <a:t> заходи для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очікує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.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ініціативу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заохочує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матеріально</a:t>
            </a:r>
            <a:r>
              <a:rPr lang="ru-RU" dirty="0"/>
              <a:t>.</a:t>
            </a:r>
          </a:p>
        </p:txBody>
      </p:sp>
      <p:pic>
        <p:nvPicPr>
          <p:cNvPr id="29698" name="Picture 2" descr="Либеральный стиль руководст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938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Типи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організаційної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/>
              <a:t>Активна </a:t>
            </a:r>
            <a:r>
              <a:rPr lang="ru-RU" b="1" dirty="0" err="1"/>
              <a:t>організаційна</a:t>
            </a:r>
            <a:r>
              <a:rPr lang="ru-RU" b="1" dirty="0"/>
              <a:t> культура.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є </a:t>
            </a:r>
            <a:r>
              <a:rPr lang="ru-RU" dirty="0" err="1"/>
              <a:t>дійсними</a:t>
            </a:r>
            <a:r>
              <a:rPr lang="ru-RU" dirty="0"/>
              <a:t> </a:t>
            </a:r>
            <a:r>
              <a:rPr lang="ru-RU" dirty="0" err="1"/>
              <a:t>підприємцями</a:t>
            </a:r>
            <a:r>
              <a:rPr lang="ru-RU" dirty="0"/>
              <a:t> (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керують</a:t>
            </a:r>
            <a:r>
              <a:rPr lang="ru-RU" dirty="0"/>
              <a:t> </a:t>
            </a:r>
            <a:r>
              <a:rPr lang="ru-RU" dirty="0" err="1"/>
              <a:t>некомерційними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). Вся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мети.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мислять</a:t>
            </a:r>
            <a:r>
              <a:rPr lang="ru-RU" dirty="0"/>
              <a:t> </a:t>
            </a:r>
            <a:r>
              <a:rPr lang="ru-RU" dirty="0" err="1"/>
              <a:t>стратегічно</a:t>
            </a:r>
            <a:r>
              <a:rPr lang="ru-RU" dirty="0"/>
              <a:t>. Для них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і </a:t>
            </a:r>
            <a:r>
              <a:rPr lang="ru-RU" dirty="0" err="1"/>
              <a:t>здійснити</a:t>
            </a:r>
            <a:r>
              <a:rPr lang="ru-RU" dirty="0"/>
              <a:t>.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в </a:t>
            </a:r>
            <a:r>
              <a:rPr lang="ru-RU" dirty="0" err="1"/>
              <a:t>зовнішньому</a:t>
            </a:r>
            <a:r>
              <a:rPr lang="ru-RU" dirty="0"/>
              <a:t> і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оптимальним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чином. Персонал </a:t>
            </a:r>
            <a:r>
              <a:rPr lang="ru-RU" dirty="0" err="1"/>
              <a:t>домовляється</a:t>
            </a:r>
            <a:r>
              <a:rPr lang="ru-RU" dirty="0"/>
              <a:t> про </a:t>
            </a:r>
            <a:r>
              <a:rPr lang="ru-RU" dirty="0" err="1"/>
              <a:t>бажаний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курс, і угода </a:t>
            </a:r>
            <a:r>
              <a:rPr lang="ru-RU" dirty="0" err="1"/>
              <a:t>досягається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обізнані</a:t>
            </a:r>
            <a:r>
              <a:rPr lang="ru-RU" dirty="0"/>
              <a:t> про </a:t>
            </a:r>
            <a:r>
              <a:rPr lang="ru-RU" dirty="0" err="1"/>
              <a:t>організації</a:t>
            </a:r>
            <a:r>
              <a:rPr lang="ru-RU" dirty="0"/>
              <a:t> в </a:t>
            </a:r>
            <a:r>
              <a:rPr lang="ru-RU" dirty="0" err="1" smtClean="0"/>
              <a:t>зовнішнішньому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endParaRPr lang="ru-RU" dirty="0"/>
          </a:p>
        </p:txBody>
      </p:sp>
      <p:pic>
        <p:nvPicPr>
          <p:cNvPr id="30722" name="Picture 2" descr="Большая энциклопедия нефти и газа. Демократический стиль управле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4" y="1825625"/>
            <a:ext cx="5319250" cy="42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62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Типи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організаційної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/>
              <a:t>Високоефективна</a:t>
            </a:r>
            <a:r>
              <a:rPr lang="ru-RU" b="1" dirty="0"/>
              <a:t> </a:t>
            </a:r>
            <a:r>
              <a:rPr lang="ru-RU" b="1" dirty="0" err="1"/>
              <a:t>організаційна</a:t>
            </a:r>
            <a:r>
              <a:rPr lang="ru-RU" b="1" dirty="0"/>
              <a:t> культура. </a:t>
            </a:r>
            <a:r>
              <a:rPr lang="ru-RU" dirty="0"/>
              <a:t>Менеджмент </a:t>
            </a:r>
            <a:r>
              <a:rPr lang="ru-RU" dirty="0" err="1"/>
              <a:t>подібної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самовдосконалюватися</a:t>
            </a:r>
            <a:r>
              <a:rPr lang="ru-RU" dirty="0"/>
              <a:t>.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знати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максимум </a:t>
            </a:r>
            <a:r>
              <a:rPr lang="ru-RU" dirty="0" err="1"/>
              <a:t>можливостей</a:t>
            </a:r>
            <a:r>
              <a:rPr lang="ru-RU" dirty="0"/>
              <a:t>. Таким чином, справою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« до самого себе»,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вивільняє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, в </a:t>
            </a:r>
            <a:r>
              <a:rPr lang="ru-RU" dirty="0" err="1"/>
              <a:t>компаніях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в </a:t>
            </a:r>
            <a:r>
              <a:rPr lang="ru-RU" dirty="0" err="1"/>
              <a:t>категорію</a:t>
            </a:r>
            <a:r>
              <a:rPr lang="ru-RU" dirty="0"/>
              <a:t> «</a:t>
            </a:r>
            <a:r>
              <a:rPr lang="ru-RU" dirty="0" err="1"/>
              <a:t>зразкових</a:t>
            </a:r>
            <a:r>
              <a:rPr lang="ru-RU" dirty="0"/>
              <a:t>», люди </a:t>
            </a:r>
            <a:r>
              <a:rPr lang="ru-RU" dirty="0" err="1"/>
              <a:t>працюють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«на </a:t>
            </a:r>
            <a:r>
              <a:rPr lang="ru-RU" dirty="0" err="1"/>
              <a:t>керівника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«на </a:t>
            </a:r>
            <a:r>
              <a:rPr lang="ru-RU" dirty="0" err="1"/>
              <a:t>клієнта</a:t>
            </a:r>
            <a:r>
              <a:rPr lang="ru-RU" dirty="0"/>
              <a:t>» (як в </a:t>
            </a:r>
            <a:r>
              <a:rPr lang="ru-RU" dirty="0" err="1" smtClean="0"/>
              <a:t>активній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грошей (як в </a:t>
            </a:r>
            <a:r>
              <a:rPr lang="ru-RU" dirty="0" err="1"/>
              <a:t>чутливій</a:t>
            </a:r>
            <a:r>
              <a:rPr lang="ru-RU" dirty="0"/>
              <a:t>), вони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над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.</a:t>
            </a:r>
          </a:p>
        </p:txBody>
      </p:sp>
      <p:pic>
        <p:nvPicPr>
          <p:cNvPr id="31746" name="Picture 2" descr="Демократичный руководитель успешен в управлении: Демократический стиль  управления в компании | – Демократический стиль руководства | Psylist.net —  НАФО. Национальная Ассоциация Фасилити Операторов. Официальный сай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4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7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Управління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людськими</a:t>
            </a:r>
            <a:r>
              <a:rPr lang="ru-RU" b="1" dirty="0">
                <a:solidFill>
                  <a:srgbClr val="0070C0"/>
                </a:solidFill>
              </a:rPr>
              <a:t> ресурсами проекту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C00000"/>
                </a:solidFill>
              </a:rPr>
              <a:t>Управління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людськими</a:t>
            </a:r>
            <a:r>
              <a:rPr lang="ru-RU" sz="4000" b="1" dirty="0">
                <a:solidFill>
                  <a:srgbClr val="C00000"/>
                </a:solidFill>
              </a:rPr>
              <a:t> ресурсами проекту </a:t>
            </a:r>
            <a:r>
              <a:rPr lang="ru-RU" sz="4000" dirty="0" err="1">
                <a:solidFill>
                  <a:srgbClr val="C00000"/>
                </a:solidFill>
              </a:rPr>
              <a:t>включає</a:t>
            </a:r>
            <a:r>
              <a:rPr lang="ru-RU" sz="4000" dirty="0">
                <a:solidFill>
                  <a:srgbClr val="C00000"/>
                </a:solidFill>
              </a:rPr>
              <a:t> в себе </a:t>
            </a:r>
            <a:r>
              <a:rPr lang="ru-RU" sz="4000" dirty="0" err="1">
                <a:solidFill>
                  <a:srgbClr val="C00000"/>
                </a:solidFill>
              </a:rPr>
              <a:t>процеси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err="1">
                <a:solidFill>
                  <a:srgbClr val="C00000"/>
                </a:solidFill>
              </a:rPr>
              <a:t>організації</a:t>
            </a:r>
            <a:r>
              <a:rPr lang="ru-RU" sz="4000" dirty="0">
                <a:solidFill>
                  <a:srgbClr val="C00000"/>
                </a:solidFill>
              </a:rPr>
              <a:t>, </a:t>
            </a:r>
            <a:r>
              <a:rPr lang="ru-RU" sz="4000" dirty="0" err="1">
                <a:solidFill>
                  <a:srgbClr val="C00000"/>
                </a:solidFill>
              </a:rPr>
              <a:t>управління</a:t>
            </a:r>
            <a:r>
              <a:rPr lang="ru-RU" sz="4000" dirty="0">
                <a:solidFill>
                  <a:srgbClr val="C00000"/>
                </a:solidFill>
              </a:rPr>
              <a:t> та </a:t>
            </a:r>
            <a:r>
              <a:rPr lang="ru-RU" sz="4000" dirty="0" err="1">
                <a:solidFill>
                  <a:srgbClr val="C00000"/>
                </a:solidFill>
              </a:rPr>
              <a:t>керівництва</a:t>
            </a:r>
            <a:r>
              <a:rPr lang="ru-RU" sz="4000" dirty="0">
                <a:solidFill>
                  <a:srgbClr val="C00000"/>
                </a:solidFill>
              </a:rPr>
              <a:t> командою проекту</a:t>
            </a:r>
          </a:p>
        </p:txBody>
      </p:sp>
      <p:pic>
        <p:nvPicPr>
          <p:cNvPr id="2050" name="Picture 2" descr="4 phần mềm chăm sóc khách hàng hiệu quả nhất - DooP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06" y="1690687"/>
            <a:ext cx="4493342" cy="38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92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dirty="0" err="1">
                <a:solidFill>
                  <a:srgbClr val="7030A0"/>
                </a:solidFill>
              </a:rPr>
              <a:t>Формування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err="1">
                <a:solidFill>
                  <a:srgbClr val="7030A0"/>
                </a:solidFill>
              </a:rPr>
              <a:t>команди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</a:rPr>
              <a:t>рекламного /ПР-</a:t>
            </a:r>
            <a:r>
              <a:rPr lang="ru-RU" sz="4800" b="1" dirty="0" smtClean="0">
                <a:solidFill>
                  <a:srgbClr val="7030A0"/>
                </a:solidFill>
              </a:rPr>
              <a:t>проекту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33794" name="Picture 2" descr="Business Center And Executive Team Royalty Free Cliparts, Vectors, And  Stock Illustration. Image 43844225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32" y="2369574"/>
            <a:ext cx="8091949" cy="39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0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7030A0"/>
                </a:solidFill>
              </a:rPr>
              <a:t>Формування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команди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рекламного /ПР-</a:t>
            </a:r>
            <a:r>
              <a:rPr lang="ru-RU" b="1" dirty="0" smtClean="0">
                <a:solidFill>
                  <a:srgbClr val="7030A0"/>
                </a:solidFill>
              </a:rPr>
              <a:t>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Сучасна</a:t>
            </a:r>
            <a:r>
              <a:rPr lang="ru-RU" dirty="0">
                <a:solidFill>
                  <a:srgbClr val="7030A0"/>
                </a:solidFill>
              </a:rPr>
              <a:t> практика </a:t>
            </a:r>
            <a:r>
              <a:rPr lang="ru-RU" dirty="0" err="1">
                <a:solidFill>
                  <a:srgbClr val="7030A0"/>
                </a:solidFill>
              </a:rPr>
              <a:t>виконання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проектів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передбачає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об’єднання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виконавців</a:t>
            </a:r>
            <a:r>
              <a:rPr lang="ru-RU" dirty="0">
                <a:solidFill>
                  <a:srgbClr val="7030A0"/>
                </a:solidFill>
              </a:rPr>
              <a:t> проекту в </a:t>
            </a:r>
            <a:r>
              <a:rPr lang="ru-RU" dirty="0" err="1">
                <a:solidFill>
                  <a:srgbClr val="7030A0"/>
                </a:solidFill>
              </a:rPr>
              <a:t>проекті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команди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Згідно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PMBOK (Project Management Body of Knowledge</a:t>
            </a:r>
            <a:r>
              <a:rPr lang="en-US" dirty="0" smtClean="0">
                <a:solidFill>
                  <a:srgbClr val="7030A0"/>
                </a:solidFill>
              </a:rPr>
              <a:t>) </a:t>
            </a:r>
            <a:r>
              <a:rPr lang="ru-RU" dirty="0" err="1">
                <a:solidFill>
                  <a:srgbClr val="7030A0"/>
                </a:solidFill>
              </a:rPr>
              <a:t>управління</a:t>
            </a:r>
            <a:r>
              <a:rPr lang="ru-RU" dirty="0">
                <a:solidFill>
                  <a:srgbClr val="7030A0"/>
                </a:solidFill>
              </a:rPr>
              <a:t> персоналом проекту </a:t>
            </a:r>
            <a:r>
              <a:rPr lang="ru-RU" dirty="0" err="1">
                <a:solidFill>
                  <a:srgbClr val="7030A0"/>
                </a:solidFill>
              </a:rPr>
              <a:t>включає</a:t>
            </a:r>
            <a:r>
              <a:rPr lang="ru-RU" dirty="0">
                <a:solidFill>
                  <a:srgbClr val="7030A0"/>
                </a:solidFill>
              </a:rPr>
              <a:t> в себе </a:t>
            </a:r>
            <a:r>
              <a:rPr lang="ru-RU" dirty="0" err="1">
                <a:solidFill>
                  <a:srgbClr val="7030A0"/>
                </a:solidFill>
              </a:rPr>
              <a:t>процеси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організації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команди</a:t>
            </a:r>
            <a:r>
              <a:rPr lang="ru-RU" dirty="0">
                <a:solidFill>
                  <a:srgbClr val="7030A0"/>
                </a:solidFill>
              </a:rPr>
              <a:t> проекту та </a:t>
            </a:r>
            <a:r>
              <a:rPr lang="ru-RU" dirty="0" err="1">
                <a:solidFill>
                  <a:srgbClr val="7030A0"/>
                </a:solidFill>
              </a:rPr>
              <a:t>управління</a:t>
            </a:r>
            <a:r>
              <a:rPr lang="ru-RU" dirty="0">
                <a:solidFill>
                  <a:srgbClr val="7030A0"/>
                </a:solidFill>
              </a:rPr>
              <a:t> нею.</a:t>
            </a:r>
          </a:p>
        </p:txBody>
      </p:sp>
      <p:pic>
        <p:nvPicPr>
          <p:cNvPr id="34818" name="Picture 2" descr="6 Thing to Know about the Guide to the Project Management Body of Knowledge  (PMBOK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6452"/>
            <a:ext cx="5181600" cy="40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7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Систематизуючи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існуючі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визначення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поняття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«команда проекту»,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можна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виділити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чотири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підходи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тлумачення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«команда проекту» як </a:t>
            </a:r>
            <a:r>
              <a:rPr lang="ru-RU" dirty="0" err="1">
                <a:solidFill>
                  <a:schemeClr val="bg1"/>
                </a:solidFill>
              </a:rPr>
              <a:t>сукупність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залучених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 по проекту;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«команда проекту» як </a:t>
            </a:r>
            <a:r>
              <a:rPr lang="ru-RU" dirty="0" err="1">
                <a:solidFill>
                  <a:schemeClr val="bg1"/>
                </a:solidFill>
              </a:rPr>
              <a:t>сукупність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підзвітних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керівнику</a:t>
            </a:r>
            <a:r>
              <a:rPr lang="ru-RU" dirty="0">
                <a:solidFill>
                  <a:schemeClr val="bg1"/>
                </a:solidFill>
              </a:rPr>
              <a:t> проекту і </a:t>
            </a:r>
            <a:r>
              <a:rPr lang="ru-RU" dirty="0" err="1">
                <a:solidFill>
                  <a:schemeClr val="bg1"/>
                </a:solidFill>
              </a:rPr>
              <a:t>залучених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 по проекту;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«команда проекту» як будь-яка команда,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працює</a:t>
            </a:r>
            <a:r>
              <a:rPr lang="ru-RU" dirty="0">
                <a:solidFill>
                  <a:schemeClr val="bg1"/>
                </a:solidFill>
              </a:rPr>
              <a:t> над </a:t>
            </a:r>
            <a:r>
              <a:rPr lang="ru-RU" dirty="0" err="1">
                <a:solidFill>
                  <a:schemeClr val="bg1"/>
                </a:solidFill>
              </a:rPr>
              <a:t>виконанням</a:t>
            </a:r>
            <a:r>
              <a:rPr lang="ru-RU" dirty="0">
                <a:solidFill>
                  <a:schemeClr val="bg1"/>
                </a:solidFill>
              </a:rPr>
              <a:t> проекту;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«команда проекту» як </a:t>
            </a:r>
            <a:r>
              <a:rPr lang="ru-RU" dirty="0" err="1">
                <a:solidFill>
                  <a:schemeClr val="bg1"/>
                </a:solidFill>
              </a:rPr>
              <a:t>група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займається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управлінням</a:t>
            </a:r>
            <a:r>
              <a:rPr lang="ru-RU" dirty="0">
                <a:solidFill>
                  <a:schemeClr val="bg1"/>
                </a:solidFill>
              </a:rPr>
              <a:t>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3576409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Команда рекламного /ПР-проекту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група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співробітників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безпосередньо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працюють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над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здійсненням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проекту й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підлеглі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керівникові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група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людей,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високу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кваліфікацію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певній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області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й максимально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відданих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загальній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цілі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проекту,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досягнення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якої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вони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діють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спільно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взаємно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погоджуючи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свою роботу.</a:t>
            </a:r>
          </a:p>
        </p:txBody>
      </p:sp>
      <p:pic>
        <p:nvPicPr>
          <p:cNvPr id="35842" name="Picture 2" descr="Businesspeople In Elegant Expensive Suits, Successful Men And.. Royalty  Free Cliparts, Vectors, And Stock Illustration. Image 10637700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73" y="914400"/>
            <a:ext cx="6331975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8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Команда </a:t>
            </a:r>
            <a:r>
              <a:rPr lang="ru-RU" b="1" dirty="0" smtClean="0">
                <a:solidFill>
                  <a:srgbClr val="FF0000"/>
                </a:solidFill>
              </a:rPr>
              <a:t>рекламного /ПР-</a:t>
            </a:r>
            <a:r>
              <a:rPr lang="ru-RU" b="1" dirty="0" smtClean="0">
                <a:solidFill>
                  <a:srgbClr val="FF0000"/>
                </a:solidFill>
              </a:rPr>
              <a:t>проекту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Команда </a:t>
            </a:r>
            <a:r>
              <a:rPr lang="ru-RU" sz="3600" dirty="0" smtClean="0">
                <a:solidFill>
                  <a:srgbClr val="7030A0"/>
                </a:solidFill>
              </a:rPr>
              <a:t>рекламного /ПР-</a:t>
            </a:r>
            <a:r>
              <a:rPr lang="ru-RU" sz="3600" dirty="0" smtClean="0">
                <a:solidFill>
                  <a:srgbClr val="7030A0"/>
                </a:solidFill>
              </a:rPr>
              <a:t>проекту </a:t>
            </a:r>
            <a:r>
              <a:rPr lang="ru-RU" sz="3600" dirty="0" err="1">
                <a:solidFill>
                  <a:srgbClr val="7030A0"/>
                </a:solidFill>
              </a:rPr>
              <a:t>складається</a:t>
            </a:r>
            <a:r>
              <a:rPr lang="ru-RU" sz="3600" dirty="0">
                <a:solidFill>
                  <a:srgbClr val="7030A0"/>
                </a:solidFill>
              </a:rPr>
              <a:t> з людей, кожному з </a:t>
            </a:r>
            <a:r>
              <a:rPr lang="ru-RU" sz="3600" dirty="0" err="1">
                <a:solidFill>
                  <a:srgbClr val="7030A0"/>
                </a:solidFill>
              </a:rPr>
              <a:t>яких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призначена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певна</a:t>
            </a:r>
            <a:r>
              <a:rPr lang="ru-RU" sz="3600" dirty="0">
                <a:solidFill>
                  <a:srgbClr val="7030A0"/>
                </a:solidFill>
              </a:rPr>
              <a:t> роль і </a:t>
            </a:r>
            <a:r>
              <a:rPr lang="ru-RU" sz="3600" dirty="0" err="1">
                <a:solidFill>
                  <a:srgbClr val="7030A0"/>
                </a:solidFill>
              </a:rPr>
              <a:t>відповідальність</a:t>
            </a:r>
            <a:r>
              <a:rPr lang="ru-RU" sz="3600" dirty="0">
                <a:solidFill>
                  <a:srgbClr val="7030A0"/>
                </a:solidFill>
              </a:rPr>
              <a:t> за </a:t>
            </a:r>
            <a:r>
              <a:rPr lang="ru-RU" sz="3600" dirty="0" err="1">
                <a:solidFill>
                  <a:srgbClr val="7030A0"/>
                </a:solidFill>
              </a:rPr>
              <a:t>виконання</a:t>
            </a:r>
            <a:r>
              <a:rPr lang="ru-RU" sz="3600" dirty="0">
                <a:solidFill>
                  <a:srgbClr val="7030A0"/>
                </a:solidFill>
              </a:rPr>
              <a:t> проекту. </a:t>
            </a:r>
            <a:r>
              <a:rPr lang="ru-RU" sz="3600" dirty="0" err="1">
                <a:solidFill>
                  <a:srgbClr val="7030A0"/>
                </a:solidFill>
              </a:rPr>
              <a:t>Згідно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методології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управління</a:t>
            </a:r>
            <a:r>
              <a:rPr lang="ru-RU" sz="3600" dirty="0">
                <a:solidFill>
                  <a:srgbClr val="7030A0"/>
                </a:solidFill>
              </a:rPr>
              <a:t> командами </a:t>
            </a:r>
            <a:r>
              <a:rPr lang="ru-RU" sz="3600" dirty="0" err="1">
                <a:solidFill>
                  <a:srgbClr val="7030A0"/>
                </a:solidFill>
              </a:rPr>
              <a:t>після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розподілу</a:t>
            </a:r>
            <a:r>
              <a:rPr lang="ru-RU" sz="3600" dirty="0">
                <a:solidFill>
                  <a:srgbClr val="7030A0"/>
                </a:solidFill>
              </a:rPr>
              <a:t> ролей і </a:t>
            </a:r>
            <a:r>
              <a:rPr lang="ru-RU" sz="3600" dirty="0" err="1">
                <a:solidFill>
                  <a:srgbClr val="7030A0"/>
                </a:solidFill>
              </a:rPr>
              <a:t>відповідальності</a:t>
            </a:r>
            <a:r>
              <a:rPr lang="ru-RU" sz="3600" dirty="0">
                <a:solidFill>
                  <a:srgbClr val="7030A0"/>
                </a:solidFill>
              </a:rPr>
              <a:t>, </a:t>
            </a:r>
            <a:r>
              <a:rPr lang="ru-RU" sz="3600" dirty="0" err="1">
                <a:solidFill>
                  <a:srgbClr val="7030A0"/>
                </a:solidFill>
              </a:rPr>
              <a:t>кожний</a:t>
            </a:r>
            <a:r>
              <a:rPr lang="ru-RU" sz="3600" dirty="0">
                <a:solidFill>
                  <a:srgbClr val="7030A0"/>
                </a:solidFill>
              </a:rPr>
              <a:t> член </a:t>
            </a:r>
            <a:r>
              <a:rPr lang="ru-RU" sz="3600" dirty="0" err="1">
                <a:solidFill>
                  <a:srgbClr val="7030A0"/>
                </a:solidFill>
              </a:rPr>
              <a:t>команди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має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приймати</a:t>
            </a:r>
            <a:r>
              <a:rPr lang="ru-RU" sz="3600" dirty="0">
                <a:solidFill>
                  <a:srgbClr val="7030A0"/>
                </a:solidFill>
              </a:rPr>
              <a:t> участь у </a:t>
            </a:r>
            <a:r>
              <a:rPr lang="ru-RU" sz="3600" dirty="0" err="1">
                <a:solidFill>
                  <a:srgbClr val="7030A0"/>
                </a:solidFill>
              </a:rPr>
              <a:t>плануванні</a:t>
            </a:r>
            <a:r>
              <a:rPr lang="ru-RU" sz="3600" dirty="0">
                <a:solidFill>
                  <a:srgbClr val="7030A0"/>
                </a:solidFill>
              </a:rPr>
              <a:t> проекту і </a:t>
            </a:r>
            <a:r>
              <a:rPr lang="ru-RU" sz="3600" dirty="0" err="1">
                <a:solidFill>
                  <a:srgbClr val="7030A0"/>
                </a:solidFill>
              </a:rPr>
              <a:t>прийняття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рішень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 формою команда проекту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відображає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існуючу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організаційну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структуру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проектом,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розділення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функцій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обов'язків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відповідальності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приймаються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процесі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реалізації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верхньому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рівні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структури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менеджер проекту, а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нижніх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виконавці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відділи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фахівці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відповідають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окремі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функціональні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змістом</a:t>
            </a:r>
            <a:r>
              <a:rPr lang="ru-RU" dirty="0">
                <a:solidFill>
                  <a:srgbClr val="FF0000"/>
                </a:solidFill>
              </a:rPr>
              <a:t> команда проекту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групою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фахівців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високої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кваліфікації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володіють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знаннями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навичками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необхідними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ефективного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досягнення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цілей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708413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rgbClr val="FF0000"/>
                </a:solidFill>
              </a:rPr>
              <a:t>ипи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управлінських</a:t>
            </a:r>
            <a:r>
              <a:rPr lang="ru-RU" b="1" dirty="0" smtClean="0">
                <a:solidFill>
                  <a:srgbClr val="FF0000"/>
                </a:solidFill>
              </a:rPr>
              <a:t> команд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Виділяють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наступні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типи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управлінських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команд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традиційна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команда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неформальна команда,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формальна команда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проектна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команда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3101" y="4849436"/>
            <a:ext cx="1844731" cy="1580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8" name="Picture 4" descr="Project team avatars — Stock Vector © Julia_Tim #52830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7" y="2057399"/>
            <a:ext cx="4575706" cy="43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25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Команда рекламного /ПР-проекту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Традиційна</a:t>
            </a:r>
            <a:r>
              <a:rPr lang="ru-RU" b="1" i="1" dirty="0">
                <a:solidFill>
                  <a:srgbClr val="FF0000"/>
                </a:solidFill>
              </a:rPr>
              <a:t> команда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стабільний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безпосередньому</a:t>
            </a:r>
            <a:r>
              <a:rPr lang="ru-RU" dirty="0"/>
              <a:t> </a:t>
            </a:r>
            <a:r>
              <a:rPr lang="ru-RU" dirty="0" err="1"/>
              <a:t>підпорядкуванні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тактичні</a:t>
            </a:r>
            <a:r>
              <a:rPr lang="ru-RU" dirty="0"/>
              <a:t> та </a:t>
            </a: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структурного </a:t>
            </a:r>
            <a:r>
              <a:rPr lang="ru-RU" dirty="0" err="1"/>
              <a:t>підрозділу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Неформальна </a:t>
            </a:r>
            <a:r>
              <a:rPr lang="ru-RU" b="1" i="1" dirty="0">
                <a:solidFill>
                  <a:srgbClr val="FF0000"/>
                </a:solidFill>
              </a:rPr>
              <a:t>команда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</a:t>
            </a:r>
            <a:r>
              <a:rPr lang="ru-RU" dirty="0" err="1"/>
              <a:t>ієрархії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об’єдналися</a:t>
            </a:r>
            <a:r>
              <a:rPr lang="ru-RU" dirty="0"/>
              <a:t> </a:t>
            </a:r>
            <a:r>
              <a:rPr lang="ru-RU" dirty="0" err="1"/>
              <a:t>добровільно</a:t>
            </a:r>
            <a:r>
              <a:rPr lang="ru-RU" dirty="0"/>
              <a:t>,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тактичні</a:t>
            </a:r>
            <a:r>
              <a:rPr lang="ru-RU" dirty="0"/>
              <a:t> та </a:t>
            </a: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стоять перед </a:t>
            </a:r>
            <a:r>
              <a:rPr lang="ru-RU" dirty="0" err="1" smtClean="0"/>
              <a:t>лідером</a:t>
            </a:r>
            <a:r>
              <a:rPr lang="ru-RU" dirty="0" smtClean="0"/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Формальна </a:t>
            </a:r>
            <a:r>
              <a:rPr lang="ru-RU" b="1" i="1" dirty="0" err="1">
                <a:solidFill>
                  <a:srgbClr val="FF0000"/>
                </a:solidFill>
              </a:rPr>
              <a:t>група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майбутня</a:t>
            </a:r>
            <a:r>
              <a:rPr lang="ru-RU" dirty="0"/>
              <a:t> команда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невдала</a:t>
            </a:r>
            <a:r>
              <a:rPr lang="ru-RU" dirty="0"/>
              <a:t>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управлінської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 У </a:t>
            </a:r>
            <a:r>
              <a:rPr lang="ru-RU" dirty="0" err="1"/>
              <a:t>формальній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проблемної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, а не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 smtClean="0"/>
              <a:t>ніші</a:t>
            </a:r>
            <a:r>
              <a:rPr lang="ru-RU" dirty="0" smtClean="0"/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Проекта </a:t>
            </a:r>
            <a:r>
              <a:rPr lang="ru-RU" b="1" i="1" dirty="0">
                <a:solidFill>
                  <a:srgbClr val="FF0000"/>
                </a:solidFill>
              </a:rPr>
              <a:t>команда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і </a:t>
            </a:r>
            <a:r>
              <a:rPr lang="ru-RU" dirty="0" err="1"/>
              <a:t>підприємств</a:t>
            </a:r>
            <a:r>
              <a:rPr lang="ru-RU" dirty="0"/>
              <a:t> (</a:t>
            </a:r>
            <a:r>
              <a:rPr lang="ru-RU" dirty="0" err="1"/>
              <a:t>партнерів</a:t>
            </a:r>
            <a:r>
              <a:rPr lang="ru-RU" dirty="0"/>
              <a:t> і </a:t>
            </a:r>
            <a:r>
              <a:rPr lang="ru-RU" dirty="0" err="1"/>
              <a:t>замовників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об’єднані</a:t>
            </a:r>
            <a:r>
              <a:rPr lang="ru-RU" dirty="0"/>
              <a:t> в рамках проекту. Команда </a:t>
            </a:r>
            <a:r>
              <a:rPr lang="ru-RU" dirty="0" err="1"/>
              <a:t>існує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реалізований</a:t>
            </a:r>
            <a:r>
              <a:rPr lang="ru-RU" dirty="0"/>
              <a:t> проект. При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проекту </a:t>
            </a:r>
            <a:r>
              <a:rPr lang="ru-RU" dirty="0" err="1"/>
              <a:t>його</a:t>
            </a:r>
            <a:r>
              <a:rPr lang="ru-RU" dirty="0"/>
              <a:t> команда </a:t>
            </a:r>
            <a:r>
              <a:rPr lang="ru-RU" dirty="0" err="1"/>
              <a:t>розформується</a:t>
            </a:r>
            <a:r>
              <a:rPr lang="ru-RU" dirty="0"/>
              <a:t>. Таким чином, команда проекту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тимчасова</a:t>
            </a:r>
            <a:r>
              <a:rPr lang="ru-RU" dirty="0"/>
              <a:t>, формально </a:t>
            </a:r>
            <a:r>
              <a:rPr lang="ru-RU" dirty="0" err="1"/>
              <a:t>регламентована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створена для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замислу</a:t>
            </a:r>
            <a:r>
              <a:rPr lang="ru-RU" dirty="0"/>
              <a:t> проекту і </a:t>
            </a:r>
            <a:r>
              <a:rPr lang="ru-RU" dirty="0" err="1"/>
              <a:t>підпорядкована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2336207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 </a:t>
            </a:r>
            <a:r>
              <a:rPr lang="ru-RU" b="1" dirty="0" err="1">
                <a:solidFill>
                  <a:srgbClr val="7030A0"/>
                </a:solidFill>
              </a:rPr>
              <a:t>організаційній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структурі</a:t>
            </a:r>
            <a:r>
              <a:rPr lang="ru-RU" b="1" dirty="0">
                <a:solidFill>
                  <a:srgbClr val="7030A0"/>
                </a:solidFill>
              </a:rPr>
              <a:t> великих </a:t>
            </a:r>
            <a:r>
              <a:rPr lang="ru-RU" b="1" dirty="0" err="1">
                <a:solidFill>
                  <a:srgbClr val="7030A0"/>
                </a:solidFill>
              </a:rPr>
              <a:t>проектів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використовують</a:t>
            </a:r>
            <a:r>
              <a:rPr lang="ru-RU" b="1" dirty="0">
                <a:solidFill>
                  <a:srgbClr val="7030A0"/>
                </a:solidFill>
              </a:rPr>
              <a:t> три </a:t>
            </a:r>
            <a:r>
              <a:rPr lang="ru-RU" b="1" dirty="0" err="1">
                <a:solidFill>
                  <a:srgbClr val="7030A0"/>
                </a:solidFill>
              </a:rPr>
              <a:t>типи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проектних</a:t>
            </a:r>
            <a:r>
              <a:rPr lang="ru-RU" b="1" dirty="0">
                <a:solidFill>
                  <a:srgbClr val="7030A0"/>
                </a:solidFill>
              </a:rPr>
              <a:t> команд: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. Команда проекту (КП) </a:t>
            </a:r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організаційна</a:t>
            </a:r>
            <a:r>
              <a:rPr lang="ru-RU" dirty="0">
                <a:solidFill>
                  <a:srgbClr val="7030A0"/>
                </a:solidFill>
              </a:rPr>
              <a:t> структура проекту, яка </a:t>
            </a:r>
            <a:r>
              <a:rPr lang="ru-RU" dirty="0" err="1">
                <a:solidFill>
                  <a:srgbClr val="7030A0"/>
                </a:solidFill>
              </a:rPr>
              <a:t>створювана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період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здійснення</a:t>
            </a:r>
            <a:r>
              <a:rPr lang="ru-RU" dirty="0">
                <a:solidFill>
                  <a:srgbClr val="7030A0"/>
                </a:solidFill>
              </a:rPr>
              <a:t> проекту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однієї</a:t>
            </a:r>
            <a:r>
              <a:rPr lang="ru-RU" dirty="0">
                <a:solidFill>
                  <a:srgbClr val="7030A0"/>
                </a:solidFill>
              </a:rPr>
              <a:t> з фаз </a:t>
            </a:r>
            <a:r>
              <a:rPr lang="ru-RU" dirty="0" err="1">
                <a:solidFill>
                  <a:srgbClr val="7030A0"/>
                </a:solidFill>
              </a:rPr>
              <a:t>його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життєвого</a:t>
            </a:r>
            <a:r>
              <a:rPr lang="ru-RU" dirty="0">
                <a:solidFill>
                  <a:srgbClr val="7030A0"/>
                </a:solidFill>
              </a:rPr>
              <a:t> циклу. </a:t>
            </a:r>
            <a:r>
              <a:rPr lang="ru-RU" dirty="0" err="1">
                <a:solidFill>
                  <a:srgbClr val="7030A0"/>
                </a:solidFill>
              </a:rPr>
              <a:t>Завданням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керівництва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команди</a:t>
            </a:r>
            <a:r>
              <a:rPr lang="ru-RU" dirty="0">
                <a:solidFill>
                  <a:srgbClr val="7030A0"/>
                </a:solidFill>
              </a:rPr>
              <a:t> проекту є </a:t>
            </a:r>
            <a:r>
              <a:rPr lang="ru-RU" dirty="0" err="1">
                <a:solidFill>
                  <a:srgbClr val="7030A0"/>
                </a:solidFill>
              </a:rPr>
              <a:t>вироблення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політики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затвердження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стратегії</a:t>
            </a:r>
            <a:r>
              <a:rPr lang="ru-RU" dirty="0">
                <a:solidFill>
                  <a:srgbClr val="7030A0"/>
                </a:solidFill>
              </a:rPr>
              <a:t> проекту для </a:t>
            </a:r>
            <a:r>
              <a:rPr lang="ru-RU" dirty="0" err="1">
                <a:solidFill>
                  <a:srgbClr val="7030A0"/>
                </a:solidFill>
              </a:rPr>
              <a:t>досягнення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цілей</a:t>
            </a:r>
            <a:r>
              <a:rPr lang="ru-RU" dirty="0">
                <a:solidFill>
                  <a:srgbClr val="7030A0"/>
                </a:solidFill>
              </a:rPr>
              <a:t>. У команду проекту </a:t>
            </a:r>
            <a:r>
              <a:rPr lang="ru-RU" dirty="0" err="1">
                <a:solidFill>
                  <a:srgbClr val="7030A0"/>
                </a:solidFill>
              </a:rPr>
              <a:t>входять</a:t>
            </a:r>
            <a:r>
              <a:rPr lang="ru-RU" dirty="0">
                <a:solidFill>
                  <a:srgbClr val="7030A0"/>
                </a:solidFill>
              </a:rPr>
              <a:t> особи,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представляють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інтереси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різних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учасників</a:t>
            </a:r>
            <a:r>
              <a:rPr lang="ru-RU" dirty="0">
                <a:solidFill>
                  <a:srgbClr val="7030A0"/>
                </a:solidFill>
              </a:rPr>
              <a:t> проекту.</a:t>
            </a:r>
          </a:p>
          <a:p>
            <a:r>
              <a:rPr lang="ru-RU" dirty="0">
                <a:solidFill>
                  <a:srgbClr val="7030A0"/>
                </a:solidFill>
              </a:rPr>
              <a:t>2. </a:t>
            </a:r>
            <a:r>
              <a:rPr lang="ru-RU" dirty="0">
                <a:solidFill>
                  <a:srgbClr val="FF0000"/>
                </a:solidFill>
              </a:rPr>
              <a:t>Команда </a:t>
            </a:r>
            <a:r>
              <a:rPr lang="ru-RU" dirty="0" err="1">
                <a:solidFill>
                  <a:srgbClr val="FF0000"/>
                </a:solidFill>
              </a:rPr>
              <a:t>управління</a:t>
            </a:r>
            <a:r>
              <a:rPr lang="ru-RU" dirty="0">
                <a:solidFill>
                  <a:srgbClr val="FF0000"/>
                </a:solidFill>
              </a:rPr>
              <a:t> проектом (КУП</a:t>
            </a:r>
            <a:r>
              <a:rPr lang="ru-RU" dirty="0">
                <a:solidFill>
                  <a:srgbClr val="7030A0"/>
                </a:solidFill>
              </a:rPr>
              <a:t>) - </a:t>
            </a:r>
            <a:r>
              <a:rPr lang="ru-RU" dirty="0" err="1">
                <a:solidFill>
                  <a:srgbClr val="7030A0"/>
                </a:solidFill>
              </a:rPr>
              <a:t>організаційна</a:t>
            </a:r>
            <a:r>
              <a:rPr lang="ru-RU" dirty="0">
                <a:solidFill>
                  <a:srgbClr val="7030A0"/>
                </a:solidFill>
              </a:rPr>
              <a:t> структура проекту,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включає</a:t>
            </a:r>
            <a:r>
              <a:rPr lang="ru-RU" dirty="0">
                <a:solidFill>
                  <a:srgbClr val="7030A0"/>
                </a:solidFill>
              </a:rPr>
              <a:t> тих </a:t>
            </a:r>
            <a:r>
              <a:rPr lang="ru-RU" dirty="0" err="1">
                <a:solidFill>
                  <a:srgbClr val="7030A0"/>
                </a:solidFill>
              </a:rPr>
              <a:t>членів</a:t>
            </a:r>
            <a:r>
              <a:rPr lang="ru-RU" dirty="0">
                <a:solidFill>
                  <a:srgbClr val="7030A0"/>
                </a:solidFill>
              </a:rPr>
              <a:t> КП,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безпосередньо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залучені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управління</a:t>
            </a:r>
            <a:r>
              <a:rPr lang="ru-RU" dirty="0">
                <a:solidFill>
                  <a:srgbClr val="7030A0"/>
                </a:solidFill>
              </a:rPr>
              <a:t> проектом, у тому </a:t>
            </a:r>
            <a:r>
              <a:rPr lang="ru-RU" dirty="0" err="1">
                <a:solidFill>
                  <a:srgbClr val="7030A0"/>
                </a:solidFill>
              </a:rPr>
              <a:t>числі</a:t>
            </a:r>
            <a:r>
              <a:rPr lang="ru-RU" dirty="0">
                <a:solidFill>
                  <a:srgbClr val="7030A0"/>
                </a:solidFill>
              </a:rPr>
              <a:t> - </a:t>
            </a:r>
            <a:r>
              <a:rPr lang="ru-RU" dirty="0" err="1">
                <a:solidFill>
                  <a:srgbClr val="7030A0"/>
                </a:solidFill>
              </a:rPr>
              <a:t>представників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деяких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учасників</a:t>
            </a:r>
            <a:r>
              <a:rPr lang="ru-RU" dirty="0">
                <a:solidFill>
                  <a:srgbClr val="7030A0"/>
                </a:solidFill>
              </a:rPr>
              <a:t> проекту і </a:t>
            </a:r>
            <a:r>
              <a:rPr lang="ru-RU" dirty="0" err="1">
                <a:solidFill>
                  <a:srgbClr val="7030A0"/>
                </a:solidFill>
              </a:rPr>
              <a:t>технічний</a:t>
            </a:r>
            <a:r>
              <a:rPr lang="ru-RU" dirty="0">
                <a:solidFill>
                  <a:srgbClr val="7030A0"/>
                </a:solidFill>
              </a:rPr>
              <a:t> персонал. У </a:t>
            </a:r>
            <a:r>
              <a:rPr lang="ru-RU" dirty="0" err="1">
                <a:solidFill>
                  <a:srgbClr val="7030A0"/>
                </a:solidFill>
              </a:rPr>
              <a:t>відносно</a:t>
            </a:r>
            <a:r>
              <a:rPr lang="ru-RU" dirty="0">
                <a:solidFill>
                  <a:srgbClr val="7030A0"/>
                </a:solidFill>
              </a:rPr>
              <a:t> невеликих проектах КУП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включати</a:t>
            </a:r>
            <a:r>
              <a:rPr lang="ru-RU" dirty="0">
                <a:solidFill>
                  <a:srgbClr val="7030A0"/>
                </a:solidFill>
              </a:rPr>
              <a:t> в себе практично </a:t>
            </a:r>
            <a:r>
              <a:rPr lang="ru-RU" dirty="0" err="1">
                <a:solidFill>
                  <a:srgbClr val="7030A0"/>
                </a:solidFill>
              </a:rPr>
              <a:t>всіх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членів</a:t>
            </a:r>
            <a:r>
              <a:rPr lang="ru-RU" dirty="0">
                <a:solidFill>
                  <a:srgbClr val="7030A0"/>
                </a:solidFill>
              </a:rPr>
              <a:t> КП. </a:t>
            </a:r>
            <a:r>
              <a:rPr lang="ru-RU" dirty="0" err="1">
                <a:solidFill>
                  <a:srgbClr val="7030A0"/>
                </a:solidFill>
              </a:rPr>
              <a:t>Завданням</a:t>
            </a:r>
            <a:r>
              <a:rPr lang="ru-RU" dirty="0">
                <a:solidFill>
                  <a:srgbClr val="7030A0"/>
                </a:solidFill>
              </a:rPr>
              <a:t> КУП є </a:t>
            </a:r>
            <a:r>
              <a:rPr lang="ru-RU" dirty="0" err="1">
                <a:solidFill>
                  <a:srgbClr val="7030A0"/>
                </a:solidFill>
              </a:rPr>
              <a:t>виконання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управлінських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функцій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робіт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проекті</a:t>
            </a:r>
            <a:r>
              <a:rPr lang="ru-RU" dirty="0">
                <a:solidFill>
                  <a:srgbClr val="7030A0"/>
                </a:solidFill>
              </a:rPr>
              <a:t> по ходу </a:t>
            </a:r>
            <a:r>
              <a:rPr lang="ru-RU" dirty="0" err="1">
                <a:solidFill>
                  <a:srgbClr val="7030A0"/>
                </a:solidFill>
              </a:rPr>
              <a:t>його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здійснення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>
                <a:solidFill>
                  <a:srgbClr val="7030A0"/>
                </a:solidFill>
              </a:rPr>
              <a:t>3. </a:t>
            </a:r>
            <a:r>
              <a:rPr lang="ru-RU" dirty="0">
                <a:solidFill>
                  <a:srgbClr val="FF0000"/>
                </a:solidFill>
              </a:rPr>
              <a:t>Команда менеджменту проекту (КМП) </a:t>
            </a:r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організаційна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структура</a:t>
            </a:r>
            <a:r>
              <a:rPr lang="ru-RU" dirty="0" err="1">
                <a:solidFill>
                  <a:srgbClr val="7030A0"/>
                </a:solidFill>
              </a:rPr>
              <a:t>проекту</a:t>
            </a:r>
            <a:r>
              <a:rPr lang="ru-RU" dirty="0">
                <a:solidFill>
                  <a:srgbClr val="7030A0"/>
                </a:solidFill>
              </a:rPr>
              <a:t>, яка </a:t>
            </a:r>
            <a:r>
              <a:rPr lang="ru-RU" dirty="0" err="1">
                <a:solidFill>
                  <a:srgbClr val="7030A0"/>
                </a:solidFill>
              </a:rPr>
              <a:t>очолювана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керуючим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головним</a:t>
            </a:r>
            <a:r>
              <a:rPr lang="ru-RU" dirty="0">
                <a:solidFill>
                  <a:srgbClr val="7030A0"/>
                </a:solidFill>
              </a:rPr>
              <a:t> менеджером) проекту і </a:t>
            </a:r>
            <a:r>
              <a:rPr lang="ru-RU" dirty="0" err="1">
                <a:solidFill>
                  <a:srgbClr val="7030A0"/>
                </a:solidFill>
              </a:rPr>
              <a:t>створювана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період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здійснення</a:t>
            </a:r>
            <a:r>
              <a:rPr lang="ru-RU" dirty="0">
                <a:solidFill>
                  <a:srgbClr val="7030A0"/>
                </a:solidFill>
              </a:rPr>
              <a:t> проекту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життєвої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фази</a:t>
            </a:r>
            <a:r>
              <a:rPr lang="ru-RU" dirty="0">
                <a:solidFill>
                  <a:srgbClr val="7030A0"/>
                </a:solidFill>
              </a:rPr>
              <a:t>. У команду менеджменту проекту </a:t>
            </a:r>
            <a:r>
              <a:rPr lang="ru-RU" dirty="0" err="1">
                <a:solidFill>
                  <a:srgbClr val="7030A0"/>
                </a:solidFill>
              </a:rPr>
              <a:t>входять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фізичні</a:t>
            </a:r>
            <a:r>
              <a:rPr lang="ru-RU" dirty="0">
                <a:solidFill>
                  <a:srgbClr val="7030A0"/>
                </a:solidFill>
              </a:rPr>
              <a:t> особи, </a:t>
            </a:r>
            <a:r>
              <a:rPr lang="ru-RU" dirty="0" err="1">
                <a:solidFill>
                  <a:srgbClr val="7030A0"/>
                </a:solidFill>
              </a:rPr>
              <a:t>безпосередньо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здійснюють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менеджерські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інші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функції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управління</a:t>
            </a:r>
            <a:r>
              <a:rPr lang="ru-RU" dirty="0">
                <a:solidFill>
                  <a:srgbClr val="7030A0"/>
                </a:solidFill>
              </a:rPr>
              <a:t> проектом. </a:t>
            </a:r>
            <a:r>
              <a:rPr lang="ru-RU" dirty="0" err="1">
                <a:solidFill>
                  <a:srgbClr val="7030A0"/>
                </a:solidFill>
              </a:rPr>
              <a:t>Головними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завданнями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команди</a:t>
            </a:r>
            <a:r>
              <a:rPr lang="ru-RU" dirty="0">
                <a:solidFill>
                  <a:srgbClr val="7030A0"/>
                </a:solidFill>
              </a:rPr>
              <a:t> менеджменту проекту є </a:t>
            </a:r>
            <a:r>
              <a:rPr lang="ru-RU" dirty="0" err="1">
                <a:solidFill>
                  <a:srgbClr val="7030A0"/>
                </a:solidFill>
              </a:rPr>
              <a:t>здійснення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політики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стратегії</a:t>
            </a:r>
            <a:r>
              <a:rPr lang="ru-RU" dirty="0">
                <a:solidFill>
                  <a:srgbClr val="7030A0"/>
                </a:solidFill>
              </a:rPr>
              <a:t> проекту, </a:t>
            </a:r>
            <a:r>
              <a:rPr lang="ru-RU" dirty="0" err="1">
                <a:solidFill>
                  <a:srgbClr val="7030A0"/>
                </a:solidFill>
              </a:rPr>
              <a:t>реалізація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стратегічних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рішень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здійснення</a:t>
            </a:r>
            <a:r>
              <a:rPr lang="ru-RU" dirty="0">
                <a:solidFill>
                  <a:srgbClr val="7030A0"/>
                </a:solidFill>
              </a:rPr>
              <a:t> тактичного (</a:t>
            </a:r>
            <a:r>
              <a:rPr lang="ru-RU" dirty="0" err="1">
                <a:solidFill>
                  <a:srgbClr val="7030A0"/>
                </a:solidFill>
              </a:rPr>
              <a:t>ситуаційного</a:t>
            </a:r>
            <a:r>
              <a:rPr lang="ru-RU" dirty="0">
                <a:solidFill>
                  <a:srgbClr val="7030A0"/>
                </a:solidFill>
              </a:rPr>
              <a:t>) менеджменту.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В </a:t>
            </a:r>
            <a:r>
              <a:rPr lang="ru-RU" b="1" i="1" dirty="0" err="1">
                <a:solidFill>
                  <a:srgbClr val="7030A0"/>
                </a:solidFill>
              </a:rPr>
              <a:t>малих</a:t>
            </a:r>
            <a:r>
              <a:rPr lang="ru-RU" b="1" i="1" dirty="0">
                <a:solidFill>
                  <a:srgbClr val="7030A0"/>
                </a:solidFill>
              </a:rPr>
              <a:t> проектах </a:t>
            </a:r>
            <a:r>
              <a:rPr lang="ru-RU" b="1" i="1" dirty="0" err="1">
                <a:solidFill>
                  <a:srgbClr val="7030A0"/>
                </a:solidFill>
              </a:rPr>
              <a:t>обов'язки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управління</a:t>
            </a:r>
            <a:r>
              <a:rPr lang="ru-RU" b="1" i="1" dirty="0">
                <a:solidFill>
                  <a:srgbClr val="7030A0"/>
                </a:solidFill>
              </a:rPr>
              <a:t> проектом </a:t>
            </a:r>
            <a:r>
              <a:rPr lang="ru-RU" b="1" i="1" dirty="0" err="1">
                <a:solidFill>
                  <a:srgbClr val="7030A0"/>
                </a:solidFill>
              </a:rPr>
              <a:t>можуть</a:t>
            </a:r>
            <a:r>
              <a:rPr lang="ru-RU" b="1" i="1" dirty="0">
                <a:solidFill>
                  <a:srgbClr val="7030A0"/>
                </a:solidFill>
              </a:rPr>
              <a:t> бути </a:t>
            </a:r>
            <a:r>
              <a:rPr lang="ru-RU" b="1" i="1" dirty="0" err="1">
                <a:solidFill>
                  <a:srgbClr val="7030A0"/>
                </a:solidFill>
              </a:rPr>
              <a:t>розподілені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між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усіма</a:t>
            </a:r>
            <a:r>
              <a:rPr lang="ru-RU" b="1" i="1" dirty="0">
                <a:solidFill>
                  <a:srgbClr val="7030A0"/>
                </a:solidFill>
              </a:rPr>
              <a:t> членами </a:t>
            </a:r>
            <a:r>
              <a:rPr lang="ru-RU" b="1" i="1" dirty="0" err="1">
                <a:solidFill>
                  <a:srgbClr val="7030A0"/>
                </a:solidFill>
              </a:rPr>
              <a:t>команди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або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доручені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безпосередньо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керівнику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проекту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061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Цілі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створення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проектної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команди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Удосконалення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розподілу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робіт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Поєднати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навички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уміння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до часу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розподілити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членами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їхні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контроль за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роботою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Робота кожного з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групи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організується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контролюється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іншими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членами.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Вирішення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проблем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прийняття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легше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зробити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поєднуючи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вміння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обізнаність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групи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людей.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Перевірка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затвердження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Перевірити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реальність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яке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сприймалось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ззовні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затвердити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таке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Зв’язок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інформування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з метою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передачі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необхідної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знати.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Накопичення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ідей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порад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7.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Координація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зв’язок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функціональними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підрозділами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8.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Підвищення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відповідальності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залученості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членів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команди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середовища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яке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сприяє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участі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плануванні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компанії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9. Переговори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розв’язання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конфліктів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рівнях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10.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Аналіз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результатів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проектів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з метою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поліпшення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інформаційної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бази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оцінки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66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Існує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два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основних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принципи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формування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команди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управління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проектом: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Провідні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учасники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проекту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замовник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підрядник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крім</a:t>
            </a:r>
            <a:r>
              <a:rPr lang="ru-RU" dirty="0"/>
              <a:t> них,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/>
              <a:t>бути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) –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очолюють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проекту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 і </a:t>
            </a:r>
            <a:r>
              <a:rPr lang="ru-RU" dirty="0" err="1"/>
              <a:t>підрядника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підпорядковуються</a:t>
            </a:r>
            <a:r>
              <a:rPr lang="ru-RU" dirty="0"/>
              <a:t> </a:t>
            </a:r>
            <a:r>
              <a:rPr lang="ru-RU" dirty="0" err="1"/>
              <a:t>єдиному</a:t>
            </a:r>
            <a:r>
              <a:rPr lang="ru-RU" dirty="0"/>
              <a:t> </a:t>
            </a:r>
            <a:r>
              <a:rPr lang="ru-RU" dirty="0" err="1"/>
              <a:t>керівникові</a:t>
            </a:r>
            <a:r>
              <a:rPr lang="ru-RU" dirty="0"/>
              <a:t> проекту.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проекту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підрядника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проекту. </a:t>
            </a:r>
            <a:r>
              <a:rPr lang="ru-RU" dirty="0" err="1"/>
              <a:t>Керівник</a:t>
            </a:r>
            <a:r>
              <a:rPr lang="ru-RU" dirty="0"/>
              <a:t> проекту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проекту.</a:t>
            </a:r>
          </a:p>
          <a:p>
            <a:pPr marL="0" indent="0">
              <a:buNone/>
            </a:pPr>
            <a:r>
              <a:rPr lang="ru-RU" dirty="0"/>
              <a:t>2. Для </a:t>
            </a:r>
            <a:r>
              <a:rPr lang="ru-RU" dirty="0" err="1"/>
              <a:t>управління</a:t>
            </a:r>
            <a:r>
              <a:rPr lang="ru-RU" dirty="0"/>
              <a:t> проектом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єдина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команда на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чолі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керівником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проекту. </a:t>
            </a:r>
            <a:r>
              <a:rPr lang="ru-RU" dirty="0"/>
              <a:t>У команду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повноважні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проекту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розподілом</a:t>
            </a:r>
            <a:r>
              <a:rPr lang="ru-RU" dirty="0"/>
              <a:t> зон </a:t>
            </a:r>
            <a:r>
              <a:rPr lang="ru-RU" dirty="0" err="1"/>
              <a:t>відповідальності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39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err="1">
                <a:solidFill>
                  <a:schemeClr val="bg1"/>
                </a:solidFill>
              </a:rPr>
              <a:t>Процеси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управління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людськими</a:t>
            </a:r>
            <a:r>
              <a:rPr lang="ru-RU" i="1" dirty="0">
                <a:solidFill>
                  <a:schemeClr val="bg1"/>
                </a:solidFill>
              </a:rPr>
              <a:t> ресурсами проекту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64954"/>
            <a:ext cx="5181600" cy="4351338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Планування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управління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людськими</a:t>
            </a:r>
            <a:r>
              <a:rPr lang="ru-RU" b="1" dirty="0">
                <a:solidFill>
                  <a:srgbClr val="002060"/>
                </a:solidFill>
              </a:rPr>
              <a:t> ресурсами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ідентифікування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документування</a:t>
            </a:r>
            <a:r>
              <a:rPr lang="ru-RU" dirty="0">
                <a:solidFill>
                  <a:srgbClr val="002060"/>
                </a:solidFill>
              </a:rPr>
              <a:t> ролей, </a:t>
            </a:r>
            <a:r>
              <a:rPr lang="ru-RU" dirty="0" err="1">
                <a:solidFill>
                  <a:srgbClr val="002060"/>
                </a:solidFill>
              </a:rPr>
              <a:t>відповідальності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необхідних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навичок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підзвітності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створення</a:t>
            </a:r>
            <a:r>
              <a:rPr lang="ru-RU" dirty="0">
                <a:solidFill>
                  <a:srgbClr val="002060"/>
                </a:solidFill>
              </a:rPr>
              <a:t> плану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людськими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hiến lược tư vấn và chăm sóc khách hàng tiềm năng hiệu quả - Đệ Nhất Độ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90" y="2084439"/>
            <a:ext cx="5624052" cy="36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32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Задачею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керівника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проекту при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формуванні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команди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рекламного /ПР-проекту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є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підбір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членів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команди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забезпечували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б: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відповідність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кількісного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якісного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складу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команди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цілям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вимогам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проекту;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ефективну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групову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роботу по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управлінню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проектом;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психологічну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сумісність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членів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команди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активної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стимулюючої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внутрішньопроектної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розгорнене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внутрішньогрупове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спілкування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вироблення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оптимальних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групових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розв'язань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проблем,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виникають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реалізації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проекту.</a:t>
            </a:r>
          </a:p>
        </p:txBody>
      </p:sp>
      <p:pic>
        <p:nvPicPr>
          <p:cNvPr id="37890" name="Picture 2" descr="Project Team Значки — стоковая векторная графика и другие изображения на  тему Аватарка - iSt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15613"/>
            <a:ext cx="5120148" cy="39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2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Існує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TORI-модель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побудови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команди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рекламного /ПР-</a:t>
            </a:r>
            <a:r>
              <a:rPr lang="ru-RU" dirty="0" smtClean="0">
                <a:solidFill>
                  <a:srgbClr val="002060"/>
                </a:solidFill>
              </a:rPr>
              <a:t>проекту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T </a:t>
            </a:r>
            <a:r>
              <a:rPr lang="en-US" i="1" dirty="0">
                <a:solidFill>
                  <a:srgbClr val="FF0000"/>
                </a:solidFill>
              </a:rPr>
              <a:t>(Trust</a:t>
            </a:r>
            <a:r>
              <a:rPr lang="en-US" i="1" dirty="0"/>
              <a:t>) </a:t>
            </a:r>
            <a:r>
              <a:rPr lang="en-US" dirty="0"/>
              <a:t>— </a:t>
            </a:r>
            <a:r>
              <a:rPr lang="ru-RU" dirty="0" err="1"/>
              <a:t>Довіра</a:t>
            </a:r>
            <a:r>
              <a:rPr lang="ru-RU" dirty="0"/>
              <a:t>: </a:t>
            </a:r>
            <a:r>
              <a:rPr lang="ru-RU" dirty="0" err="1"/>
              <a:t>взаємна</a:t>
            </a:r>
            <a:r>
              <a:rPr lang="ru-RU" dirty="0"/>
              <a:t> </a:t>
            </a:r>
            <a:r>
              <a:rPr lang="ru-RU" dirty="0" err="1"/>
              <a:t>щирість</a:t>
            </a:r>
            <a:r>
              <a:rPr lang="ru-RU" dirty="0"/>
              <a:t> і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побоювання</a:t>
            </a:r>
            <a:r>
              <a:rPr lang="ru-RU" dirty="0"/>
              <a:t>.</a:t>
            </a:r>
          </a:p>
          <a:p>
            <a:r>
              <a:rPr lang="en-US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O </a:t>
            </a:r>
            <a:r>
              <a:rPr lang="en-US" i="1" dirty="0">
                <a:solidFill>
                  <a:srgbClr val="FF0000"/>
                </a:solidFill>
              </a:rPr>
              <a:t>(Openness) </a:t>
            </a:r>
            <a:r>
              <a:rPr lang="en-US" dirty="0"/>
              <a:t>— </a:t>
            </a:r>
            <a:r>
              <a:rPr lang="ru-RU" dirty="0" err="1"/>
              <a:t>Відвертість</a:t>
            </a:r>
            <a:r>
              <a:rPr lang="ru-RU" dirty="0"/>
              <a:t>: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ідей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чуттів</a:t>
            </a:r>
            <a:r>
              <a:rPr lang="ru-RU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R </a:t>
            </a:r>
            <a:r>
              <a:rPr lang="en-US" i="1" dirty="0">
                <a:solidFill>
                  <a:srgbClr val="FF0000"/>
                </a:solidFill>
              </a:rPr>
              <a:t>(Realization) </a:t>
            </a:r>
            <a:r>
              <a:rPr lang="en-US" dirty="0"/>
              <a:t>— </a:t>
            </a:r>
            <a:r>
              <a:rPr lang="ru-RU" dirty="0" err="1"/>
              <a:t>Реалізація</a:t>
            </a:r>
            <a:r>
              <a:rPr lang="ru-RU" dirty="0"/>
              <a:t>: </a:t>
            </a:r>
            <a:r>
              <a:rPr lang="ru-RU" dirty="0" err="1"/>
              <a:t>самовизначення</a:t>
            </a:r>
            <a:r>
              <a:rPr lang="ru-RU" dirty="0"/>
              <a:t>,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 </a:t>
            </a:r>
            <a:r>
              <a:rPr lang="en-US" i="1" dirty="0">
                <a:solidFill>
                  <a:srgbClr val="FF0000"/>
                </a:solidFill>
              </a:rPr>
              <a:t>(Interdependence) </a:t>
            </a:r>
            <a:r>
              <a:rPr lang="en-US" dirty="0"/>
              <a:t>— </a:t>
            </a:r>
            <a:r>
              <a:rPr lang="ru-RU" dirty="0" err="1"/>
              <a:t>Взаємозалежність</a:t>
            </a:r>
            <a:r>
              <a:rPr lang="ru-RU" dirty="0"/>
              <a:t>: </a:t>
            </a:r>
            <a:r>
              <a:rPr lang="ru-RU" dirty="0" err="1"/>
              <a:t>взаємний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спільна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і </a:t>
            </a:r>
            <a:r>
              <a:rPr lang="ru-RU" dirty="0" err="1"/>
              <a:t>лідерство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Головна мета </a:t>
            </a:r>
            <a:r>
              <a:rPr lang="ru-RU" b="1" dirty="0" err="1">
                <a:solidFill>
                  <a:srgbClr val="FF0000"/>
                </a:solidFill>
              </a:rPr>
              <a:t>формування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команди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>
                <a:solidFill>
                  <a:srgbClr val="002060"/>
                </a:solidFill>
              </a:rPr>
              <a:t>самостійне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вирішення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проблемних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питань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виникають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ході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реалізації</a:t>
            </a:r>
            <a:r>
              <a:rPr lang="ru-RU" dirty="0">
                <a:solidFill>
                  <a:srgbClr val="002060"/>
                </a:solidFill>
              </a:rPr>
              <a:t> проекту. </a:t>
            </a:r>
            <a:r>
              <a:rPr lang="ru-RU" dirty="0" err="1">
                <a:solidFill>
                  <a:srgbClr val="002060"/>
                </a:solidFill>
              </a:rPr>
              <a:t>Цей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реалізовуватися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відразу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впродовж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тривалого</a:t>
            </a:r>
            <a:r>
              <a:rPr lang="ru-RU" dirty="0">
                <a:solidFill>
                  <a:srgbClr val="002060"/>
                </a:solidFill>
              </a:rPr>
              <a:t> часу. </a:t>
            </a:r>
            <a:r>
              <a:rPr lang="ru-RU" dirty="0" err="1">
                <a:solidFill>
                  <a:srgbClr val="002060"/>
                </a:solidFill>
              </a:rPr>
              <a:t>Нерідко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команді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перешкоджає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ефективно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працювати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саме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керівництво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менеджер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677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часники проекту. Учасники ІТ-проекту. Команда проекту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7" y="717755"/>
            <a:ext cx="9252154" cy="57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2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Процеси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командою проекту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1. </a:t>
            </a:r>
            <a:r>
              <a:rPr lang="ru-RU" dirty="0" err="1">
                <a:solidFill>
                  <a:schemeClr val="bg1"/>
                </a:solidFill>
              </a:rPr>
              <a:t>Планування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виконавців</a:t>
            </a:r>
            <a:r>
              <a:rPr lang="ru-RU" dirty="0">
                <a:solidFill>
                  <a:schemeClr val="bg1"/>
                </a:solidFill>
              </a:rPr>
              <a:t> проекту – </a:t>
            </a:r>
            <a:r>
              <a:rPr lang="ru-RU" dirty="0" err="1">
                <a:solidFill>
                  <a:schemeClr val="bg1"/>
                </a:solidFill>
              </a:rPr>
              <a:t>визначення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документальне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>
                <a:solidFill>
                  <a:schemeClr val="bg1"/>
                </a:solidFill>
              </a:rPr>
              <a:t> ролей, </a:t>
            </a:r>
            <a:r>
              <a:rPr lang="ru-RU" dirty="0" err="1">
                <a:solidFill>
                  <a:schemeClr val="bg1"/>
                </a:solidFill>
              </a:rPr>
              <a:t>відповідальності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підзвітності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створення</a:t>
            </a:r>
            <a:r>
              <a:rPr lang="ru-RU" dirty="0">
                <a:solidFill>
                  <a:schemeClr val="bg1"/>
                </a:solidFill>
              </a:rPr>
              <a:t> плану </a:t>
            </a:r>
            <a:r>
              <a:rPr lang="ru-RU" dirty="0" err="1">
                <a:solidFill>
                  <a:schemeClr val="bg1"/>
                </a:solidFill>
              </a:rPr>
              <a:t>управління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людськими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2. </a:t>
            </a:r>
            <a:r>
              <a:rPr lang="ru-RU" dirty="0" err="1">
                <a:solidFill>
                  <a:schemeClr val="bg1"/>
                </a:solidFill>
              </a:rPr>
              <a:t>Набір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команди</a:t>
            </a:r>
            <a:r>
              <a:rPr lang="ru-RU" dirty="0">
                <a:solidFill>
                  <a:schemeClr val="bg1"/>
                </a:solidFill>
              </a:rPr>
              <a:t> проекту – </a:t>
            </a:r>
            <a:r>
              <a:rPr lang="ru-RU" dirty="0" err="1">
                <a:solidFill>
                  <a:schemeClr val="bg1"/>
                </a:solidFill>
              </a:rPr>
              <a:t>залучення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ресурсів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необхідних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проекту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3.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команди</a:t>
            </a:r>
            <a:r>
              <a:rPr lang="ru-RU" dirty="0">
                <a:solidFill>
                  <a:schemeClr val="bg1"/>
                </a:solidFill>
              </a:rPr>
              <a:t> проекту – </a:t>
            </a: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кваліфікації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членів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команди</a:t>
            </a:r>
            <a:r>
              <a:rPr lang="ru-RU" dirty="0">
                <a:solidFill>
                  <a:schemeClr val="bg1"/>
                </a:solidFill>
              </a:rPr>
              <a:t> проекту і </a:t>
            </a:r>
            <a:r>
              <a:rPr lang="ru-RU" dirty="0" err="1">
                <a:solidFill>
                  <a:schemeClr val="bg1"/>
                </a:solidFill>
              </a:rPr>
              <a:t>зміцнення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взаємодії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ними з метою </a:t>
            </a: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ефективності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проекту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4. </a:t>
            </a:r>
            <a:r>
              <a:rPr lang="ru-RU" dirty="0" err="1">
                <a:solidFill>
                  <a:schemeClr val="bg1"/>
                </a:solidFill>
              </a:rPr>
              <a:t>Управління</a:t>
            </a:r>
            <a:r>
              <a:rPr lang="ru-RU" dirty="0">
                <a:solidFill>
                  <a:schemeClr val="bg1"/>
                </a:solidFill>
              </a:rPr>
              <a:t> командою проекту – контроль над </a:t>
            </a:r>
            <a:r>
              <a:rPr lang="ru-RU" dirty="0" err="1">
                <a:solidFill>
                  <a:schemeClr val="bg1"/>
                </a:solidFill>
              </a:rPr>
              <a:t>ефективністю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членів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команди</a:t>
            </a:r>
            <a:r>
              <a:rPr lang="ru-RU" dirty="0">
                <a:solidFill>
                  <a:schemeClr val="bg1"/>
                </a:solidFill>
              </a:rPr>
              <a:t> проекту,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зворотного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зв'язку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рішення</a:t>
            </a:r>
            <a:r>
              <a:rPr lang="ru-RU" dirty="0">
                <a:solidFill>
                  <a:schemeClr val="bg1"/>
                </a:solidFill>
              </a:rPr>
              <a:t> проблем і </a:t>
            </a:r>
            <a:r>
              <a:rPr lang="ru-RU" dirty="0" err="1">
                <a:solidFill>
                  <a:schemeClr val="bg1"/>
                </a:solidFill>
              </a:rPr>
              <a:t>координація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спрямованих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ефективності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проекту.</a:t>
            </a:r>
          </a:p>
        </p:txBody>
      </p:sp>
      <p:pic>
        <p:nvPicPr>
          <p:cNvPr id="39938" name="Picture 2" descr="Стоковая векторная графика «Команда проекта. Группа сотрудников. Команда  рабочих.» (без лицензионных платежей), 7401304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87" y="1936955"/>
            <a:ext cx="5139813" cy="42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1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Існує</a:t>
            </a:r>
            <a:r>
              <a:rPr lang="ru-RU" b="1" i="1" dirty="0">
                <a:solidFill>
                  <a:schemeClr val="bg1"/>
                </a:solidFill>
              </a:rPr>
              <a:t> 5 </a:t>
            </a:r>
            <a:r>
              <a:rPr lang="ru-RU" b="1" i="1" dirty="0" err="1">
                <a:solidFill>
                  <a:schemeClr val="bg1"/>
                </a:solidFill>
              </a:rPr>
              <a:t>стадій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розвитку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команди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1. </a:t>
            </a:r>
            <a:r>
              <a:rPr lang="ru-RU" sz="1600" b="1" dirty="0" err="1"/>
              <a:t>Формування</a:t>
            </a:r>
            <a:r>
              <a:rPr lang="ru-RU" sz="1600" dirty="0"/>
              <a:t>. </a:t>
            </a:r>
            <a:r>
              <a:rPr lang="ru-RU" sz="1600" b="1" dirty="0"/>
              <a:t>(</a:t>
            </a:r>
            <a:r>
              <a:rPr lang="en-US" sz="1600" b="1" dirty="0"/>
              <a:t>forming) </a:t>
            </a:r>
            <a:r>
              <a:rPr lang="ru-RU" sz="1600" dirty="0" err="1"/>
              <a:t>Учасники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r>
              <a:rPr lang="ru-RU" sz="1600" dirty="0"/>
              <a:t> </a:t>
            </a:r>
            <a:r>
              <a:rPr lang="ru-RU" sz="1600" dirty="0" err="1"/>
              <a:t>знайомляться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масштабом проекту та </a:t>
            </a:r>
            <a:r>
              <a:rPr lang="ru-RU" sz="1600" dirty="0" err="1"/>
              <a:t>своїми</a:t>
            </a:r>
            <a:r>
              <a:rPr lang="ru-RU" sz="1600" dirty="0"/>
              <a:t> </a:t>
            </a:r>
            <a:r>
              <a:rPr lang="ru-RU" sz="1600" dirty="0" err="1"/>
              <a:t>формальними</a:t>
            </a:r>
            <a:r>
              <a:rPr lang="ru-RU" sz="1600" dirty="0"/>
              <a:t> ролями, </a:t>
            </a:r>
            <a:r>
              <a:rPr lang="ru-RU" sz="1600" dirty="0" err="1"/>
              <a:t>відповідальністю</a:t>
            </a:r>
            <a:r>
              <a:rPr lang="ru-RU" sz="1600" dirty="0"/>
              <a:t> у </a:t>
            </a:r>
            <a:r>
              <a:rPr lang="ru-RU" sz="1600" dirty="0" err="1"/>
              <a:t>ньому</a:t>
            </a:r>
            <a:r>
              <a:rPr lang="ru-RU" sz="1600" dirty="0"/>
              <a:t>. На </a:t>
            </a:r>
            <a:r>
              <a:rPr lang="ru-RU" sz="1600" dirty="0" err="1"/>
              <a:t>даній</a:t>
            </a:r>
            <a:r>
              <a:rPr lang="ru-RU" sz="1600" dirty="0"/>
              <a:t> </a:t>
            </a:r>
            <a:r>
              <a:rPr lang="ru-RU" sz="1600" dirty="0" err="1"/>
              <a:t>фазі</a:t>
            </a:r>
            <a:r>
              <a:rPr lang="ru-RU" sz="1600" dirty="0"/>
              <a:t> вони, як правило, </a:t>
            </a:r>
            <a:r>
              <a:rPr lang="ru-RU" sz="1600" dirty="0" err="1"/>
              <a:t>незалежні</a:t>
            </a:r>
            <a:r>
              <a:rPr lang="ru-RU" sz="1600" dirty="0"/>
              <a:t> один </a:t>
            </a:r>
            <a:r>
              <a:rPr lang="ru-RU" sz="1600" dirty="0" err="1"/>
              <a:t>від</a:t>
            </a:r>
            <a:r>
              <a:rPr lang="ru-RU" sz="1600" dirty="0"/>
              <a:t> одного і не особливо </a:t>
            </a:r>
            <a:r>
              <a:rPr lang="ru-RU" sz="1600" dirty="0" err="1"/>
              <a:t>відкриті</a:t>
            </a:r>
            <a:r>
              <a:rPr lang="ru-RU" sz="1600" dirty="0"/>
              <a:t>; </a:t>
            </a:r>
            <a:r>
              <a:rPr lang="ru-RU" sz="1600" dirty="0" err="1"/>
              <a:t>починають</a:t>
            </a:r>
            <a:r>
              <a:rPr lang="ru-RU" sz="1600" dirty="0"/>
              <a:t> </a:t>
            </a:r>
            <a:r>
              <a:rPr lang="ru-RU" sz="1600" dirty="0" err="1"/>
              <a:t>встановлювати</a:t>
            </a:r>
            <a:r>
              <a:rPr lang="ru-RU" sz="1600" dirty="0"/>
              <a:t> </a:t>
            </a:r>
            <a:r>
              <a:rPr lang="ru-RU" sz="1600" dirty="0" err="1"/>
              <a:t>базові</a:t>
            </a:r>
            <a:r>
              <a:rPr lang="ru-RU" sz="1600" dirty="0"/>
              <a:t> правила, </a:t>
            </a:r>
            <a:r>
              <a:rPr lang="ru-RU" sz="1600" dirty="0" err="1"/>
              <a:t>намагаються</a:t>
            </a:r>
            <a:r>
              <a:rPr lang="ru-RU" sz="1600" dirty="0"/>
              <a:t> </a:t>
            </a:r>
            <a:r>
              <a:rPr lang="ru-RU" sz="1600" dirty="0" err="1"/>
              <a:t>визначити</a:t>
            </a:r>
            <a:r>
              <a:rPr lang="ru-RU" sz="1600" dirty="0"/>
              <a:t>,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поведінки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дотримуватись</a:t>
            </a:r>
            <a:r>
              <a:rPr lang="ru-RU" sz="1600" dirty="0"/>
              <a:t> у </a:t>
            </a:r>
            <a:r>
              <a:rPr lang="ru-RU" sz="1600" dirty="0" err="1"/>
              <a:t>проекті</a:t>
            </a:r>
            <a:r>
              <a:rPr lang="ru-RU" sz="1600" dirty="0"/>
              <a:t> й в </a:t>
            </a:r>
            <a:r>
              <a:rPr lang="ru-RU" sz="1600" dirty="0" err="1"/>
              <a:t>міжособистісних</a:t>
            </a:r>
            <a:r>
              <a:rPr lang="ru-RU" sz="1600" dirty="0"/>
              <a:t> </a:t>
            </a:r>
            <a:r>
              <a:rPr lang="ru-RU" sz="1600" dirty="0" err="1"/>
              <a:t>взаємовідносинах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2. </a:t>
            </a:r>
            <a:r>
              <a:rPr lang="ru-RU" sz="1600" b="1" dirty="0" err="1"/>
              <a:t>Бушування</a:t>
            </a:r>
            <a:r>
              <a:rPr lang="ru-RU" sz="1600" b="1" dirty="0"/>
              <a:t>. (</a:t>
            </a:r>
            <a:r>
              <a:rPr lang="en-US" sz="1600" b="1" dirty="0"/>
              <a:t>storming) </a:t>
            </a:r>
            <a:r>
              <a:rPr lang="ru-RU" sz="1600" dirty="0"/>
              <a:t>Команда </a:t>
            </a:r>
            <a:r>
              <a:rPr lang="ru-RU" sz="1600" dirty="0" err="1"/>
              <a:t>починає</a:t>
            </a:r>
            <a:r>
              <a:rPr lang="ru-RU" sz="1600" dirty="0"/>
              <a:t> </a:t>
            </a:r>
            <a:r>
              <a:rPr lang="ru-RU" sz="1600" dirty="0" err="1"/>
              <a:t>вивчати</a:t>
            </a:r>
            <a:r>
              <a:rPr lang="ru-RU" sz="1600" dirty="0"/>
              <a:t> </a:t>
            </a:r>
            <a:r>
              <a:rPr lang="ru-RU" sz="1600" dirty="0" err="1"/>
              <a:t>проектні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, </a:t>
            </a:r>
            <a:r>
              <a:rPr lang="ru-RU" sz="1600" dirty="0" err="1"/>
              <a:t>технічні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 та </a:t>
            </a:r>
            <a:r>
              <a:rPr lang="ru-RU" sz="1600" dirty="0" err="1"/>
              <a:t>підходи</a:t>
            </a:r>
            <a:r>
              <a:rPr lang="ru-RU" sz="1600" dirty="0"/>
              <a:t> до </a:t>
            </a:r>
            <a:r>
              <a:rPr lang="ru-RU" sz="1600" dirty="0" err="1"/>
              <a:t>управління</a:t>
            </a:r>
            <a:r>
              <a:rPr lang="ru-RU" sz="1600" dirty="0"/>
              <a:t> проектом. </a:t>
            </a:r>
            <a:r>
              <a:rPr lang="ru-RU" sz="1600" dirty="0" err="1"/>
              <a:t>Якщо</a:t>
            </a:r>
            <a:r>
              <a:rPr lang="ru-RU" sz="1600" dirty="0"/>
              <a:t> члени </a:t>
            </a:r>
            <a:r>
              <a:rPr lang="ru-RU" sz="1600" dirty="0" err="1"/>
              <a:t>команди</a:t>
            </a:r>
            <a:r>
              <a:rPr lang="ru-RU" sz="1600" dirty="0"/>
              <a:t> не </a:t>
            </a:r>
            <a:r>
              <a:rPr lang="ru-RU" sz="1600" dirty="0" err="1"/>
              <a:t>налаштовані</a:t>
            </a:r>
            <a:r>
              <a:rPr lang="ru-RU" sz="1600" dirty="0"/>
              <a:t> на </a:t>
            </a:r>
            <a:r>
              <a:rPr lang="ru-RU" sz="1600" dirty="0" err="1"/>
              <a:t>співпрацю</a:t>
            </a:r>
            <a:r>
              <a:rPr lang="ru-RU" sz="1600" dirty="0"/>
              <a:t> і не </a:t>
            </a:r>
            <a:r>
              <a:rPr lang="ru-RU" sz="1600" dirty="0" err="1"/>
              <a:t>відкриті</a:t>
            </a:r>
            <a:r>
              <a:rPr lang="ru-RU" sz="1600" dirty="0"/>
              <a:t> </a:t>
            </a:r>
            <a:r>
              <a:rPr lang="ru-RU" sz="1600" dirty="0" err="1"/>
              <a:t>різним</a:t>
            </a:r>
            <a:r>
              <a:rPr lang="ru-RU" sz="1600" dirty="0"/>
              <a:t> </a:t>
            </a:r>
            <a:r>
              <a:rPr lang="ru-RU" sz="1600" dirty="0" err="1"/>
              <a:t>ідеям</a:t>
            </a:r>
            <a:r>
              <a:rPr lang="ru-RU" sz="1600" dirty="0"/>
              <a:t> та перспективам, обстановка </a:t>
            </a:r>
            <a:r>
              <a:rPr lang="ru-RU" sz="1600" dirty="0" err="1"/>
              <a:t>може</a:t>
            </a:r>
            <a:r>
              <a:rPr lang="ru-RU" sz="1600" dirty="0"/>
              <a:t> стати деструктивною. З </a:t>
            </a:r>
            <a:r>
              <a:rPr lang="ru-RU" sz="1600" dirty="0" err="1"/>
              <a:t>цією</a:t>
            </a:r>
            <a:r>
              <a:rPr lang="ru-RU" sz="1600" dirty="0"/>
              <a:t> </a:t>
            </a:r>
            <a:r>
              <a:rPr lang="ru-RU" sz="1600" dirty="0" err="1"/>
              <a:t>стадією</a:t>
            </a:r>
            <a:r>
              <a:rPr lang="ru-RU" sz="1600" dirty="0"/>
              <a:t> </a:t>
            </a:r>
            <a:r>
              <a:rPr lang="ru-RU" sz="1600" dirty="0" err="1"/>
              <a:t>пов’язаний</a:t>
            </a:r>
            <a:r>
              <a:rPr lang="ru-RU" sz="1600" dirty="0"/>
              <a:t> </a:t>
            </a:r>
            <a:r>
              <a:rPr lang="ru-RU" sz="1600" dirty="0" err="1" smtClean="0"/>
              <a:t>високий</a:t>
            </a:r>
            <a:r>
              <a:rPr lang="ru-RU" sz="1600" dirty="0" smtClean="0"/>
              <a:t> </a:t>
            </a:r>
            <a:r>
              <a:rPr lang="ru-RU" sz="1600" dirty="0" err="1"/>
              <a:t>ступінь</a:t>
            </a:r>
            <a:r>
              <a:rPr lang="ru-RU" sz="1600" dirty="0"/>
              <a:t> </a:t>
            </a:r>
            <a:r>
              <a:rPr lang="ru-RU" sz="1600" dirty="0" err="1"/>
              <a:t>внутрішніх</a:t>
            </a:r>
            <a:r>
              <a:rPr lang="ru-RU" sz="1600" dirty="0"/>
              <a:t> </a:t>
            </a:r>
            <a:r>
              <a:rPr lang="ru-RU" sz="1600" dirty="0" err="1"/>
              <a:t>протиріч</a:t>
            </a:r>
            <a:r>
              <a:rPr lang="ru-RU" sz="1600" dirty="0"/>
              <a:t>. </a:t>
            </a:r>
            <a:r>
              <a:rPr lang="ru-RU" sz="1600" dirty="0" err="1"/>
              <a:t>Працівники</a:t>
            </a:r>
            <a:r>
              <a:rPr lang="ru-RU" sz="1600" dirty="0"/>
              <a:t> </a:t>
            </a:r>
            <a:r>
              <a:rPr lang="ru-RU" sz="1600" dirty="0" err="1"/>
              <a:t>погоджуються</a:t>
            </a:r>
            <a:r>
              <a:rPr lang="ru-RU" sz="1600" dirty="0"/>
              <a:t> з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вони є </a:t>
            </a:r>
            <a:r>
              <a:rPr lang="ru-RU" sz="1600" dirty="0" err="1"/>
              <a:t>частиною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проекту, але </a:t>
            </a:r>
            <a:r>
              <a:rPr lang="ru-RU" sz="1600" dirty="0" err="1"/>
              <a:t>протистоять</a:t>
            </a:r>
            <a:r>
              <a:rPr lang="ru-RU" sz="1600" dirty="0"/>
              <a:t> </a:t>
            </a:r>
            <a:r>
              <a:rPr lang="ru-RU" sz="1600" dirty="0" err="1"/>
              <a:t>обмеженням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проект і </a:t>
            </a: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накладають</a:t>
            </a:r>
            <a:r>
              <a:rPr lang="ru-RU" sz="1600" dirty="0"/>
              <a:t> на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індивідуальність</a:t>
            </a:r>
            <a:r>
              <a:rPr lang="ru-RU" sz="1600" dirty="0"/>
              <a:t>. </a:t>
            </a:r>
            <a:r>
              <a:rPr lang="ru-RU" sz="1600" dirty="0" err="1"/>
              <a:t>Виникає</a:t>
            </a:r>
            <a:r>
              <a:rPr lang="ru-RU" sz="1600" dirty="0"/>
              <a:t> </a:t>
            </a:r>
            <a:r>
              <a:rPr lang="ru-RU" sz="1600" dirty="0" err="1"/>
              <a:t>протиріччя</a:t>
            </a:r>
            <a:r>
              <a:rPr lang="ru-RU" sz="1600" dirty="0"/>
              <a:t> з приводу, </a:t>
            </a:r>
            <a:r>
              <a:rPr lang="ru-RU" sz="1600" dirty="0" err="1"/>
              <a:t>хто</a:t>
            </a:r>
            <a:r>
              <a:rPr lang="ru-RU" sz="1600" dirty="0"/>
              <a:t> буде </a:t>
            </a:r>
            <a:r>
              <a:rPr lang="ru-RU" sz="1600" dirty="0" err="1"/>
              <a:t>керувати</a:t>
            </a:r>
            <a:r>
              <a:rPr lang="ru-RU" sz="1600" dirty="0"/>
              <a:t> </a:t>
            </a:r>
            <a:r>
              <a:rPr lang="ru-RU" sz="1600" dirty="0" err="1"/>
              <a:t>групою</a:t>
            </a:r>
            <a:r>
              <a:rPr lang="ru-RU" sz="1600" dirty="0"/>
              <a:t>, і як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прийматися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. Коли </a:t>
            </a:r>
            <a:r>
              <a:rPr lang="ru-RU" sz="1600" dirty="0" err="1"/>
              <a:t>вирішується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протиріччя</a:t>
            </a:r>
            <a:r>
              <a:rPr lang="ru-RU" sz="1600" dirty="0"/>
              <a:t>, й </a:t>
            </a:r>
            <a:r>
              <a:rPr lang="ru-RU" sz="1600" dirty="0" err="1"/>
              <a:t>приймається</a:t>
            </a:r>
            <a:r>
              <a:rPr lang="ru-RU" sz="1600" dirty="0"/>
              <a:t> </a:t>
            </a:r>
            <a:r>
              <a:rPr lang="ru-RU" sz="1600" dirty="0" err="1"/>
              <a:t>лідерство</a:t>
            </a:r>
            <a:r>
              <a:rPr lang="ru-RU" sz="1600" dirty="0"/>
              <a:t> менеджера проекту, </a:t>
            </a:r>
            <a:r>
              <a:rPr lang="ru-RU" sz="1600" dirty="0" err="1"/>
              <a:t>група</a:t>
            </a:r>
            <a:r>
              <a:rPr lang="ru-RU" sz="1600" dirty="0"/>
              <a:t> переходить на </a:t>
            </a:r>
            <a:r>
              <a:rPr lang="ru-RU" sz="1600" dirty="0" err="1"/>
              <a:t>наступну</a:t>
            </a:r>
            <a:r>
              <a:rPr lang="ru-RU" sz="1600" dirty="0"/>
              <a:t> </a:t>
            </a:r>
            <a:r>
              <a:rPr lang="ru-RU" sz="1600" dirty="0" err="1"/>
              <a:t>стадію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3. </a:t>
            </a:r>
            <a:r>
              <a:rPr lang="ru-RU" sz="1600" b="1" dirty="0" err="1"/>
              <a:t>Врегулювання</a:t>
            </a:r>
            <a:r>
              <a:rPr lang="ru-RU" sz="1600" b="1" dirty="0"/>
              <a:t> / </a:t>
            </a:r>
            <a:r>
              <a:rPr lang="ru-RU" sz="1600" b="1" dirty="0" err="1"/>
              <a:t>Нормалізація</a:t>
            </a:r>
            <a:r>
              <a:rPr lang="ru-RU" sz="1600" dirty="0"/>
              <a:t>. </a:t>
            </a:r>
            <a:r>
              <a:rPr lang="ru-RU" sz="1600" b="1" dirty="0"/>
              <a:t>(</a:t>
            </a:r>
            <a:r>
              <a:rPr lang="en-US" sz="1600" b="1" dirty="0"/>
              <a:t>normalizing) </a:t>
            </a:r>
            <a:r>
              <a:rPr lang="ru-RU" sz="1600" dirty="0"/>
              <a:t>Члени </a:t>
            </a:r>
            <a:r>
              <a:rPr lang="ru-RU" sz="1600" dirty="0" err="1"/>
              <a:t>команди</a:t>
            </a:r>
            <a:r>
              <a:rPr lang="ru-RU" sz="1600" dirty="0"/>
              <a:t> </a:t>
            </a:r>
            <a:r>
              <a:rPr lang="ru-RU" sz="1600" dirty="0" err="1"/>
              <a:t>починають</a:t>
            </a:r>
            <a:r>
              <a:rPr lang="ru-RU" sz="1600" dirty="0"/>
              <a:t> </a:t>
            </a:r>
            <a:r>
              <a:rPr lang="ru-RU" sz="1600" dirty="0" err="1"/>
              <a:t>працювати</a:t>
            </a:r>
            <a:r>
              <a:rPr lang="ru-RU" sz="1600" dirty="0"/>
              <a:t> разом, </a:t>
            </a:r>
            <a:r>
              <a:rPr lang="ru-RU" sz="1600" dirty="0" err="1"/>
              <a:t>підлаштовуючи</a:t>
            </a:r>
            <a:r>
              <a:rPr lang="ru-RU" sz="1600" dirty="0"/>
              <a:t>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робочі</a:t>
            </a:r>
            <a:r>
              <a:rPr lang="ru-RU" sz="1600" dirty="0"/>
              <a:t> </a:t>
            </a:r>
            <a:r>
              <a:rPr lang="ru-RU" sz="1600" dirty="0" err="1"/>
              <a:t>звички</a:t>
            </a:r>
            <a:r>
              <a:rPr lang="ru-RU" sz="1600" dirty="0"/>
              <a:t> і </a:t>
            </a:r>
            <a:r>
              <a:rPr lang="ru-RU" sz="1600" dirty="0" err="1"/>
              <a:t>моделі</a:t>
            </a:r>
            <a:r>
              <a:rPr lang="ru-RU" sz="1600" dirty="0"/>
              <a:t> </a:t>
            </a:r>
            <a:r>
              <a:rPr lang="ru-RU" sz="1600" dirty="0" err="1"/>
              <a:t>поведінки</a:t>
            </a:r>
            <a:r>
              <a:rPr lang="ru-RU" sz="1600" dirty="0"/>
              <a:t> так,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сприяти</a:t>
            </a:r>
            <a:r>
              <a:rPr lang="ru-RU" sz="1600" dirty="0"/>
              <a:t> </a:t>
            </a:r>
            <a:r>
              <a:rPr lang="ru-RU" sz="1600" dirty="0" err="1"/>
              <a:t>командній</a:t>
            </a:r>
            <a:r>
              <a:rPr lang="ru-RU" sz="1600" dirty="0"/>
              <a:t> </a:t>
            </a:r>
            <a:r>
              <a:rPr lang="ru-RU" sz="1600" dirty="0" err="1"/>
              <a:t>роботі</a:t>
            </a:r>
            <a:r>
              <a:rPr lang="ru-RU" sz="1600" dirty="0"/>
              <a:t>. Члени </a:t>
            </a:r>
            <a:r>
              <a:rPr lang="ru-RU" sz="1600" dirty="0" err="1"/>
              <a:t>команди</a:t>
            </a:r>
            <a:r>
              <a:rPr lang="ru-RU" sz="1600" dirty="0"/>
              <a:t> </a:t>
            </a:r>
            <a:r>
              <a:rPr lang="ru-RU" sz="1600" dirty="0" err="1"/>
              <a:t>починають</a:t>
            </a:r>
            <a:r>
              <a:rPr lang="ru-RU" sz="1600" dirty="0"/>
              <a:t> </a:t>
            </a:r>
            <a:r>
              <a:rPr lang="ru-RU" sz="1600" dirty="0" err="1"/>
              <a:t>довіряти</a:t>
            </a:r>
            <a:r>
              <a:rPr lang="ru-RU" sz="1600" dirty="0"/>
              <a:t> один одному, команда </a:t>
            </a:r>
            <a:r>
              <a:rPr lang="ru-RU" sz="1600" dirty="0" err="1"/>
              <a:t>демонструє</a:t>
            </a:r>
            <a:r>
              <a:rPr lang="ru-RU" sz="1600" dirty="0"/>
              <a:t> </a:t>
            </a:r>
            <a:r>
              <a:rPr lang="ru-RU" sz="1600" dirty="0" err="1"/>
              <a:t>згуртованість</a:t>
            </a:r>
            <a:r>
              <a:rPr lang="ru-RU" sz="1600" dirty="0"/>
              <a:t>.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стадія</a:t>
            </a:r>
            <a:r>
              <a:rPr lang="ru-RU" sz="1600" dirty="0"/>
              <a:t> </a:t>
            </a:r>
            <a:r>
              <a:rPr lang="ru-RU" sz="1600" dirty="0" err="1"/>
              <a:t>завершується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, коли структура </a:t>
            </a:r>
            <a:r>
              <a:rPr lang="ru-RU" sz="1600" dirty="0" err="1"/>
              <a:t>команди</a:t>
            </a:r>
            <a:r>
              <a:rPr lang="ru-RU" sz="1600" dirty="0"/>
              <a:t> </a:t>
            </a:r>
            <a:r>
              <a:rPr lang="ru-RU" sz="1600" dirty="0" err="1"/>
              <a:t>укріплена</a:t>
            </a:r>
            <a:r>
              <a:rPr lang="ru-RU" sz="1600" dirty="0"/>
              <a:t>, і </a:t>
            </a:r>
            <a:r>
              <a:rPr lang="ru-RU" sz="1600" dirty="0" err="1"/>
              <a:t>вироблено</a:t>
            </a:r>
            <a:r>
              <a:rPr lang="ru-RU" sz="1600" dirty="0"/>
              <a:t> </a:t>
            </a:r>
            <a:r>
              <a:rPr lang="ru-RU" sz="1600" dirty="0" err="1"/>
              <a:t>спільну</a:t>
            </a:r>
            <a:r>
              <a:rPr lang="ru-RU" sz="1600" dirty="0"/>
              <a:t> систему </a:t>
            </a:r>
            <a:r>
              <a:rPr lang="ru-RU" sz="1600" dirty="0" err="1"/>
              <a:t>очікувань</a:t>
            </a:r>
            <a:r>
              <a:rPr lang="ru-RU" sz="1600" dirty="0"/>
              <a:t> і </a:t>
            </a:r>
            <a:r>
              <a:rPr lang="ru-RU" sz="1600" dirty="0" err="1"/>
              <a:t>критеріїв</a:t>
            </a:r>
            <a:r>
              <a:rPr lang="ru-RU" sz="1600" dirty="0"/>
              <a:t> </a:t>
            </a:r>
            <a:r>
              <a:rPr lang="ru-RU" sz="1600" dirty="0" err="1"/>
              <a:t>відносно</a:t>
            </a:r>
            <a:r>
              <a:rPr lang="ru-RU" sz="1600" dirty="0"/>
              <a:t> того, як </a:t>
            </a:r>
            <a:r>
              <a:rPr lang="ru-RU" sz="1600" dirty="0" err="1"/>
              <a:t>її</a:t>
            </a:r>
            <a:r>
              <a:rPr lang="ru-RU" sz="1600" dirty="0"/>
              <a:t> члени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працювати</a:t>
            </a:r>
            <a:r>
              <a:rPr lang="ru-RU" sz="1600" dirty="0"/>
              <a:t> разом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4. </a:t>
            </a:r>
            <a:r>
              <a:rPr lang="ru-RU" sz="1600" b="1" dirty="0" err="1"/>
              <a:t>Результативність</a:t>
            </a:r>
            <a:r>
              <a:rPr lang="ru-RU" sz="1600" b="1" dirty="0"/>
              <a:t> / </a:t>
            </a:r>
            <a:r>
              <a:rPr lang="ru-RU" sz="1600" b="1" dirty="0" err="1"/>
              <a:t>Виконання</a:t>
            </a:r>
            <a:r>
              <a:rPr lang="ru-RU" sz="1600" b="1" dirty="0"/>
              <a:t>. (</a:t>
            </a:r>
            <a:r>
              <a:rPr lang="en-US" sz="1600" b="1" dirty="0"/>
              <a:t>performing) </a:t>
            </a:r>
            <a:r>
              <a:rPr lang="ru-RU" sz="1600" dirty="0" err="1"/>
              <a:t>Команди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досягли</a:t>
            </a:r>
            <a:r>
              <a:rPr lang="ru-RU" sz="1600" dirty="0"/>
              <a:t> </a:t>
            </a:r>
            <a:r>
              <a:rPr lang="ru-RU" sz="1600" dirty="0" err="1"/>
              <a:t>стадії</a:t>
            </a:r>
            <a:r>
              <a:rPr lang="ru-RU" sz="1600" dirty="0"/>
              <a:t> </a:t>
            </a:r>
            <a:r>
              <a:rPr lang="ru-RU" sz="1600" dirty="0" err="1"/>
              <a:t>результативності</a:t>
            </a:r>
            <a:r>
              <a:rPr lang="ru-RU" sz="1600" dirty="0"/>
              <a:t>, </a:t>
            </a:r>
            <a:r>
              <a:rPr lang="ru-RU" sz="1600" dirty="0" err="1"/>
              <a:t>функціонують</a:t>
            </a:r>
            <a:r>
              <a:rPr lang="ru-RU" sz="1600" dirty="0"/>
              <a:t>, як добре </a:t>
            </a:r>
            <a:r>
              <a:rPr lang="ru-RU" sz="1600" dirty="0" err="1"/>
              <a:t>організований</a:t>
            </a:r>
            <a:r>
              <a:rPr lang="ru-RU" sz="1600" dirty="0"/>
              <a:t> </a:t>
            </a:r>
            <a:r>
              <a:rPr lang="ru-RU" sz="1600" dirty="0" err="1"/>
              <a:t>підрозділ</a:t>
            </a:r>
            <a:r>
              <a:rPr lang="ru-RU" sz="1600" dirty="0"/>
              <a:t>. Вони </a:t>
            </a:r>
            <a:r>
              <a:rPr lang="ru-RU" sz="1600" dirty="0" err="1"/>
              <a:t>незалежні</a:t>
            </a:r>
            <a:r>
              <a:rPr lang="ru-RU" sz="1600" dirty="0"/>
              <a:t>, і, разом з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ефективно</a:t>
            </a:r>
            <a:r>
              <a:rPr lang="ru-RU" sz="1600" dirty="0"/>
              <a:t> </a:t>
            </a:r>
            <a:r>
              <a:rPr lang="ru-RU" sz="1600" dirty="0" err="1"/>
              <a:t>вирішувати</a:t>
            </a:r>
            <a:r>
              <a:rPr lang="ru-RU" sz="1600" dirty="0"/>
              <a:t> </a:t>
            </a:r>
            <a:r>
              <a:rPr lang="ru-RU" sz="1600" dirty="0" err="1"/>
              <a:t>проблеми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5. </a:t>
            </a:r>
            <a:r>
              <a:rPr lang="ru-RU" sz="1600" b="1" dirty="0" err="1"/>
              <a:t>Завершення</a:t>
            </a:r>
            <a:r>
              <a:rPr lang="ru-RU" sz="1600" b="1" dirty="0"/>
              <a:t> / </a:t>
            </a:r>
            <a:r>
              <a:rPr lang="ru-RU" sz="1600" b="1" dirty="0" err="1"/>
              <a:t>Розпуск</a:t>
            </a:r>
            <a:r>
              <a:rPr lang="ru-RU" sz="1600" dirty="0"/>
              <a:t>. </a:t>
            </a:r>
            <a:r>
              <a:rPr lang="ru-RU" sz="1600" b="1" dirty="0"/>
              <a:t>(</a:t>
            </a:r>
            <a:r>
              <a:rPr lang="ru-RU" sz="1600" b="1" dirty="0" err="1"/>
              <a:t>transforming</a:t>
            </a:r>
            <a:r>
              <a:rPr lang="ru-RU" sz="1600" b="1" dirty="0"/>
              <a:t>) </a:t>
            </a:r>
            <a:r>
              <a:rPr lang="ru-RU" sz="1600" dirty="0"/>
              <a:t>На </a:t>
            </a:r>
            <a:r>
              <a:rPr lang="ru-RU" sz="1600" dirty="0" err="1"/>
              <a:t>цій</a:t>
            </a:r>
            <a:r>
              <a:rPr lang="ru-RU" sz="1600" dirty="0"/>
              <a:t> </a:t>
            </a:r>
            <a:r>
              <a:rPr lang="ru-RU" sz="1600" dirty="0" err="1"/>
              <a:t>стадії</a:t>
            </a:r>
            <a:r>
              <a:rPr lang="ru-RU" sz="1600" dirty="0"/>
              <a:t> команда </a:t>
            </a:r>
            <a:r>
              <a:rPr lang="ru-RU" sz="1600" dirty="0" err="1"/>
              <a:t>завершує</a:t>
            </a:r>
            <a:r>
              <a:rPr lang="ru-RU" sz="1600" dirty="0"/>
              <a:t> роботу і переходить до </a:t>
            </a:r>
            <a:r>
              <a:rPr lang="ru-RU" sz="1600" dirty="0" err="1"/>
              <a:t>наступного</a:t>
            </a:r>
            <a:r>
              <a:rPr lang="ru-RU" sz="1600" dirty="0"/>
              <a:t>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1778021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Методи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навчання</a:t>
            </a:r>
            <a:r>
              <a:rPr lang="ru-RU" b="1" i="1" dirty="0">
                <a:solidFill>
                  <a:schemeClr val="bg1"/>
                </a:solidFill>
              </a:rPr>
              <a:t> персоналу у </a:t>
            </a:r>
            <a:r>
              <a:rPr lang="ru-RU" b="1" i="1" dirty="0" smtClean="0">
                <a:solidFill>
                  <a:schemeClr val="bg1"/>
                </a:solidFill>
              </a:rPr>
              <a:t>рекламного /ПР-</a:t>
            </a:r>
            <a:r>
              <a:rPr lang="ru-RU" b="1" i="1" dirty="0" smtClean="0">
                <a:solidFill>
                  <a:schemeClr val="bg1"/>
                </a:solidFill>
              </a:rPr>
              <a:t>проектах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Навчання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робочому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Копіювання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працівник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прикріплюється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спеціаліста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навчається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копіюючи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Інструктаж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роз’яснення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демонстрація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безпосередньо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робочому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Метод </a:t>
            </a:r>
            <a:r>
              <a:rPr lang="ru-RU" dirty="0" err="1">
                <a:solidFill>
                  <a:schemeClr val="bg1"/>
                </a:solidFill>
              </a:rPr>
              <a:t>ускладнюючих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завдань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спеціальна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робочих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побудована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ступенем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розширення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обсягу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Наставництво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заняття</a:t>
            </a:r>
            <a:r>
              <a:rPr lang="ru-RU" dirty="0">
                <a:solidFill>
                  <a:schemeClr val="bg1"/>
                </a:solidFill>
              </a:rPr>
              <a:t> менеджера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своїм</a:t>
            </a:r>
            <a:r>
              <a:rPr lang="ru-RU" dirty="0">
                <a:solidFill>
                  <a:schemeClr val="bg1"/>
                </a:solidFill>
              </a:rPr>
              <a:t> персоналом в </a:t>
            </a:r>
            <a:r>
              <a:rPr lang="ru-RU" dirty="0" err="1">
                <a:solidFill>
                  <a:schemeClr val="bg1"/>
                </a:solidFill>
              </a:rPr>
              <a:t>ході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щоденної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роботи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допомога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підказками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порадами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Делегування</a:t>
            </a:r>
            <a:r>
              <a:rPr lang="ru-RU" dirty="0">
                <a:solidFill>
                  <a:schemeClr val="bg1"/>
                </a:solidFill>
              </a:rPr>
              <a:t> – передача </a:t>
            </a:r>
            <a:r>
              <a:rPr lang="ru-RU" dirty="0" err="1">
                <a:solidFill>
                  <a:schemeClr val="bg1"/>
                </a:solidFill>
              </a:rPr>
              <a:t>співробітникам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чітко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обмеженої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завдань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повноваженням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прийняття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рішень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обговореного</a:t>
            </a:r>
            <a:r>
              <a:rPr lang="ru-RU" dirty="0">
                <a:solidFill>
                  <a:schemeClr val="bg1"/>
                </a:solidFill>
              </a:rPr>
              <a:t> кола </a:t>
            </a:r>
            <a:r>
              <a:rPr lang="ru-RU" dirty="0" err="1">
                <a:solidFill>
                  <a:schemeClr val="bg1"/>
                </a:solidFill>
              </a:rPr>
              <a:t>питань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Ротація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працівник</a:t>
            </a:r>
            <a:r>
              <a:rPr lang="ru-RU" dirty="0">
                <a:solidFill>
                  <a:schemeClr val="bg1"/>
                </a:solidFill>
              </a:rPr>
              <a:t> переводиться на </a:t>
            </a:r>
            <a:r>
              <a:rPr lang="ru-RU" dirty="0" err="1">
                <a:solidFill>
                  <a:schemeClr val="bg1"/>
                </a:solidFill>
              </a:rPr>
              <a:t>нову</a:t>
            </a:r>
            <a:r>
              <a:rPr lang="ru-RU" dirty="0">
                <a:solidFill>
                  <a:schemeClr val="bg1"/>
                </a:solidFill>
              </a:rPr>
              <a:t> роботу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посаду для </a:t>
            </a:r>
            <a:r>
              <a:rPr lang="ru-RU" dirty="0" err="1">
                <a:solidFill>
                  <a:schemeClr val="bg1"/>
                </a:solidFill>
              </a:rPr>
              <a:t>отримання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додаткової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професійної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кваліфікації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розширення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досвіду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термін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днів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декількох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місяців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навчальних</a:t>
            </a:r>
            <a:r>
              <a:rPr lang="ru-RU" dirty="0">
                <a:solidFill>
                  <a:schemeClr val="bg1"/>
                </a:solidFill>
              </a:rPr>
              <a:t> методик, </a:t>
            </a:r>
            <a:r>
              <a:rPr lang="ru-RU" dirty="0" err="1">
                <a:solidFill>
                  <a:schemeClr val="bg1"/>
                </a:solidFill>
              </a:rPr>
              <a:t>інструкцій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Навчання</a:t>
            </a:r>
            <a:r>
              <a:rPr lang="ru-RU" dirty="0">
                <a:solidFill>
                  <a:srgbClr val="002060"/>
                </a:solidFill>
              </a:rPr>
              <a:t> поза </a:t>
            </a:r>
            <a:r>
              <a:rPr lang="ru-RU" dirty="0" err="1">
                <a:solidFill>
                  <a:srgbClr val="002060"/>
                </a:solidFill>
              </a:rPr>
              <a:t>робочим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місцем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Ділові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ігри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розбір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навчального</a:t>
            </a:r>
            <a:r>
              <a:rPr lang="ru-RU" dirty="0">
                <a:solidFill>
                  <a:schemeClr val="bg1"/>
                </a:solidFill>
              </a:rPr>
              <a:t> прикладу, в </a:t>
            </a:r>
            <a:r>
              <a:rPr lang="ru-RU" dirty="0" err="1">
                <a:solidFill>
                  <a:schemeClr val="bg1"/>
                </a:solidFill>
              </a:rPr>
              <a:t>ході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учасники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отримують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ролі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діловій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ситуації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розглядають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наслідки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прийняття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рішень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Навчальні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ситуації</a:t>
            </a:r>
            <a:r>
              <a:rPr lang="ru-RU" dirty="0">
                <a:solidFill>
                  <a:schemeClr val="bg1"/>
                </a:solidFill>
              </a:rPr>
              <a:t> – реальна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придумана </a:t>
            </a:r>
            <a:r>
              <a:rPr lang="ru-RU" dirty="0" err="1">
                <a:solidFill>
                  <a:schemeClr val="bg1"/>
                </a:solidFill>
              </a:rPr>
              <a:t>управлінська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ситуація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питаннями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аналізу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Моделювання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відтворення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реальних</a:t>
            </a:r>
            <a:r>
              <a:rPr lang="ru-RU" dirty="0">
                <a:solidFill>
                  <a:schemeClr val="bg1"/>
                </a:solidFill>
              </a:rPr>
              <a:t> умов </a:t>
            </a:r>
            <a:r>
              <a:rPr lang="ru-RU" dirty="0" err="1">
                <a:solidFill>
                  <a:schemeClr val="bg1"/>
                </a:solidFill>
              </a:rPr>
              <a:t>праці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Тренінг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сенситивності</a:t>
            </a:r>
            <a:r>
              <a:rPr lang="ru-RU" dirty="0">
                <a:solidFill>
                  <a:schemeClr val="bg1"/>
                </a:solidFill>
              </a:rPr>
              <a:t> – участь в </a:t>
            </a:r>
            <a:r>
              <a:rPr lang="ru-RU" dirty="0" err="1">
                <a:solidFill>
                  <a:schemeClr val="bg1"/>
                </a:solidFill>
              </a:rPr>
              <a:t>групі</a:t>
            </a:r>
            <a:r>
              <a:rPr lang="ru-RU" dirty="0">
                <a:solidFill>
                  <a:schemeClr val="bg1"/>
                </a:solidFill>
              </a:rPr>
              <a:t> з метою </a:t>
            </a: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сприйняття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покращення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взаємодії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іншими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Лекція</a:t>
            </a:r>
            <a:r>
              <a:rPr lang="ru-RU" dirty="0">
                <a:solidFill>
                  <a:schemeClr val="bg1"/>
                </a:solidFill>
              </a:rPr>
              <a:t> – монолог </a:t>
            </a:r>
            <a:r>
              <a:rPr lang="ru-RU" dirty="0" err="1">
                <a:solidFill>
                  <a:schemeClr val="bg1"/>
                </a:solidFill>
              </a:rPr>
              <a:t>інструктора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ході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аудиторія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сприймає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</a:t>
            </a:r>
            <a:r>
              <a:rPr lang="ru-RU" dirty="0">
                <a:solidFill>
                  <a:schemeClr val="bg1"/>
                </a:solidFill>
              </a:rPr>
              <a:t> на слух.</a:t>
            </a:r>
          </a:p>
          <a:p>
            <a:r>
              <a:rPr lang="ru-RU" dirty="0" err="1">
                <a:solidFill>
                  <a:schemeClr val="bg1"/>
                </a:solidFill>
              </a:rPr>
              <a:t>Самостійне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працівник</a:t>
            </a:r>
            <a:r>
              <a:rPr lang="ru-RU" dirty="0">
                <a:solidFill>
                  <a:schemeClr val="bg1"/>
                </a:solidFill>
              </a:rPr>
              <a:t> сам </a:t>
            </a:r>
            <a:r>
              <a:rPr lang="ru-RU" dirty="0" err="1">
                <a:solidFill>
                  <a:schemeClr val="bg1"/>
                </a:solidFill>
              </a:rPr>
              <a:t>обирає</a:t>
            </a:r>
            <a:r>
              <a:rPr lang="ru-RU" dirty="0">
                <a:solidFill>
                  <a:schemeClr val="bg1"/>
                </a:solidFill>
              </a:rPr>
              <a:t> темп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повторень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Рольові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ігри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працівник</a:t>
            </a:r>
            <a:r>
              <a:rPr lang="ru-RU" dirty="0">
                <a:solidFill>
                  <a:schemeClr val="bg1"/>
                </a:solidFill>
              </a:rPr>
              <a:t> ставить себе на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іншого</a:t>
            </a:r>
            <a:r>
              <a:rPr lang="ru-RU" dirty="0">
                <a:solidFill>
                  <a:schemeClr val="bg1"/>
                </a:solidFill>
              </a:rPr>
              <a:t> з метою </a:t>
            </a:r>
            <a:r>
              <a:rPr lang="ru-RU" dirty="0" err="1">
                <a:solidFill>
                  <a:schemeClr val="bg1"/>
                </a:solidFill>
              </a:rPr>
              <a:t>одержання</a:t>
            </a:r>
            <a:r>
              <a:rPr lang="ru-RU" dirty="0">
                <a:solidFill>
                  <a:schemeClr val="bg1"/>
                </a:solidFill>
              </a:rPr>
              <a:t> практичного </a:t>
            </a:r>
            <a:r>
              <a:rPr lang="ru-RU" dirty="0" err="1">
                <a:solidFill>
                  <a:schemeClr val="bg1"/>
                </a:solidFill>
              </a:rPr>
              <a:t>досвіду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608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Мотиваційні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аспекти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роботи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команди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Мотивація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— </a:t>
            </a:r>
            <a:r>
              <a:rPr lang="ru-RU" sz="3600" dirty="0" err="1">
                <a:solidFill>
                  <a:schemeClr val="bg1"/>
                </a:solidFill>
              </a:rPr>
              <a:t>це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стимулювання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людини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чи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групи</a:t>
            </a:r>
            <a:r>
              <a:rPr lang="ru-RU" sz="3600" dirty="0">
                <a:solidFill>
                  <a:schemeClr val="bg1"/>
                </a:solidFill>
              </a:rPr>
              <a:t> людей до </a:t>
            </a:r>
            <a:r>
              <a:rPr lang="ru-RU" sz="3600" dirty="0" err="1">
                <a:solidFill>
                  <a:schemeClr val="bg1"/>
                </a:solidFill>
              </a:rPr>
              <a:t>активізації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діяльності</a:t>
            </a:r>
            <a:r>
              <a:rPr lang="ru-RU" sz="3600" dirty="0">
                <a:solidFill>
                  <a:schemeClr val="bg1"/>
                </a:solidFill>
              </a:rPr>
              <a:t> для </a:t>
            </a:r>
            <a:r>
              <a:rPr lang="ru-RU" sz="3600" dirty="0" err="1">
                <a:solidFill>
                  <a:schemeClr val="bg1"/>
                </a:solidFill>
              </a:rPr>
              <a:t>досягнення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цілей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організації</a:t>
            </a:r>
            <a:r>
              <a:rPr lang="ru-RU" sz="3600" dirty="0">
                <a:solidFill>
                  <a:schemeClr val="bg1"/>
                </a:solidFill>
              </a:rPr>
              <a:t> (проекту); </a:t>
            </a:r>
            <a:r>
              <a:rPr lang="ru-RU" sz="3600" dirty="0" err="1">
                <a:solidFill>
                  <a:schemeClr val="bg1"/>
                </a:solidFill>
              </a:rPr>
              <a:t>це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сукупність</a:t>
            </a:r>
            <a:r>
              <a:rPr lang="ru-RU" sz="3600" dirty="0">
                <a:solidFill>
                  <a:schemeClr val="bg1"/>
                </a:solidFill>
              </a:rPr>
              <a:t> сил, </a:t>
            </a:r>
            <a:r>
              <a:rPr lang="ru-RU" sz="3600" dirty="0" err="1">
                <a:solidFill>
                  <a:schemeClr val="bg1"/>
                </a:solidFill>
              </a:rPr>
              <a:t>які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спонукають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людину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займатися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діяльністю</a:t>
            </a:r>
            <a:r>
              <a:rPr lang="ru-RU" sz="3600" dirty="0">
                <a:solidFill>
                  <a:schemeClr val="bg1"/>
                </a:solidFill>
              </a:rPr>
              <a:t> з </a:t>
            </a:r>
            <a:r>
              <a:rPr lang="ru-RU" sz="3600" dirty="0" err="1">
                <a:solidFill>
                  <a:schemeClr val="bg1"/>
                </a:solidFill>
              </a:rPr>
              <a:t>витратою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певних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зусиль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dirty="0" err="1">
                <a:solidFill>
                  <a:schemeClr val="bg1"/>
                </a:solidFill>
              </a:rPr>
              <a:t>певному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рівні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старання</a:t>
            </a:r>
            <a:r>
              <a:rPr lang="ru-RU" sz="3600" dirty="0">
                <a:solidFill>
                  <a:schemeClr val="bg1"/>
                </a:solidFill>
              </a:rPr>
              <a:t> й </a:t>
            </a:r>
            <a:r>
              <a:rPr lang="ru-RU" sz="3600" dirty="0" err="1">
                <a:solidFill>
                  <a:schemeClr val="bg1"/>
                </a:solidFill>
              </a:rPr>
              <a:t>сумлінності</a:t>
            </a:r>
            <a:r>
              <a:rPr lang="ru-RU" sz="3600" dirty="0">
                <a:solidFill>
                  <a:schemeClr val="bg1"/>
                </a:solidFill>
              </a:rPr>
              <a:t> з </a:t>
            </a:r>
            <a:r>
              <a:rPr lang="ru-RU" sz="3600" dirty="0" err="1">
                <a:solidFill>
                  <a:schemeClr val="bg1"/>
                </a:solidFill>
              </a:rPr>
              <a:t>певним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ступенем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наполегливості</a:t>
            </a:r>
            <a:r>
              <a:rPr lang="ru-RU" sz="3600" dirty="0">
                <a:solidFill>
                  <a:schemeClr val="bg1"/>
                </a:solidFill>
              </a:rPr>
              <a:t> в </a:t>
            </a:r>
            <a:r>
              <a:rPr lang="ru-RU" sz="3600" dirty="0" err="1">
                <a:solidFill>
                  <a:schemeClr val="bg1"/>
                </a:solidFill>
              </a:rPr>
              <a:t>напрямку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досягнення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певних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цілей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3922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МОТИВАЦІЙНІ АСПЕКТИ РОБОТИ КОМАНДИ </a:t>
            </a:r>
            <a:r>
              <a:rPr lang="ru-RU" b="1" dirty="0" smtClean="0">
                <a:solidFill>
                  <a:srgbClr val="FF0000"/>
                </a:solidFill>
              </a:rPr>
              <a:t>рекламного /ПР-проекту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rgbClr val="FF0000"/>
                </a:solidFill>
              </a:rPr>
              <a:t>Основні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принципи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мотивації</a:t>
            </a:r>
            <a:r>
              <a:rPr lang="ru-RU" i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- </a:t>
            </a:r>
            <a:r>
              <a:rPr lang="ru-RU" sz="4000" dirty="0" err="1">
                <a:solidFill>
                  <a:srgbClr val="002060"/>
                </a:solidFill>
              </a:rPr>
              <a:t>мотивація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являє</a:t>
            </a:r>
            <a:r>
              <a:rPr lang="ru-RU" sz="4000" dirty="0">
                <a:solidFill>
                  <a:srgbClr val="002060"/>
                </a:solidFill>
              </a:rPr>
              <a:t> собою силу, </a:t>
            </a:r>
            <a:r>
              <a:rPr lang="ru-RU" sz="4000" dirty="0" err="1">
                <a:solidFill>
                  <a:srgbClr val="002060"/>
                </a:solidFill>
              </a:rPr>
              <a:t>що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змушує</a:t>
            </a:r>
            <a:r>
              <a:rPr lang="ru-RU" sz="4000" dirty="0">
                <a:solidFill>
                  <a:srgbClr val="002060"/>
                </a:solidFill>
              </a:rPr>
              <a:t> людей вести себе </a:t>
            </a:r>
            <a:r>
              <a:rPr lang="ru-RU" sz="4000" dirty="0" err="1">
                <a:solidFill>
                  <a:srgbClr val="002060"/>
                </a:solidFill>
              </a:rPr>
              <a:t>певним</a:t>
            </a:r>
            <a:r>
              <a:rPr lang="ru-RU" sz="4000" dirty="0">
                <a:solidFill>
                  <a:srgbClr val="002060"/>
                </a:solidFill>
              </a:rPr>
              <a:t> чином;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- </a:t>
            </a:r>
            <a:r>
              <a:rPr lang="ru-RU" sz="4000" dirty="0" err="1">
                <a:solidFill>
                  <a:srgbClr val="002060"/>
                </a:solidFill>
              </a:rPr>
              <a:t>ця</a:t>
            </a:r>
            <a:r>
              <a:rPr lang="ru-RU" sz="4000" dirty="0">
                <a:solidFill>
                  <a:srgbClr val="002060"/>
                </a:solidFill>
              </a:rPr>
              <a:t> сила </a:t>
            </a:r>
            <a:r>
              <a:rPr lang="ru-RU" sz="4000" dirty="0" err="1">
                <a:solidFill>
                  <a:srgbClr val="002060"/>
                </a:solidFill>
              </a:rPr>
              <a:t>спрямована</a:t>
            </a:r>
            <a:r>
              <a:rPr lang="ru-RU" sz="4000" dirty="0">
                <a:solidFill>
                  <a:srgbClr val="002060"/>
                </a:solidFill>
              </a:rPr>
              <a:t> на </a:t>
            </a:r>
            <a:r>
              <a:rPr lang="ru-RU" sz="4000" dirty="0" err="1">
                <a:solidFill>
                  <a:srgbClr val="002060"/>
                </a:solidFill>
              </a:rPr>
              <a:t>досягнення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певної</a:t>
            </a:r>
            <a:r>
              <a:rPr lang="ru-RU" sz="4000" dirty="0">
                <a:solidFill>
                  <a:srgbClr val="002060"/>
                </a:solidFill>
              </a:rPr>
              <a:t> мети;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- </a:t>
            </a:r>
            <a:r>
              <a:rPr lang="ru-RU" sz="4000" dirty="0" err="1">
                <a:solidFill>
                  <a:srgbClr val="002060"/>
                </a:solidFill>
              </a:rPr>
              <a:t>мотивація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найкраще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розуміється</a:t>
            </a:r>
            <a:r>
              <a:rPr lang="ru-RU" sz="4000" dirty="0">
                <a:solidFill>
                  <a:srgbClr val="002060"/>
                </a:solidFill>
              </a:rPr>
              <a:t> в рамках </a:t>
            </a:r>
            <a:r>
              <a:rPr lang="ru-RU" sz="4000" dirty="0" err="1">
                <a:solidFill>
                  <a:srgbClr val="002060"/>
                </a:solidFill>
              </a:rPr>
              <a:t>певної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системи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Природа </a:t>
            </a:r>
            <a:r>
              <a:rPr lang="ru-RU" i="1" dirty="0" err="1">
                <a:solidFill>
                  <a:srgbClr val="FF0000"/>
                </a:solidFill>
              </a:rPr>
              <a:t>мотивації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полягає</a:t>
            </a:r>
            <a:r>
              <a:rPr lang="ru-RU" i="1" dirty="0">
                <a:solidFill>
                  <a:srgbClr val="FF0000"/>
                </a:solidFill>
              </a:rPr>
              <a:t> в тому, </a:t>
            </a:r>
            <a:r>
              <a:rPr lang="ru-RU" i="1" dirty="0" err="1">
                <a:solidFill>
                  <a:srgbClr val="FF0000"/>
                </a:solidFill>
              </a:rPr>
              <a:t>що</a:t>
            </a:r>
            <a:r>
              <a:rPr lang="ru-RU" i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певна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складна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поведінка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є результатом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декількох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мотивів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а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одиничного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люди,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однакові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потреби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по-різному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навпаки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різні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потреби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привести до одного типу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поведінки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мотив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неможливо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безпосередньо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спостерігати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існування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судити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поведінки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мотиви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динамічні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постійно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змінюються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залежно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того,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наскільки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задоволені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отже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змінюється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важливість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мотивів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важливість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одних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мотивів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зростає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залежно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досягнутих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тоді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слабшає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7525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Для </a:t>
            </a:r>
            <a:r>
              <a:rPr lang="ru-RU" sz="3200" b="1" dirty="0" err="1">
                <a:solidFill>
                  <a:srgbClr val="7030A0"/>
                </a:solidFill>
              </a:rPr>
              <a:t>посилення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мотивації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членів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команди</a:t>
            </a:r>
            <a:r>
              <a:rPr lang="ru-RU" sz="3200" b="1" dirty="0">
                <a:solidFill>
                  <a:srgbClr val="7030A0"/>
                </a:solidFill>
              </a:rPr>
              <a:t> і </a:t>
            </a:r>
            <a:r>
              <a:rPr lang="ru-RU" sz="3200" b="1" dirty="0" err="1">
                <a:solidFill>
                  <a:srgbClr val="7030A0"/>
                </a:solidFill>
              </a:rPr>
              <a:t>подолання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складнощів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реалізації</a:t>
            </a:r>
            <a:r>
              <a:rPr lang="ru-RU" sz="3200" b="1" dirty="0">
                <a:solidFill>
                  <a:srgbClr val="7030A0"/>
                </a:solidFill>
              </a:rPr>
              <a:t> проекту </a:t>
            </a:r>
            <a:r>
              <a:rPr lang="ru-RU" sz="3200" b="1" dirty="0" err="1">
                <a:solidFill>
                  <a:srgbClr val="7030A0"/>
                </a:solidFill>
              </a:rPr>
              <a:t>використовують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чинники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які</a:t>
            </a:r>
            <a:r>
              <a:rPr lang="ru-RU" sz="3200" b="1" dirty="0">
                <a:solidFill>
                  <a:srgbClr val="7030A0"/>
                </a:solidFill>
              </a:rPr>
              <a:t> одержали </a:t>
            </a:r>
            <a:r>
              <a:rPr lang="ru-RU" sz="3200" b="1" dirty="0" err="1">
                <a:solidFill>
                  <a:srgbClr val="7030A0"/>
                </a:solidFill>
              </a:rPr>
              <a:t>назву</a:t>
            </a:r>
            <a:r>
              <a:rPr lang="ru-RU" sz="3200" b="1" dirty="0">
                <a:solidFill>
                  <a:srgbClr val="7030A0"/>
                </a:solidFill>
              </a:rPr>
              <a:t> 5 «Р»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>
                <a:solidFill>
                  <a:srgbClr val="C00000"/>
                </a:solidFill>
              </a:rPr>
              <a:t>призначення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en-US" dirty="0">
                <a:solidFill>
                  <a:srgbClr val="7030A0"/>
                </a:solidFill>
              </a:rPr>
              <a:t>purpose</a:t>
            </a:r>
            <a:r>
              <a:rPr lang="en-US" dirty="0">
                <a:solidFill>
                  <a:srgbClr val="C00000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саморозвиток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en-US" dirty="0">
                <a:solidFill>
                  <a:srgbClr val="7030A0"/>
                </a:solidFill>
              </a:rPr>
              <a:t>proactivity</a:t>
            </a:r>
            <a:r>
              <a:rPr lang="en-US" dirty="0">
                <a:solidFill>
                  <a:srgbClr val="C00000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участь у </a:t>
            </a:r>
            <a:r>
              <a:rPr lang="ru-RU" dirty="0" err="1">
                <a:solidFill>
                  <a:srgbClr val="C00000"/>
                </a:solidFill>
              </a:rPr>
              <a:t>прибутках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profit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sharing</a:t>
            </a:r>
            <a:r>
              <a:rPr lang="ru-RU" dirty="0">
                <a:solidFill>
                  <a:srgbClr val="C00000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просування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en-US" dirty="0">
                <a:solidFill>
                  <a:srgbClr val="7030A0"/>
                </a:solidFill>
              </a:rPr>
              <a:t>progression</a:t>
            </a:r>
            <a:r>
              <a:rPr lang="en-US" dirty="0">
                <a:solidFill>
                  <a:srgbClr val="C00000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професійне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визнання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en-US" dirty="0">
                <a:solidFill>
                  <a:srgbClr val="7030A0"/>
                </a:solidFill>
              </a:rPr>
              <a:t>professional recognition</a:t>
            </a:r>
            <a:r>
              <a:rPr lang="en-US" dirty="0">
                <a:solidFill>
                  <a:srgbClr val="C00000"/>
                </a:solidFill>
              </a:rPr>
              <a:t>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986" name="Picture 2" descr="Office employee team standing together group of Vector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93" y="1825625"/>
            <a:ext cx="43688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85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7030A0"/>
                </a:solidFill>
              </a:rPr>
              <a:t>Рекомендації</a:t>
            </a:r>
            <a:r>
              <a:rPr lang="ru-RU" b="1" i="1" dirty="0">
                <a:solidFill>
                  <a:srgbClr val="7030A0"/>
                </a:solidFill>
              </a:rPr>
              <a:t> менеджеру </a:t>
            </a:r>
            <a:r>
              <a:rPr lang="ru-RU" b="1" i="1" dirty="0" smtClean="0">
                <a:solidFill>
                  <a:srgbClr val="7030A0"/>
                </a:solidFill>
              </a:rPr>
              <a:t>рекламного /ПР-проекту </a:t>
            </a:r>
            <a:r>
              <a:rPr lang="ru-RU" b="1" i="1" dirty="0" err="1" smtClean="0">
                <a:solidFill>
                  <a:srgbClr val="7030A0"/>
                </a:solidFill>
              </a:rPr>
              <a:t>щодо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мотивацій</a:t>
            </a:r>
            <a:r>
              <a:rPr lang="ru-RU" b="1" i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</a:rPr>
              <a:t>✓ Дайте </a:t>
            </a:r>
            <a:r>
              <a:rPr lang="ru-RU" sz="1600" b="1" i="1" dirty="0" err="1">
                <a:solidFill>
                  <a:srgbClr val="7030A0"/>
                </a:solidFill>
              </a:rPr>
              <a:t>зрозуміти</a:t>
            </a:r>
            <a:r>
              <a:rPr lang="ru-RU" sz="1600" b="1" i="1" dirty="0">
                <a:solidFill>
                  <a:srgbClr val="7030A0"/>
                </a:solidFill>
              </a:rPr>
              <a:t> людям </a:t>
            </a:r>
            <a:r>
              <a:rPr lang="ru-RU" sz="1600" b="1" i="1" dirty="0" err="1">
                <a:solidFill>
                  <a:srgbClr val="7030A0"/>
                </a:solidFill>
              </a:rPr>
              <a:t>важливість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їхньої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персони</a:t>
            </a:r>
            <a:r>
              <a:rPr lang="ru-RU" sz="1600" b="1" i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</a:rPr>
              <a:t>✓ </a:t>
            </a:r>
            <a:r>
              <a:rPr lang="ru-RU" sz="1600" b="1" i="1" dirty="0" err="1">
                <a:solidFill>
                  <a:srgbClr val="7030A0"/>
                </a:solidFill>
              </a:rPr>
              <a:t>Роз’яснюйте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підлеглим</a:t>
            </a:r>
            <a:r>
              <a:rPr lang="ru-RU" sz="1600" b="1" i="1" dirty="0">
                <a:solidFill>
                  <a:srgbClr val="7030A0"/>
                </a:solidFill>
              </a:rPr>
              <a:t>, </a:t>
            </a:r>
            <a:r>
              <a:rPr lang="ru-RU" sz="1600" b="1" i="1" dirty="0" err="1">
                <a:solidFill>
                  <a:srgbClr val="7030A0"/>
                </a:solidFill>
              </a:rPr>
              <a:t>що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відбувається</a:t>
            </a:r>
            <a:r>
              <a:rPr lang="ru-RU" sz="1600" b="1" i="1" dirty="0">
                <a:solidFill>
                  <a:srgbClr val="7030A0"/>
                </a:solidFill>
              </a:rPr>
              <a:t> і </a:t>
            </a:r>
            <a:r>
              <a:rPr lang="ru-RU" sz="1600" b="1" i="1" dirty="0" err="1">
                <a:solidFill>
                  <a:srgbClr val="7030A0"/>
                </a:solidFill>
              </a:rPr>
              <a:t>який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внесок</a:t>
            </a:r>
            <a:r>
              <a:rPr lang="ru-RU" sz="1600" b="1" i="1" dirty="0">
                <a:solidFill>
                  <a:srgbClr val="7030A0"/>
                </a:solidFill>
              </a:rPr>
              <a:t> вони </a:t>
            </a:r>
            <a:r>
              <a:rPr lang="ru-RU" sz="1600" b="1" i="1" dirty="0" err="1">
                <a:solidFill>
                  <a:srgbClr val="7030A0"/>
                </a:solidFill>
              </a:rPr>
              <a:t>можуть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зробити</a:t>
            </a:r>
            <a:r>
              <a:rPr lang="ru-RU" sz="1600" b="1" i="1" dirty="0">
                <a:solidFill>
                  <a:srgbClr val="7030A0"/>
                </a:solidFill>
              </a:rPr>
              <a:t> в </a:t>
            </a:r>
            <a:r>
              <a:rPr lang="ru-RU" sz="1600" b="1" i="1" dirty="0" err="1">
                <a:solidFill>
                  <a:srgbClr val="7030A0"/>
                </a:solidFill>
              </a:rPr>
              <a:t>спільну</a:t>
            </a:r>
            <a:r>
              <a:rPr lang="ru-RU" sz="1600" b="1" i="1" dirty="0">
                <a:solidFill>
                  <a:srgbClr val="7030A0"/>
                </a:solidFill>
              </a:rPr>
              <a:t> справу.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</a:rPr>
              <a:t>✓ </a:t>
            </a:r>
            <a:r>
              <a:rPr lang="ru-RU" sz="1600" b="1" i="1" dirty="0" err="1">
                <a:solidFill>
                  <a:srgbClr val="7030A0"/>
                </a:solidFill>
              </a:rPr>
              <a:t>Обов’язково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інформуйте</a:t>
            </a:r>
            <a:r>
              <a:rPr lang="ru-RU" sz="1600" b="1" i="1" dirty="0">
                <a:solidFill>
                  <a:srgbClr val="7030A0"/>
                </a:solidFill>
              </a:rPr>
              <a:t> про те, </a:t>
            </a:r>
            <a:r>
              <a:rPr lang="ru-RU" sz="1600" b="1" i="1" dirty="0" err="1">
                <a:solidFill>
                  <a:srgbClr val="7030A0"/>
                </a:solidFill>
              </a:rPr>
              <a:t>який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ефект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мали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дії</a:t>
            </a:r>
            <a:r>
              <a:rPr lang="ru-RU" sz="1600" b="1" i="1" dirty="0">
                <a:solidFill>
                  <a:srgbClr val="7030A0"/>
                </a:solidFill>
              </a:rPr>
              <a:t> людей, як вони </a:t>
            </a:r>
            <a:r>
              <a:rPr lang="ru-RU" sz="1600" b="1" i="1" dirty="0" err="1">
                <a:solidFill>
                  <a:srgbClr val="7030A0"/>
                </a:solidFill>
              </a:rPr>
              <a:t>вплинули</a:t>
            </a:r>
            <a:r>
              <a:rPr lang="ru-RU" sz="1600" b="1" i="1" dirty="0">
                <a:solidFill>
                  <a:srgbClr val="7030A0"/>
                </a:solidFill>
              </a:rPr>
              <a:t> на стан </a:t>
            </a:r>
            <a:r>
              <a:rPr lang="ru-RU" sz="1600" b="1" i="1" dirty="0" err="1">
                <a:solidFill>
                  <a:srgbClr val="7030A0"/>
                </a:solidFill>
              </a:rPr>
              <a:t>компанії</a:t>
            </a:r>
            <a:r>
              <a:rPr lang="ru-RU" sz="1600" b="1" i="1" dirty="0">
                <a:solidFill>
                  <a:srgbClr val="7030A0"/>
                </a:solidFill>
              </a:rPr>
              <a:t> в </a:t>
            </a:r>
            <a:r>
              <a:rPr lang="ru-RU" sz="1600" b="1" i="1" dirty="0" err="1">
                <a:solidFill>
                  <a:srgbClr val="7030A0"/>
                </a:solidFill>
              </a:rPr>
              <a:t>цілому</a:t>
            </a:r>
            <a:r>
              <a:rPr lang="ru-RU" sz="1600" b="1" i="1" dirty="0">
                <a:solidFill>
                  <a:srgbClr val="7030A0"/>
                </a:solidFill>
              </a:rPr>
              <a:t>. Вони </a:t>
            </a:r>
            <a:r>
              <a:rPr lang="ru-RU" sz="1600" b="1" i="1" dirty="0" err="1">
                <a:solidFill>
                  <a:srgbClr val="7030A0"/>
                </a:solidFill>
              </a:rPr>
              <a:t>мають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відчувати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власне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зростання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зі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зростанням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своєї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організації</a:t>
            </a:r>
            <a:r>
              <a:rPr lang="ru-RU" sz="16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</a:rPr>
              <a:t>✓ Люди </a:t>
            </a:r>
            <a:r>
              <a:rPr lang="ru-RU" sz="1600" b="1" i="1" dirty="0" err="1">
                <a:solidFill>
                  <a:srgbClr val="7030A0"/>
                </a:solidFill>
              </a:rPr>
              <a:t>прагнуть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відчувати</a:t>
            </a:r>
            <a:r>
              <a:rPr lang="ru-RU" sz="1600" b="1" i="1" dirty="0">
                <a:solidFill>
                  <a:srgbClr val="7030A0"/>
                </a:solidFill>
              </a:rPr>
              <a:t> себе членами </a:t>
            </a:r>
            <a:r>
              <a:rPr lang="ru-RU" sz="1600" b="1" i="1" dirty="0" err="1">
                <a:solidFill>
                  <a:srgbClr val="7030A0"/>
                </a:solidFill>
              </a:rPr>
              <a:t>команди</a:t>
            </a:r>
            <a:r>
              <a:rPr lang="ru-RU" sz="1600" b="1" i="1" dirty="0">
                <a:solidFill>
                  <a:srgbClr val="7030A0"/>
                </a:solidFill>
              </a:rPr>
              <a:t>, </a:t>
            </a:r>
            <a:r>
              <a:rPr lang="ru-RU" sz="1600" b="1" i="1" dirty="0" err="1">
                <a:solidFill>
                  <a:srgbClr val="7030A0"/>
                </a:solidFill>
              </a:rPr>
              <a:t>їм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приємно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спілкуватися</a:t>
            </a:r>
            <a:r>
              <a:rPr lang="ru-RU" sz="1600" b="1" i="1" dirty="0">
                <a:solidFill>
                  <a:srgbClr val="7030A0"/>
                </a:solidFill>
              </a:rPr>
              <a:t>, </a:t>
            </a:r>
            <a:r>
              <a:rPr lang="ru-RU" sz="1600" b="1" i="1" dirty="0" err="1">
                <a:solidFill>
                  <a:srgbClr val="7030A0"/>
                </a:solidFill>
              </a:rPr>
              <a:t>обговорювати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робочі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проблеми</a:t>
            </a:r>
            <a:r>
              <a:rPr lang="ru-RU" sz="1600" b="1" i="1" dirty="0">
                <a:solidFill>
                  <a:srgbClr val="7030A0"/>
                </a:solidFill>
              </a:rPr>
              <a:t> у </a:t>
            </a:r>
            <a:r>
              <a:rPr lang="ru-RU" sz="1600" b="1" i="1" dirty="0" err="1">
                <a:solidFill>
                  <a:srgbClr val="7030A0"/>
                </a:solidFill>
              </a:rPr>
              <a:t>неформальній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обстановці</a:t>
            </a:r>
            <a:r>
              <a:rPr lang="ru-RU" sz="1600" b="1" i="1" dirty="0">
                <a:solidFill>
                  <a:srgbClr val="7030A0"/>
                </a:solidFill>
              </a:rPr>
              <a:t>, клубах.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</a:rPr>
              <a:t>✓ Люди </a:t>
            </a:r>
            <a:r>
              <a:rPr lang="ru-RU" sz="1600" b="1" i="1" dirty="0" err="1">
                <a:solidFill>
                  <a:srgbClr val="7030A0"/>
                </a:solidFill>
              </a:rPr>
              <a:t>хочуть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пишатися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своєю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організацією</a:t>
            </a:r>
            <a:r>
              <a:rPr lang="ru-RU" sz="16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</a:rPr>
              <a:t>✓ </a:t>
            </a:r>
            <a:r>
              <a:rPr lang="ru-RU" sz="1600" b="1" i="1" dirty="0" err="1">
                <a:solidFill>
                  <a:srgbClr val="7030A0"/>
                </a:solidFill>
              </a:rPr>
              <a:t>Наскільки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це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можливо</a:t>
            </a:r>
            <a:r>
              <a:rPr lang="ru-RU" sz="1600" b="1" i="1" dirty="0">
                <a:solidFill>
                  <a:srgbClr val="7030A0"/>
                </a:solidFill>
              </a:rPr>
              <a:t>, </a:t>
            </a:r>
            <a:r>
              <a:rPr lang="ru-RU" sz="1600" b="1" i="1" dirty="0" err="1">
                <a:solidFill>
                  <a:srgbClr val="7030A0"/>
                </a:solidFill>
              </a:rPr>
              <a:t>старші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менеджери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повинні</a:t>
            </a:r>
            <a:r>
              <a:rPr lang="ru-RU" sz="1600" b="1" i="1" dirty="0">
                <a:solidFill>
                  <a:srgbClr val="7030A0"/>
                </a:solidFill>
              </a:rPr>
              <a:t> бути </a:t>
            </a:r>
            <a:r>
              <a:rPr lang="ru-RU" sz="1600" b="1" i="1" dirty="0" err="1">
                <a:solidFill>
                  <a:srgbClr val="7030A0"/>
                </a:solidFill>
              </a:rPr>
              <a:t>впевненими</a:t>
            </a:r>
            <a:r>
              <a:rPr lang="ru-RU" sz="1600" b="1" i="1" dirty="0">
                <a:solidFill>
                  <a:srgbClr val="7030A0"/>
                </a:solidFill>
              </a:rPr>
              <a:t>, </a:t>
            </a:r>
            <a:r>
              <a:rPr lang="ru-RU" sz="1600" b="1" i="1" dirty="0" err="1">
                <a:solidFill>
                  <a:srgbClr val="7030A0"/>
                </a:solidFill>
              </a:rPr>
              <a:t>що</a:t>
            </a:r>
            <a:r>
              <a:rPr lang="ru-RU" sz="1600" b="1" i="1" dirty="0">
                <a:solidFill>
                  <a:srgbClr val="7030A0"/>
                </a:solidFill>
              </a:rPr>
              <a:t> вони </a:t>
            </a:r>
            <a:r>
              <a:rPr lang="ru-RU" sz="1600" b="1" i="1" dirty="0" err="1">
                <a:solidFill>
                  <a:srgbClr val="7030A0"/>
                </a:solidFill>
              </a:rPr>
              <a:t>знають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усіх</a:t>
            </a:r>
            <a:r>
              <a:rPr lang="ru-RU" sz="1600" b="1" i="1" dirty="0">
                <a:solidFill>
                  <a:srgbClr val="7030A0"/>
                </a:solidFill>
              </a:rPr>
              <a:t> і </a:t>
            </a:r>
            <a:r>
              <a:rPr lang="ru-RU" sz="1600" b="1" i="1" dirty="0" err="1">
                <a:solidFill>
                  <a:srgbClr val="7030A0"/>
                </a:solidFill>
              </a:rPr>
              <a:t>обізнані</a:t>
            </a:r>
            <a:r>
              <a:rPr lang="ru-RU" sz="1600" b="1" i="1" dirty="0">
                <a:solidFill>
                  <a:srgbClr val="7030A0"/>
                </a:solidFill>
              </a:rPr>
              <a:t> з </a:t>
            </a:r>
            <a:r>
              <a:rPr lang="ru-RU" sz="1600" b="1" i="1" dirty="0" err="1">
                <a:solidFill>
                  <a:srgbClr val="7030A0"/>
                </a:solidFill>
              </a:rPr>
              <a:t>тим</a:t>
            </a:r>
            <a:r>
              <a:rPr lang="ru-RU" sz="1600" b="1" i="1" dirty="0">
                <a:solidFill>
                  <a:srgbClr val="7030A0"/>
                </a:solidFill>
              </a:rPr>
              <a:t>, яку </a:t>
            </a:r>
            <a:r>
              <a:rPr lang="ru-RU" sz="1600" b="1" i="1" dirty="0" err="1">
                <a:solidFill>
                  <a:srgbClr val="7030A0"/>
                </a:solidFill>
              </a:rPr>
              <a:t>саме</a:t>
            </a:r>
            <a:r>
              <a:rPr lang="ru-RU" sz="1600" b="1" i="1" dirty="0">
                <a:solidFill>
                  <a:srgbClr val="7030A0"/>
                </a:solidFill>
              </a:rPr>
              <a:t> роботу </a:t>
            </a:r>
            <a:r>
              <a:rPr lang="ru-RU" sz="1600" b="1" i="1" dirty="0" err="1">
                <a:solidFill>
                  <a:srgbClr val="7030A0"/>
                </a:solidFill>
              </a:rPr>
              <a:t>виконує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</a:rPr>
              <a:t>кожний</a:t>
            </a:r>
            <a:r>
              <a:rPr lang="ru-RU" sz="1600" b="1" i="1" dirty="0">
                <a:solidFill>
                  <a:srgbClr val="7030A0"/>
                </a:solidFill>
              </a:rPr>
              <a:t> член </a:t>
            </a:r>
            <a:r>
              <a:rPr lang="ru-RU" sz="1600" b="1" i="1" dirty="0" err="1">
                <a:solidFill>
                  <a:srgbClr val="7030A0"/>
                </a:solidFill>
              </a:rPr>
              <a:t>команди</a:t>
            </a:r>
            <a:r>
              <a:rPr lang="ru-RU" sz="1600" b="1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3010" name="Picture 2" descr="Executive with employee group Stock Vector Image &amp; Art - Alam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5625"/>
            <a:ext cx="49652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8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err="1" smtClean="0">
                <a:solidFill>
                  <a:schemeClr val="bg1"/>
                </a:solidFill>
              </a:rPr>
              <a:t>Процеси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управління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людськими</a:t>
            </a:r>
            <a:r>
              <a:rPr lang="ru-RU" i="1" dirty="0" smtClean="0">
                <a:solidFill>
                  <a:schemeClr val="bg1"/>
                </a:solidFill>
              </a:rPr>
              <a:t> ресурсами рекламного /ПР-проекту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</a:rPr>
              <a:t>Набір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команди</a:t>
            </a:r>
            <a:r>
              <a:rPr lang="ru-RU" b="1" dirty="0">
                <a:solidFill>
                  <a:srgbClr val="002060"/>
                </a:solidFill>
              </a:rPr>
              <a:t> проекту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підтвердження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доступності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людських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 та набору </a:t>
            </a:r>
            <a:r>
              <a:rPr lang="ru-RU" dirty="0" err="1">
                <a:solidFill>
                  <a:srgbClr val="002060"/>
                </a:solidFill>
              </a:rPr>
              <a:t>команди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необхідної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завдань</a:t>
            </a:r>
            <a:r>
              <a:rPr lang="ru-RU" dirty="0">
                <a:solidFill>
                  <a:srgbClr val="002060"/>
                </a:solidFill>
              </a:rPr>
              <a:t> за проектом. 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команди</a:t>
            </a:r>
            <a:r>
              <a:rPr lang="ru-RU" b="1" dirty="0">
                <a:solidFill>
                  <a:srgbClr val="002060"/>
                </a:solidFill>
              </a:rPr>
              <a:t> проекту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удосконалення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компетенції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взаємодії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членів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команди</a:t>
            </a:r>
            <a:r>
              <a:rPr lang="ru-RU" dirty="0">
                <a:solidFill>
                  <a:srgbClr val="002060"/>
                </a:solidFill>
              </a:rPr>
              <a:t> проекту та </a:t>
            </a:r>
            <a:r>
              <a:rPr lang="ru-RU" dirty="0" err="1">
                <a:solidFill>
                  <a:srgbClr val="002060"/>
                </a:solidFill>
              </a:rPr>
              <a:t>загальних</a:t>
            </a:r>
            <a:r>
              <a:rPr lang="ru-RU" dirty="0">
                <a:solidFill>
                  <a:srgbClr val="002060"/>
                </a:solidFill>
              </a:rPr>
              <a:t> умов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команди</a:t>
            </a:r>
            <a:r>
              <a:rPr lang="ru-RU" dirty="0">
                <a:solidFill>
                  <a:srgbClr val="002060"/>
                </a:solidFill>
              </a:rPr>
              <a:t> з метою </a:t>
            </a:r>
            <a:r>
              <a:rPr lang="ru-RU" dirty="0" err="1">
                <a:solidFill>
                  <a:srgbClr val="002060"/>
                </a:solidFill>
              </a:rPr>
              <a:t>підвищення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ефективності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проекту. 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Управління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командою проекту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відслідкування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членів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команди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забезпечення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зворотного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зв'язку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вирішення</a:t>
            </a:r>
            <a:r>
              <a:rPr lang="ru-RU" dirty="0">
                <a:solidFill>
                  <a:srgbClr val="002060"/>
                </a:solidFill>
              </a:rPr>
              <a:t> проблем і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змінами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спрямований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оптимізацію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проекту.</a:t>
            </a:r>
          </a:p>
        </p:txBody>
      </p:sp>
      <p:pic>
        <p:nvPicPr>
          <p:cNvPr id="4098" name="Picture 2" descr="Bí Quyết Bán Hàng Online Thành Công Cho Seller Bán hàng on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06" y="2143432"/>
            <a:ext cx="4707193" cy="33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68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Управління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конфліктами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рекламних</a:t>
            </a:r>
            <a:r>
              <a:rPr lang="ru-RU" b="1" dirty="0" smtClean="0">
                <a:solidFill>
                  <a:srgbClr val="C00000"/>
                </a:solidFill>
              </a:rPr>
              <a:t> /ПР-</a:t>
            </a:r>
            <a:r>
              <a:rPr lang="ru-RU" b="1" dirty="0" smtClean="0">
                <a:solidFill>
                  <a:srgbClr val="C00000"/>
                </a:solidFill>
              </a:rPr>
              <a:t>проектах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Конфлікт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відсутність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згоди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декількома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суб’єктами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зіткнення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протилежних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сторін</a:t>
            </a:r>
            <a:r>
              <a:rPr lang="ru-RU" dirty="0">
                <a:solidFill>
                  <a:schemeClr val="bg1"/>
                </a:solidFill>
              </a:rPr>
              <a:t>, сил,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конкретним</a:t>
            </a:r>
            <a:r>
              <a:rPr lang="ru-RU" dirty="0">
                <a:solidFill>
                  <a:schemeClr val="bg1"/>
                </a:solidFill>
              </a:rPr>
              <a:t> особами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працівників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внутрішній</a:t>
            </a:r>
            <a:r>
              <a:rPr lang="ru-RU" dirty="0">
                <a:solidFill>
                  <a:schemeClr val="bg1"/>
                </a:solidFill>
              </a:rPr>
              <a:t> дискомфорт </a:t>
            </a:r>
            <a:r>
              <a:rPr lang="ru-RU" dirty="0" err="1">
                <a:solidFill>
                  <a:schemeClr val="bg1"/>
                </a:solidFill>
              </a:rPr>
              <a:t>однієї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4034" name="Picture 2" descr="УПРАВЛІННЯ КОНФЛІКТАМИ В ОРГАНІЗАЦІЇ :: Державний університет  телекомунікаці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2258"/>
            <a:ext cx="4837470" cy="34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07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Управління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конфліктами</a:t>
            </a:r>
            <a:r>
              <a:rPr lang="ru-RU" b="1" dirty="0" smtClean="0">
                <a:solidFill>
                  <a:schemeClr val="bg1"/>
                </a:solidFill>
              </a:rPr>
              <a:t> в проектах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Конфлікт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позитивним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/>
              <a:t>є </a:t>
            </a:r>
            <a:r>
              <a:rPr lang="ru-RU" dirty="0"/>
              <a:t>основою для початку </a:t>
            </a:r>
            <a:r>
              <a:rPr lang="ru-RU" dirty="0" err="1"/>
              <a:t>дискусії</a:t>
            </a:r>
            <a:r>
              <a:rPr lang="ru-RU" dirty="0"/>
              <a:t> з </a:t>
            </a:r>
            <a:r>
              <a:rPr lang="ru-RU" dirty="0" err="1"/>
              <a:t>обговорення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розв’язанні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людьми;</a:t>
            </a:r>
          </a:p>
          <a:p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напруженість</a:t>
            </a:r>
            <a:r>
              <a:rPr lang="ru-RU" dirty="0"/>
              <a:t>;</a:t>
            </a:r>
          </a:p>
          <a:p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повніше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Конфлікт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може</a:t>
            </a:r>
            <a:r>
              <a:rPr lang="ru-RU" b="1" dirty="0">
                <a:solidFill>
                  <a:srgbClr val="C00000"/>
                </a:solidFill>
              </a:rPr>
              <a:t> бути </a:t>
            </a:r>
            <a:r>
              <a:rPr lang="ru-RU" b="1" dirty="0" err="1">
                <a:solidFill>
                  <a:srgbClr val="C00000"/>
                </a:solidFill>
              </a:rPr>
              <a:t>негативним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якщо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він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r>
              <a:rPr lang="ru-RU" dirty="0" err="1" smtClean="0"/>
              <a:t>відриває</a:t>
            </a:r>
            <a:r>
              <a:rPr lang="ru-RU" dirty="0" smtClean="0"/>
              <a:t> </a:t>
            </a:r>
            <a:r>
              <a:rPr lang="ru-RU" dirty="0"/>
              <a:t>людей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;</a:t>
            </a:r>
          </a:p>
          <a:p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невдоволеності</a:t>
            </a:r>
            <a:r>
              <a:rPr lang="ru-RU" dirty="0"/>
              <a:t> в </a:t>
            </a:r>
            <a:r>
              <a:rPr lang="ru-RU" dirty="0" err="1"/>
              <a:t>колективі</a:t>
            </a:r>
            <a:r>
              <a:rPr lang="ru-RU" dirty="0"/>
              <a:t>;</a:t>
            </a:r>
          </a:p>
          <a:p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особистісної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групової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протидіє</a:t>
            </a:r>
            <a:r>
              <a:rPr lang="ru-RU" dirty="0"/>
              <a:t> </a:t>
            </a:r>
            <a:r>
              <a:rPr lang="ru-RU" dirty="0" err="1"/>
              <a:t>порозумінню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695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Погляди на </a:t>
            </a:r>
            <a:r>
              <a:rPr lang="ru-RU" b="1" dirty="0" err="1">
                <a:solidFill>
                  <a:schemeClr val="bg1"/>
                </a:solidFill>
              </a:rPr>
              <a:t>конфлікт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i="1" dirty="0" err="1">
                <a:solidFill>
                  <a:srgbClr val="FF0000"/>
                </a:solidFill>
              </a:rPr>
              <a:t>Традиційний</a:t>
            </a:r>
            <a:r>
              <a:rPr lang="ru-RU" b="0" i="1" dirty="0">
                <a:solidFill>
                  <a:srgbClr val="FF0000"/>
                </a:solidFill>
              </a:rPr>
              <a:t> </a:t>
            </a:r>
            <a:r>
              <a:rPr lang="ru-RU" b="0" i="1" dirty="0" err="1">
                <a:solidFill>
                  <a:srgbClr val="FF0000"/>
                </a:solidFill>
              </a:rPr>
              <a:t>погляд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Викликаний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порушниками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спокою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Не </a:t>
            </a:r>
            <a:r>
              <a:rPr lang="ru-RU" dirty="0" err="1">
                <a:solidFill>
                  <a:srgbClr val="0070C0"/>
                </a:solidFill>
              </a:rPr>
              <a:t>можливо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уникнути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стосунках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між</a:t>
            </a:r>
            <a:r>
              <a:rPr lang="ru-RU" dirty="0">
                <a:solidFill>
                  <a:srgbClr val="0070C0"/>
                </a:solidFill>
              </a:rPr>
              <a:t> людьми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Виникнення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конфлікту</a:t>
            </a:r>
            <a:r>
              <a:rPr lang="ru-RU" dirty="0">
                <a:solidFill>
                  <a:srgbClr val="0070C0"/>
                </a:solidFill>
              </a:rPr>
              <a:t> є негативом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Необхідно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уникати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Вирішуються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фізичним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розподілом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сторін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втручанням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вищого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керівництва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i="1" dirty="0" err="1">
                <a:solidFill>
                  <a:srgbClr val="FF0000"/>
                </a:solidFill>
              </a:rPr>
              <a:t>Сучасний</a:t>
            </a:r>
            <a:r>
              <a:rPr lang="ru-RU" b="0" i="1" dirty="0">
                <a:solidFill>
                  <a:srgbClr val="FF0000"/>
                </a:solidFill>
              </a:rPr>
              <a:t> </a:t>
            </a:r>
            <a:r>
              <a:rPr lang="ru-RU" b="0" i="1" dirty="0" err="1">
                <a:solidFill>
                  <a:srgbClr val="FF0000"/>
                </a:solidFill>
              </a:rPr>
              <a:t>погляд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 </a:t>
            </a:r>
            <a:r>
              <a:rPr lang="ru-RU" dirty="0" err="1" smtClean="0">
                <a:solidFill>
                  <a:srgbClr val="0070C0"/>
                </a:solidFill>
              </a:rPr>
              <a:t>можливо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уникнути</a:t>
            </a:r>
            <a:r>
              <a:rPr lang="ru-RU" dirty="0" smtClean="0">
                <a:solidFill>
                  <a:srgbClr val="0070C0"/>
                </a:solidFill>
              </a:rPr>
              <a:t> у </a:t>
            </a:r>
            <a:r>
              <a:rPr lang="ru-RU" dirty="0" err="1" smtClean="0">
                <a:solidFill>
                  <a:srgbClr val="0070C0"/>
                </a:solidFill>
              </a:rPr>
              <a:t>стосунках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між</a:t>
            </a:r>
            <a:r>
              <a:rPr lang="ru-RU" dirty="0" smtClean="0">
                <a:solidFill>
                  <a:srgbClr val="0070C0"/>
                </a:solidFill>
              </a:rPr>
              <a:t> людьми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Є </a:t>
            </a:r>
            <a:r>
              <a:rPr lang="ru-RU" dirty="0" err="1" smtClean="0">
                <a:solidFill>
                  <a:srgbClr val="0070C0"/>
                </a:solidFill>
              </a:rPr>
              <a:t>наслідком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організаційних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взаємодій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Природній</a:t>
            </a:r>
            <a:r>
              <a:rPr lang="ru-RU" dirty="0" smtClean="0">
                <a:solidFill>
                  <a:srgbClr val="0070C0"/>
                </a:solidFill>
              </a:rPr>
              <a:t> результат </a:t>
            </a:r>
            <a:r>
              <a:rPr lang="ru-RU" dirty="0" err="1" smtClean="0">
                <a:solidFill>
                  <a:srgbClr val="0070C0"/>
                </a:solidFill>
              </a:rPr>
              <a:t>змін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Ним </a:t>
            </a:r>
            <a:r>
              <a:rPr lang="ru-RU" dirty="0" err="1" smtClean="0">
                <a:solidFill>
                  <a:srgbClr val="0070C0"/>
                </a:solidFill>
              </a:rPr>
              <a:t>можливо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необхідно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управляти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Порушує</a:t>
            </a:r>
            <a:r>
              <a:rPr lang="ru-RU" dirty="0" smtClean="0">
                <a:solidFill>
                  <a:srgbClr val="0070C0"/>
                </a:solidFill>
              </a:rPr>
              <a:t> роботу і </a:t>
            </a:r>
            <a:r>
              <a:rPr lang="ru-RU" dirty="0" err="1" smtClean="0">
                <a:solidFill>
                  <a:srgbClr val="0070C0"/>
                </a:solidFill>
              </a:rPr>
              <a:t>викликається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особистими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відмінностями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Повинен бути </a:t>
            </a:r>
            <a:r>
              <a:rPr lang="ru-RU" dirty="0" err="1" smtClean="0">
                <a:solidFill>
                  <a:srgbClr val="0070C0"/>
                </a:solidFill>
              </a:rPr>
              <a:t>погашеним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Вирішується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з’ясуванням</a:t>
            </a:r>
            <a:r>
              <a:rPr lang="ru-RU" dirty="0" smtClean="0">
                <a:solidFill>
                  <a:srgbClr val="0070C0"/>
                </a:solidFill>
              </a:rPr>
              <a:t> причин разом </a:t>
            </a:r>
            <a:r>
              <a:rPr lang="ru-RU" dirty="0" err="1" smtClean="0">
                <a:solidFill>
                  <a:srgbClr val="0070C0"/>
                </a:solidFill>
              </a:rPr>
              <a:t>зі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всіма</a:t>
            </a:r>
            <a:r>
              <a:rPr lang="ru-RU" dirty="0" smtClean="0">
                <a:solidFill>
                  <a:srgbClr val="0070C0"/>
                </a:solidFill>
              </a:rPr>
              <a:t> сторонами </a:t>
            </a:r>
            <a:r>
              <a:rPr lang="ru-RU" dirty="0" err="1" smtClean="0">
                <a:solidFill>
                  <a:srgbClr val="0070C0"/>
                </a:solidFill>
              </a:rPr>
              <a:t>конфлікту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безпосереднім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менеджментом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7320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Основними</a:t>
            </a:r>
            <a:r>
              <a:rPr lang="ru-RU" b="1" dirty="0" smtClean="0">
                <a:solidFill>
                  <a:srgbClr val="0070C0"/>
                </a:solidFill>
              </a:rPr>
              <a:t> причинами </a:t>
            </a:r>
            <a:r>
              <a:rPr lang="ru-RU" b="1" dirty="0" err="1" smtClean="0">
                <a:solidFill>
                  <a:srgbClr val="0070C0"/>
                </a:solidFill>
              </a:rPr>
              <a:t>конфліктів</a:t>
            </a:r>
            <a:r>
              <a:rPr lang="ru-RU" b="1" dirty="0" smtClean="0">
                <a:solidFill>
                  <a:srgbClr val="0070C0"/>
                </a:solidFill>
              </a:rPr>
              <a:t> у </a:t>
            </a:r>
            <a:r>
              <a:rPr lang="ru-RU" b="1" dirty="0" err="1" smtClean="0">
                <a:solidFill>
                  <a:srgbClr val="0070C0"/>
                </a:solidFill>
              </a:rPr>
              <a:t>проекті</a:t>
            </a:r>
            <a:r>
              <a:rPr lang="ru-RU" b="1" dirty="0" smtClean="0">
                <a:solidFill>
                  <a:srgbClr val="0070C0"/>
                </a:solidFill>
              </a:rPr>
              <a:t> є: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пріоритети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 </a:t>
            </a:r>
            <a:r>
              <a:rPr lang="ru-RU" sz="2800" dirty="0" err="1" smtClean="0">
                <a:solidFill>
                  <a:schemeClr val="bg1"/>
                </a:solidFill>
              </a:rPr>
              <a:t>проекті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вартість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проекту,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терміни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календарний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план,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адміністративні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процедури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ресурси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думки та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5060" name="Picture 4" descr="Как научиться извлекать пользу из конфликт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36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250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ru-RU" sz="4800" b="1" dirty="0" err="1">
                <a:solidFill>
                  <a:schemeClr val="bg1"/>
                </a:solidFill>
              </a:rPr>
              <a:t>Функції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конфлікту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Конструктивні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конфлікти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розбіжностями</a:t>
            </a:r>
            <a:r>
              <a:rPr lang="ru-RU" dirty="0"/>
              <a:t> і </a:t>
            </a:r>
            <a:r>
              <a:rPr lang="ru-RU" dirty="0" err="1"/>
              <a:t>боротьбою</a:t>
            </a:r>
            <a:r>
              <a:rPr lang="ru-RU" dirty="0"/>
              <a:t> по </a:t>
            </a:r>
            <a:r>
              <a:rPr lang="ru-RU" dirty="0" err="1"/>
              <a:t>принципових</a:t>
            </a:r>
            <a:r>
              <a:rPr lang="ru-RU" dirty="0"/>
              <a:t> проблемах </a:t>
            </a:r>
            <a:r>
              <a:rPr lang="ru-RU" dirty="0" err="1"/>
              <a:t>науково-технічної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Вони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запобіганню</a:t>
            </a:r>
            <a:r>
              <a:rPr lang="ru-RU" dirty="0"/>
              <a:t> застою,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супроводжують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. Тому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, а </a:t>
            </a:r>
            <a:r>
              <a:rPr lang="ru-RU" dirty="0" err="1"/>
              <a:t>плідно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шляхом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об’єктивних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конфліктуючих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цього</a:t>
            </a:r>
            <a:r>
              <a:rPr lang="ru-RU" dirty="0"/>
              <a:t> менеджер </a:t>
            </a:r>
            <a:r>
              <a:rPr lang="ru-RU" dirty="0" err="1"/>
              <a:t>повинний</a:t>
            </a:r>
            <a:r>
              <a:rPr lang="ru-RU" dirty="0"/>
              <a:t>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привід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причини,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покриватися</a:t>
            </a:r>
            <a:r>
              <a:rPr lang="ru-RU" dirty="0"/>
              <a:t> </a:t>
            </a:r>
            <a:r>
              <a:rPr lang="ru-RU" dirty="0" err="1"/>
              <a:t>конфліктуючими</a:t>
            </a:r>
            <a:r>
              <a:rPr lang="ru-RU" dirty="0"/>
              <a:t> сторонами. </a:t>
            </a:r>
            <a:endParaRPr lang="ru-RU" dirty="0" smtClean="0"/>
          </a:p>
          <a:p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/>
              <a:t>встановити</a:t>
            </a:r>
            <a:r>
              <a:rPr lang="ru-RU" dirty="0"/>
              <a:t>, як предмет </a:t>
            </a:r>
            <a:r>
              <a:rPr lang="ru-RU" dirty="0" err="1"/>
              <a:t>розбіжності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проблем, а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—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і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з’ясувати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конфліктного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спрямованість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конструктивна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джерело</a:t>
            </a:r>
            <a:r>
              <a:rPr lang="ru-RU" sz="2400" dirty="0"/>
              <a:t> </a:t>
            </a:r>
            <a:r>
              <a:rPr lang="ru-RU" sz="2400" dirty="0" err="1"/>
              <a:t>ідей</a:t>
            </a:r>
            <a:r>
              <a:rPr lang="ru-RU" sz="2400" dirty="0"/>
              <a:t>, </a:t>
            </a:r>
            <a:r>
              <a:rPr lang="ru-RU" sz="2400" dirty="0" err="1"/>
              <a:t>поява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напрямків</a:t>
            </a:r>
            <a:r>
              <a:rPr lang="ru-RU" sz="2400" dirty="0"/>
              <a:t>)-</a:t>
            </a:r>
            <a:r>
              <a:rPr lang="ru-RU" sz="2400" dirty="0" err="1"/>
              <a:t>спільний</a:t>
            </a:r>
            <a:r>
              <a:rPr lang="ru-RU" sz="2400" dirty="0"/>
              <a:t> </a:t>
            </a:r>
            <a:r>
              <a:rPr lang="ru-RU" sz="2400" dirty="0" err="1"/>
              <a:t>пошук</a:t>
            </a:r>
            <a:r>
              <a:rPr lang="ru-RU" sz="2400" dirty="0"/>
              <a:t>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конфлікту</a:t>
            </a:r>
            <a:r>
              <a:rPr lang="ru-RU" sz="2400" dirty="0"/>
              <a:t> з </a:t>
            </a:r>
            <a:r>
              <a:rPr lang="ru-RU" sz="2400" dirty="0" err="1"/>
              <a:t>вигодою</a:t>
            </a:r>
            <a:r>
              <a:rPr lang="ru-RU" sz="2400" dirty="0"/>
              <a:t> для </a:t>
            </a:r>
            <a:r>
              <a:rPr lang="ru-RU" sz="2400" dirty="0" err="1"/>
              <a:t>обох</a:t>
            </a:r>
            <a:r>
              <a:rPr lang="ru-RU" sz="2400" dirty="0"/>
              <a:t> </a:t>
            </a:r>
            <a:r>
              <a:rPr lang="ru-RU" sz="2400" dirty="0" err="1" smtClean="0"/>
              <a:t>сторін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деструктивна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учасники</a:t>
            </a:r>
            <a:r>
              <a:rPr lang="ru-RU" sz="2400" dirty="0"/>
              <a:t> </a:t>
            </a:r>
            <a:r>
              <a:rPr lang="ru-RU" sz="2400" dirty="0" err="1"/>
              <a:t>залишаються</a:t>
            </a:r>
            <a:r>
              <a:rPr lang="ru-RU" sz="2400" dirty="0"/>
              <a:t> при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думці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280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Деструктивні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конфлікти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Деструктивні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конфлікти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виникнути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тлі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різкої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розбіжності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поглядів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інтересів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людей 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невірного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навколишньої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виробничої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реальності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конфлікти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характеризуються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твердістю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позицій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учасників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недозволеними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методами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задоволення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своїх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вимог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У таких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конфліктах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крім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розглянутих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вище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прийомів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дозволу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варто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виявити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твердість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аж до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вживання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організаційних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заходів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розформування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групи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звільнення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ініціаторів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конфлікту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6082" name="Picture 2" descr="Как научиться извлекать пользу из конфлик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42155"/>
            <a:ext cx="5181600" cy="37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55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Можливі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наступні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фактори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сприяли</a:t>
            </a:r>
            <a:r>
              <a:rPr lang="ru-RU" b="1" dirty="0">
                <a:solidFill>
                  <a:schemeClr val="bg1"/>
                </a:solidFill>
              </a:rPr>
              <a:t> б </a:t>
            </a:r>
            <a:r>
              <a:rPr lang="ru-RU" b="1" dirty="0" err="1">
                <a:solidFill>
                  <a:schemeClr val="bg1"/>
                </a:solidFill>
              </a:rPr>
              <a:t>попередженню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деструктивних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конфліктів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Ø </a:t>
            </a:r>
            <a:r>
              <a:rPr lang="ru-RU" dirty="0" err="1">
                <a:solidFill>
                  <a:srgbClr val="002060"/>
                </a:solidFill>
              </a:rPr>
              <a:t>наявність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ясних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Ø </a:t>
            </a:r>
            <a:r>
              <a:rPr lang="ru-RU" dirty="0" err="1">
                <a:solidFill>
                  <a:srgbClr val="002060"/>
                </a:solidFill>
              </a:rPr>
              <a:t>вміння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уникати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непотрібних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суперечок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Ø </a:t>
            </a:r>
            <a:r>
              <a:rPr lang="ru-RU" dirty="0" err="1">
                <a:solidFill>
                  <a:srgbClr val="002060"/>
                </a:solidFill>
              </a:rPr>
              <a:t>вміння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слухати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Ø </a:t>
            </a:r>
            <a:r>
              <a:rPr lang="ru-RU" dirty="0" err="1">
                <a:solidFill>
                  <a:srgbClr val="002060"/>
                </a:solidFill>
              </a:rPr>
              <a:t>вміння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уникати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категоричних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заяв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Ø </a:t>
            </a:r>
            <a:r>
              <a:rPr lang="ru-RU" dirty="0" err="1">
                <a:solidFill>
                  <a:srgbClr val="002060"/>
                </a:solidFill>
              </a:rPr>
              <a:t>залучення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зацікавлених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сторін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Ø </a:t>
            </a:r>
            <a:r>
              <a:rPr lang="ru-RU" dirty="0" err="1">
                <a:solidFill>
                  <a:srgbClr val="002060"/>
                </a:solidFill>
              </a:rPr>
              <a:t>приближення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інтересів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сторін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мотивація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Ø </a:t>
            </a:r>
            <a:r>
              <a:rPr lang="ru-RU" dirty="0" err="1">
                <a:solidFill>
                  <a:srgbClr val="002060"/>
                </a:solidFill>
              </a:rPr>
              <a:t>уникнення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персональних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оцінок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Ø </a:t>
            </a:r>
            <a:r>
              <a:rPr lang="ru-RU" dirty="0" err="1">
                <a:solidFill>
                  <a:srgbClr val="002060"/>
                </a:solidFill>
              </a:rPr>
              <a:t>вміння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досягати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компромісу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приймати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рішення</a:t>
            </a:r>
            <a:r>
              <a:rPr lang="ru-RU" dirty="0">
                <a:solidFill>
                  <a:srgbClr val="002060"/>
                </a:solidFill>
              </a:rPr>
              <a:t> одноголосно.</a:t>
            </a:r>
          </a:p>
        </p:txBody>
      </p:sp>
      <p:pic>
        <p:nvPicPr>
          <p:cNvPr id="47106" name="Picture 2" descr="Сущность, содержание, особенности межличностного конфликта, конфликтные  типы личносте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35" y="2334842"/>
            <a:ext cx="3716129" cy="33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739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Фактори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впливають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методи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вирішення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конфліктів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включають</a:t>
            </a:r>
            <a:r>
              <a:rPr lang="ru-RU" b="1" dirty="0">
                <a:solidFill>
                  <a:srgbClr val="FF0000"/>
                </a:solidFill>
              </a:rPr>
              <a:t> в себе: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Управління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конфліктом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цілеспрямована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на </a:t>
            </a:r>
            <a:r>
              <a:rPr lang="ru-RU" dirty="0" err="1"/>
              <a:t>ліквідацію</a:t>
            </a:r>
            <a:r>
              <a:rPr lang="ru-RU" dirty="0"/>
              <a:t> (</a:t>
            </a:r>
            <a:r>
              <a:rPr lang="ru-RU" dirty="0" err="1"/>
              <a:t>мінімізацію</a:t>
            </a:r>
            <a:r>
              <a:rPr lang="ru-RU" dirty="0"/>
              <a:t>) причин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корекцію</a:t>
            </a:r>
            <a:r>
              <a:rPr lang="ru-RU" dirty="0" smtClean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порівняльну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важливість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напруженість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конфлікту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обмеженість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часу, доступного для </a:t>
            </a:r>
            <a:r>
              <a:rPr lang="ru-RU" dirty="0" err="1">
                <a:solidFill>
                  <a:srgbClr val="7030A0"/>
                </a:solidFill>
              </a:rPr>
              <a:t>вирішення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конфлікту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посади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займані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учасниками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конфлікту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мотивацію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err="1">
                <a:solidFill>
                  <a:srgbClr val="7030A0"/>
                </a:solidFill>
              </a:rPr>
              <a:t>розв'язання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конфлікту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довгостроковій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короткостроковій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перспективі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8130" name="Picture 2" descr="Конфликт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31923"/>
            <a:ext cx="5181600" cy="33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41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7030A0"/>
                </a:solidFill>
              </a:rPr>
              <a:t>Загальновідомі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наступні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п’ять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стилів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поведінки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конфліктних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ситуаціях</a:t>
            </a:r>
            <a:r>
              <a:rPr lang="ru-RU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1. </a:t>
            </a:r>
            <a:r>
              <a:rPr lang="ru-RU" sz="4000" dirty="0" err="1">
                <a:solidFill>
                  <a:srgbClr val="7030A0"/>
                </a:solidFill>
              </a:rPr>
              <a:t>Ухилення</a:t>
            </a:r>
            <a:r>
              <a:rPr lang="ru-RU" sz="4000" dirty="0">
                <a:solidFill>
                  <a:srgbClr val="7030A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2. </a:t>
            </a:r>
            <a:r>
              <a:rPr lang="ru-RU" sz="4000" dirty="0" err="1">
                <a:solidFill>
                  <a:srgbClr val="7030A0"/>
                </a:solidFill>
              </a:rPr>
              <a:t>Пристосування</a:t>
            </a:r>
            <a:r>
              <a:rPr lang="ru-RU" sz="4000" dirty="0">
                <a:solidFill>
                  <a:srgbClr val="7030A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3. </a:t>
            </a:r>
            <a:r>
              <a:rPr lang="ru-RU" sz="4000" dirty="0" err="1">
                <a:solidFill>
                  <a:srgbClr val="7030A0"/>
                </a:solidFill>
              </a:rPr>
              <a:t>Компроміс</a:t>
            </a:r>
            <a:r>
              <a:rPr lang="ru-RU" sz="4000" dirty="0">
                <a:solidFill>
                  <a:srgbClr val="7030A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4. </a:t>
            </a:r>
            <a:r>
              <a:rPr lang="ru-RU" sz="4000" dirty="0" err="1">
                <a:solidFill>
                  <a:srgbClr val="7030A0"/>
                </a:solidFill>
              </a:rPr>
              <a:t>Форсування</a:t>
            </a:r>
            <a:r>
              <a:rPr lang="ru-RU" sz="4000" dirty="0">
                <a:solidFill>
                  <a:srgbClr val="7030A0"/>
                </a:solidFill>
              </a:rPr>
              <a:t>;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5. </a:t>
            </a:r>
            <a:r>
              <a:rPr lang="ru-RU" sz="4000" dirty="0" err="1">
                <a:solidFill>
                  <a:srgbClr val="7030A0"/>
                </a:solidFill>
              </a:rPr>
              <a:t>Вирішення</a:t>
            </a:r>
            <a:r>
              <a:rPr lang="ru-RU" sz="4000" dirty="0">
                <a:solidFill>
                  <a:srgbClr val="7030A0"/>
                </a:solidFill>
              </a:rPr>
              <a:t> </a:t>
            </a:r>
            <a:r>
              <a:rPr lang="ru-RU" sz="4000" dirty="0" err="1">
                <a:solidFill>
                  <a:srgbClr val="7030A0"/>
                </a:solidFill>
              </a:rPr>
              <a:t>проблеми</a:t>
            </a:r>
            <a:r>
              <a:rPr lang="ru-RU" sz="4000" dirty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  <p:pic>
        <p:nvPicPr>
          <p:cNvPr id="49154" name="Picture 2" descr="Конфликты в школ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2761"/>
            <a:ext cx="5011994" cy="33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949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5 </a:t>
            </a:r>
            <a:r>
              <a:rPr lang="ru-RU" b="1" dirty="0" err="1" smtClean="0">
                <a:solidFill>
                  <a:srgbClr val="7030A0"/>
                </a:solidFill>
              </a:rPr>
              <a:t>стилів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поведінки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конфліктних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ситуаціях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Метод </a:t>
            </a:r>
            <a:r>
              <a:rPr lang="ru-RU" b="1" dirty="0" err="1">
                <a:solidFill>
                  <a:srgbClr val="7030A0"/>
                </a:solidFill>
              </a:rPr>
              <a:t>ухилення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базується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тому,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намагається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відійти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конфлікту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уникнути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ситуації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провокує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протиріччя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уникнути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обговорення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приводить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конфлікту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Метод </a:t>
            </a:r>
            <a:r>
              <a:rPr lang="ru-RU" b="1" dirty="0" err="1">
                <a:solidFill>
                  <a:srgbClr val="7030A0"/>
                </a:solidFill>
              </a:rPr>
              <a:t>пристосування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стиль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характерний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 природному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небажанні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уникнути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конфлікт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тобто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стимулювати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почуття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спільності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колективі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Метод </a:t>
            </a:r>
            <a:r>
              <a:rPr lang="ru-RU" b="1" dirty="0" err="1">
                <a:solidFill>
                  <a:srgbClr val="7030A0"/>
                </a:solidFill>
              </a:rPr>
              <a:t>компромісу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характеризується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прийняттям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точки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зору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сторони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але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межі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Проект-менеджер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ефективно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використовувати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офіційних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переговорах по контракту і 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неформальних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переговорах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учасниками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проекту.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Метод </a:t>
            </a:r>
            <a:r>
              <a:rPr lang="ru-RU" b="1" dirty="0" err="1">
                <a:solidFill>
                  <a:srgbClr val="7030A0"/>
                </a:solidFill>
              </a:rPr>
              <a:t>форсування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Примус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прийняття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однієї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точки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зору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стиль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ефективний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керівник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велику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владу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над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підлеглими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Метод </a:t>
            </a:r>
            <a:r>
              <a:rPr lang="ru-RU" b="1" dirty="0" err="1">
                <a:solidFill>
                  <a:srgbClr val="7030A0"/>
                </a:solidFill>
              </a:rPr>
              <a:t>вирішення</a:t>
            </a:r>
            <a:r>
              <a:rPr lang="ru-RU" b="1" dirty="0">
                <a:solidFill>
                  <a:srgbClr val="7030A0"/>
                </a:solidFill>
              </a:rPr>
              <a:t> проблем.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розбіжностей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думках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готовність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ознайомитись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точками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зору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краще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зрозуміти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причину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конфлікту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знайти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вихід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прийнятний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Вирішення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є синтезом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методів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конфліктами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коли 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досить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часу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існує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довіра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конфліктними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сторонами.</a:t>
            </a:r>
          </a:p>
        </p:txBody>
      </p:sp>
    </p:spTree>
    <p:extLst>
      <p:ext uri="{BB962C8B-B14F-4D97-AF65-F5344CB8AC3E}">
        <p14:creationId xmlns:p14="http://schemas.microsoft.com/office/powerpoint/2010/main" val="220301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Головна мета </a:t>
            </a:r>
            <a:r>
              <a:rPr lang="ru-RU" b="1" i="1" dirty="0" err="1">
                <a:solidFill>
                  <a:srgbClr val="002060"/>
                </a:solidFill>
              </a:rPr>
              <a:t>управління</a:t>
            </a:r>
            <a:r>
              <a:rPr lang="ru-RU" b="1" i="1" dirty="0">
                <a:solidFill>
                  <a:srgbClr val="002060"/>
                </a:solidFill>
              </a:rPr>
              <a:t> персоналом </a:t>
            </a:r>
            <a:r>
              <a:rPr lang="ru-RU" b="1" i="1" dirty="0" err="1">
                <a:solidFill>
                  <a:srgbClr val="002060"/>
                </a:solidFill>
              </a:rPr>
              <a:t>полягає</a:t>
            </a:r>
            <a:r>
              <a:rPr lang="ru-RU" b="1" i="1" dirty="0">
                <a:solidFill>
                  <a:srgbClr val="002060"/>
                </a:solidFill>
              </a:rPr>
              <a:t> в </a:t>
            </a:r>
            <a:r>
              <a:rPr lang="ru-RU" b="1" i="1" dirty="0" err="1">
                <a:solidFill>
                  <a:srgbClr val="002060"/>
                </a:solidFill>
              </a:rPr>
              <a:t>забезпеченні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такої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поведінки</a:t>
            </a:r>
            <a:r>
              <a:rPr lang="ru-RU" dirty="0">
                <a:solidFill>
                  <a:srgbClr val="002060"/>
                </a:solidFill>
              </a:rPr>
              <a:t> кожного члена </a:t>
            </a:r>
            <a:r>
              <a:rPr lang="ru-RU" dirty="0" err="1">
                <a:solidFill>
                  <a:srgbClr val="002060"/>
                </a:solidFill>
              </a:rPr>
              <a:t>проектної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команди</a:t>
            </a:r>
            <a:r>
              <a:rPr lang="ru-RU" dirty="0">
                <a:solidFill>
                  <a:srgbClr val="002060"/>
                </a:solidFill>
              </a:rPr>
              <a:t>, яка </a:t>
            </a:r>
            <a:r>
              <a:rPr lang="ru-RU" dirty="0" err="1">
                <a:solidFill>
                  <a:srgbClr val="002060"/>
                </a:solidFill>
              </a:rPr>
              <a:t>необхідна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досягнення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зокрема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успішної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реалізації</a:t>
            </a:r>
            <a:r>
              <a:rPr lang="ru-RU" dirty="0">
                <a:solidFill>
                  <a:srgbClr val="002060"/>
                </a:solidFill>
              </a:rPr>
              <a:t> проекту </a:t>
            </a:r>
            <a:r>
              <a:rPr lang="ru-RU" dirty="0" err="1">
                <a:solidFill>
                  <a:srgbClr val="002060"/>
                </a:solidFill>
              </a:rPr>
              <a:t>загалом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створення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команди</a:t>
            </a:r>
            <a:r>
              <a:rPr lang="ru-RU" dirty="0">
                <a:solidFill>
                  <a:srgbClr val="002060"/>
                </a:solidFill>
              </a:rPr>
              <a:t> проекту, </a:t>
            </a:r>
            <a:r>
              <a:rPr lang="ru-RU" dirty="0" err="1">
                <a:solidFill>
                  <a:srgbClr val="002060"/>
                </a:solidFill>
              </a:rPr>
              <a:t>здатної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якнайоптимальніше</a:t>
            </a:r>
            <a:r>
              <a:rPr lang="ru-RU" dirty="0">
                <a:solidFill>
                  <a:srgbClr val="002060"/>
                </a:solidFill>
              </a:rPr>
              <a:t> (за </a:t>
            </a:r>
            <a:r>
              <a:rPr lang="ru-RU" dirty="0" err="1">
                <a:solidFill>
                  <a:srgbClr val="002060"/>
                </a:solidFill>
              </a:rPr>
              <a:t>якістю</a:t>
            </a:r>
            <a:r>
              <a:rPr lang="ru-RU" dirty="0">
                <a:solidFill>
                  <a:srgbClr val="002060"/>
                </a:solidFill>
              </a:rPr>
              <a:t>, часом і </a:t>
            </a:r>
            <a:r>
              <a:rPr lang="ru-RU" dirty="0" err="1">
                <a:solidFill>
                  <a:srgbClr val="002060"/>
                </a:solidFill>
              </a:rPr>
              <a:t>витратами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реалізувати</a:t>
            </a:r>
            <a:r>
              <a:rPr lang="ru-RU" dirty="0">
                <a:solidFill>
                  <a:srgbClr val="002060"/>
                </a:solidFill>
              </a:rPr>
              <a:t> проект.</a:t>
            </a:r>
          </a:p>
        </p:txBody>
      </p:sp>
      <p:pic>
        <p:nvPicPr>
          <p:cNvPr id="5122" name="Picture 2" descr="Luận án tiến sĩ của NCS Nguyễn Thị Kim Anh: &quot;Nghiên cứu thành ngữ chỉ quan  hệ xã hội trong tiếng Việt và tiếng Anh từ góc độ Ngôn ngữ học tr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" y="2163097"/>
            <a:ext cx="5053781" cy="37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666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7030A0"/>
                </a:solidFill>
              </a:rPr>
              <a:t>Виявлення</a:t>
            </a:r>
            <a:r>
              <a:rPr lang="ru-RU" sz="3600" b="1" dirty="0">
                <a:solidFill>
                  <a:srgbClr val="7030A0"/>
                </a:solidFill>
              </a:rPr>
              <a:t> і </a:t>
            </a:r>
            <a:r>
              <a:rPr lang="ru-RU" sz="3600" b="1" dirty="0" err="1">
                <a:solidFill>
                  <a:srgbClr val="7030A0"/>
                </a:solidFill>
              </a:rPr>
              <a:t>розв’язання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конфліктів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вимагає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від</a:t>
            </a:r>
            <a:r>
              <a:rPr lang="ru-RU" sz="3600" b="1" dirty="0">
                <a:solidFill>
                  <a:srgbClr val="7030A0"/>
                </a:solidFill>
              </a:rPr>
              <a:t> менеджера проекту </a:t>
            </a:r>
            <a:r>
              <a:rPr lang="ru-RU" sz="3600" b="1" dirty="0" err="1">
                <a:solidFill>
                  <a:srgbClr val="7030A0"/>
                </a:solidFill>
              </a:rPr>
              <a:t>виконання</a:t>
            </a:r>
            <a:r>
              <a:rPr lang="ru-RU" sz="3600" b="1" dirty="0">
                <a:solidFill>
                  <a:srgbClr val="7030A0"/>
                </a:solidFill>
              </a:rPr>
              <a:t> таких </a:t>
            </a:r>
            <a:r>
              <a:rPr lang="ru-RU" sz="3600" b="1" dirty="0" err="1">
                <a:solidFill>
                  <a:srgbClr val="7030A0"/>
                </a:solidFill>
              </a:rPr>
              <a:t>п’яти</a:t>
            </a:r>
            <a:r>
              <a:rPr lang="ru-RU" sz="3600" b="1" dirty="0">
                <a:solidFill>
                  <a:srgbClr val="7030A0"/>
                </a:solidFill>
              </a:rPr>
              <a:t> задач: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1) </a:t>
            </a:r>
            <a:r>
              <a:rPr lang="ru-RU" sz="2000" dirty="0" err="1">
                <a:solidFill>
                  <a:srgbClr val="7030A0"/>
                </a:solidFill>
              </a:rPr>
              <a:t>передбачення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потенційних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конфліктів</a:t>
            </a:r>
            <a:r>
              <a:rPr lang="ru-RU" sz="2000" dirty="0">
                <a:solidFill>
                  <a:srgbClr val="7030A0"/>
                </a:solidFill>
              </a:rPr>
              <a:t> і, по </a:t>
            </a:r>
            <a:r>
              <a:rPr lang="ru-RU" sz="2000" dirty="0" err="1">
                <a:solidFill>
                  <a:srgbClr val="7030A0"/>
                </a:solidFill>
              </a:rPr>
              <a:t>можливості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здійснення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превентивних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дій</a:t>
            </a:r>
            <a:r>
              <a:rPr lang="ru-RU" sz="2000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2) </a:t>
            </a:r>
            <a:r>
              <a:rPr lang="ru-RU" sz="2000" dirty="0" err="1">
                <a:solidFill>
                  <a:srgbClr val="7030A0"/>
                </a:solidFill>
              </a:rPr>
              <a:t>отримання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інформації</a:t>
            </a:r>
            <a:r>
              <a:rPr lang="ru-RU" sz="2000" dirty="0">
                <a:solidFill>
                  <a:srgbClr val="7030A0"/>
                </a:solidFill>
              </a:rPr>
              <a:t> про </a:t>
            </a:r>
            <a:r>
              <a:rPr lang="ru-RU" sz="2000" dirty="0" err="1">
                <a:solidFill>
                  <a:srgbClr val="7030A0"/>
                </a:solidFill>
              </a:rPr>
              <a:t>конфлікти</a:t>
            </a:r>
            <a:r>
              <a:rPr lang="ru-RU" sz="2000" dirty="0">
                <a:solidFill>
                  <a:srgbClr val="7030A0"/>
                </a:solidFill>
              </a:rPr>
              <a:t> по </a:t>
            </a:r>
            <a:r>
              <a:rPr lang="ru-RU" sz="2000" dirty="0" err="1">
                <a:solidFill>
                  <a:srgbClr val="7030A0"/>
                </a:solidFill>
              </a:rPr>
              <a:t>мірі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їх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виникнення</a:t>
            </a:r>
            <a:r>
              <a:rPr lang="ru-RU" sz="2000" dirty="0">
                <a:solidFill>
                  <a:srgbClr val="7030A0"/>
                </a:solidFill>
              </a:rPr>
              <a:t> і </a:t>
            </a:r>
            <a:r>
              <a:rPr lang="ru-RU" sz="2000" dirty="0" err="1">
                <a:solidFill>
                  <a:srgbClr val="7030A0"/>
                </a:solidFill>
              </a:rPr>
              <a:t>пошук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розуміння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їх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основних</a:t>
            </a:r>
            <a:r>
              <a:rPr lang="ru-RU" sz="2000" dirty="0">
                <a:solidFill>
                  <a:srgbClr val="7030A0"/>
                </a:solidFill>
              </a:rPr>
              <a:t> причин;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3) </a:t>
            </a:r>
            <a:r>
              <a:rPr lang="ru-RU" sz="2000" dirty="0" err="1">
                <a:solidFill>
                  <a:srgbClr val="7030A0"/>
                </a:solidFill>
              </a:rPr>
              <a:t>переконання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членів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команди</a:t>
            </a:r>
            <a:r>
              <a:rPr lang="ru-RU" sz="2000" dirty="0">
                <a:solidFill>
                  <a:srgbClr val="7030A0"/>
                </a:solidFill>
              </a:rPr>
              <a:t> на </a:t>
            </a:r>
            <a:r>
              <a:rPr lang="ru-RU" sz="2000" dirty="0" err="1">
                <a:solidFill>
                  <a:srgbClr val="7030A0"/>
                </a:solidFill>
              </a:rPr>
              <a:t>першому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етапі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спробувати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розв’язати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конфлікти</a:t>
            </a:r>
            <a:r>
              <a:rPr lang="ru-RU" sz="2000" dirty="0">
                <a:solidFill>
                  <a:srgbClr val="7030A0"/>
                </a:solidFill>
              </a:rPr>
              <a:t> один з одним </a:t>
            </a:r>
            <a:r>
              <a:rPr lang="ru-RU" sz="2000" dirty="0" err="1">
                <a:solidFill>
                  <a:srgbClr val="7030A0"/>
                </a:solidFill>
              </a:rPr>
              <a:t>чи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всередині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свого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функціонального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підрозділу</a:t>
            </a:r>
            <a:r>
              <a:rPr lang="ru-RU" sz="2000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4) </a:t>
            </a:r>
            <a:r>
              <a:rPr lang="ru-RU" sz="2000" dirty="0" err="1">
                <a:solidFill>
                  <a:srgbClr val="7030A0"/>
                </a:solidFill>
              </a:rPr>
              <a:t>спроба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прийняти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компромісне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рішення</a:t>
            </a:r>
            <a:r>
              <a:rPr lang="ru-RU" sz="2000" dirty="0">
                <a:solidFill>
                  <a:srgbClr val="7030A0"/>
                </a:solidFill>
              </a:rPr>
              <a:t> для того, </a:t>
            </a:r>
            <a:r>
              <a:rPr lang="ru-RU" sz="2000" dirty="0" err="1">
                <a:solidFill>
                  <a:srgbClr val="7030A0"/>
                </a:solidFill>
              </a:rPr>
              <a:t>щоб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обидві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сторони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досягли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своїх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цілей</a:t>
            </a:r>
            <a:r>
              <a:rPr lang="ru-RU" sz="2000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5) </a:t>
            </a:r>
            <a:r>
              <a:rPr lang="ru-RU" sz="2000" dirty="0" err="1">
                <a:solidFill>
                  <a:srgbClr val="7030A0"/>
                </a:solidFill>
              </a:rPr>
              <a:t>пошук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допомоги</a:t>
            </a:r>
            <a:r>
              <a:rPr lang="ru-RU" sz="2000" dirty="0">
                <a:solidFill>
                  <a:srgbClr val="7030A0"/>
                </a:solidFill>
              </a:rPr>
              <a:t> з боку спонсора проекту в </a:t>
            </a:r>
            <a:r>
              <a:rPr lang="ru-RU" sz="2000" dirty="0" err="1">
                <a:solidFill>
                  <a:srgbClr val="7030A0"/>
                </a:solidFill>
              </a:rPr>
              <a:t>розв’язанні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конфліктів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які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знаходяться</a:t>
            </a:r>
            <a:r>
              <a:rPr lang="ru-RU" sz="2000" dirty="0">
                <a:solidFill>
                  <a:srgbClr val="7030A0"/>
                </a:solidFill>
              </a:rPr>
              <a:t> поза </a:t>
            </a:r>
            <a:r>
              <a:rPr lang="ru-RU" sz="2000" dirty="0" err="1">
                <a:solidFill>
                  <a:srgbClr val="7030A0"/>
                </a:solidFill>
              </a:rPr>
              <a:t>компетенцією</a:t>
            </a:r>
            <a:r>
              <a:rPr lang="ru-RU" sz="2000" dirty="0">
                <a:solidFill>
                  <a:srgbClr val="7030A0"/>
                </a:solidFill>
              </a:rPr>
              <a:t> менеджера про </a:t>
            </a:r>
            <a:r>
              <a:rPr lang="ru-RU" sz="2000" dirty="0" err="1">
                <a:solidFill>
                  <a:srgbClr val="7030A0"/>
                </a:solidFill>
              </a:rPr>
              <a:t>екту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0178" name="Picture 2" descr="Тренинговый Центр Универсал | Решение конфликт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93" y="2064774"/>
            <a:ext cx="5004619" cy="40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175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Успішне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вирішення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конфліктів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передбачає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1. </a:t>
            </a:r>
            <a:r>
              <a:rPr lang="ru-RU" dirty="0" err="1">
                <a:solidFill>
                  <a:srgbClr val="FF0000"/>
                </a:solidFill>
              </a:rPr>
              <a:t>Забезпечення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підлеглих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конкретними</a:t>
            </a:r>
            <a:r>
              <a:rPr lang="ru-RU" dirty="0">
                <a:solidFill>
                  <a:srgbClr val="FF0000"/>
                </a:solidFill>
              </a:rPr>
              <a:t> документами про </a:t>
            </a:r>
            <a:r>
              <a:rPr lang="ru-RU" dirty="0" err="1">
                <a:solidFill>
                  <a:srgbClr val="FF0000"/>
                </a:solidFill>
              </a:rPr>
              <a:t>їхні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обов’язки</a:t>
            </a:r>
            <a:r>
              <a:rPr lang="ru-RU" dirty="0">
                <a:solidFill>
                  <a:srgbClr val="FF0000"/>
                </a:solidFill>
              </a:rPr>
              <a:t>, постановка </a:t>
            </a:r>
            <a:r>
              <a:rPr lang="ru-RU" dirty="0" err="1">
                <a:solidFill>
                  <a:srgbClr val="FF0000"/>
                </a:solidFill>
              </a:rPr>
              <a:t>завдання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формулювання</a:t>
            </a:r>
            <a:r>
              <a:rPr lang="ru-RU" dirty="0">
                <a:solidFill>
                  <a:srgbClr val="FF0000"/>
                </a:solidFill>
              </a:rPr>
              <a:t> мети й </a:t>
            </a:r>
            <a:r>
              <a:rPr lang="ru-RU" dirty="0" err="1">
                <a:solidFill>
                  <a:srgbClr val="FF0000"/>
                </a:solidFill>
              </a:rPr>
              <a:t>уточнення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лінії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поведінки</a:t>
            </a:r>
            <a:r>
              <a:rPr lang="ru-RU" dirty="0">
                <a:solidFill>
                  <a:srgbClr val="FF0000"/>
                </a:solidFill>
              </a:rPr>
              <a:t> персоналу для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досягнення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dirty="0" err="1">
                <a:solidFill>
                  <a:srgbClr val="FF0000"/>
                </a:solidFill>
              </a:rPr>
              <a:t>Уважне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з’ясування</a:t>
            </a:r>
            <a:r>
              <a:rPr lang="ru-RU" dirty="0">
                <a:solidFill>
                  <a:srgbClr val="FF0000"/>
                </a:solidFill>
              </a:rPr>
              <a:t> причин </a:t>
            </a:r>
            <a:r>
              <a:rPr lang="ru-RU" dirty="0" err="1">
                <a:solidFill>
                  <a:srgbClr val="FF0000"/>
                </a:solidFill>
              </a:rPr>
              <a:t>поведінки</a:t>
            </a:r>
            <a:r>
              <a:rPr lang="ru-RU" dirty="0">
                <a:solidFill>
                  <a:srgbClr val="FF0000"/>
                </a:solidFill>
              </a:rPr>
              <a:t> людей;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dirty="0" err="1">
                <a:solidFill>
                  <a:srgbClr val="FF0000"/>
                </a:solidFill>
              </a:rPr>
              <a:t>Відмову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моральних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наставлянь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погроз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4. </a:t>
            </a:r>
            <a:r>
              <a:rPr lang="ru-RU" dirty="0" err="1">
                <a:solidFill>
                  <a:srgbClr val="FF0000"/>
                </a:solidFill>
              </a:rPr>
              <a:t>Застосування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покарання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працівник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цього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заслуговує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5. </a:t>
            </a:r>
            <a:r>
              <a:rPr lang="ru-RU" dirty="0" err="1">
                <a:solidFill>
                  <a:srgbClr val="FF0000"/>
                </a:solidFill>
              </a:rPr>
              <a:t>Пошук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виходу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ситуацій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загострся</a:t>
            </a:r>
            <a:r>
              <a:rPr lang="ru-RU" dirty="0">
                <a:solidFill>
                  <a:srgbClr val="FF0000"/>
                </a:solidFill>
              </a:rPr>
              <a:t>, а не </a:t>
            </a:r>
            <a:r>
              <a:rPr lang="ru-RU" dirty="0" err="1">
                <a:solidFill>
                  <a:srgbClr val="FF0000"/>
                </a:solidFill>
              </a:rPr>
              <a:t>з’ясування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стосунків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6. Не </a:t>
            </a:r>
            <a:r>
              <a:rPr lang="ru-RU" dirty="0" err="1">
                <a:solidFill>
                  <a:srgbClr val="FF0000"/>
                </a:solidFill>
              </a:rPr>
              <a:t>дозволяти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іншим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виводити</a:t>
            </a:r>
            <a:r>
              <a:rPr lang="ru-RU" dirty="0">
                <a:solidFill>
                  <a:srgbClr val="FF0000"/>
                </a:solidFill>
              </a:rPr>
              <a:t> себе з </a:t>
            </a:r>
            <a:r>
              <a:rPr lang="ru-RU" dirty="0" err="1">
                <a:solidFill>
                  <a:srgbClr val="FF0000"/>
                </a:solidFill>
              </a:rPr>
              <a:t>рівноваги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7. Не </a:t>
            </a:r>
            <a:r>
              <a:rPr lang="ru-RU" dirty="0" err="1">
                <a:solidFill>
                  <a:srgbClr val="FF0000"/>
                </a:solidFill>
              </a:rPr>
              <a:t>припускати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боротьби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переварювання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серед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підлеглих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8. </a:t>
            </a:r>
            <a:r>
              <a:rPr lang="ru-RU" dirty="0" err="1">
                <a:solidFill>
                  <a:srgbClr val="FF0000"/>
                </a:solidFill>
              </a:rPr>
              <a:t>Постійно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працювати</a:t>
            </a:r>
            <a:r>
              <a:rPr lang="ru-RU" dirty="0">
                <a:solidFill>
                  <a:srgbClr val="FF0000"/>
                </a:solidFill>
              </a:rPr>
              <a:t> над </a:t>
            </a:r>
            <a:r>
              <a:rPr lang="ru-RU" dirty="0" err="1">
                <a:solidFill>
                  <a:srgbClr val="FF0000"/>
                </a:solidFill>
              </a:rPr>
              <a:t>правильним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викладом</a:t>
            </a:r>
            <a:r>
              <a:rPr lang="ru-RU" dirty="0">
                <a:solidFill>
                  <a:srgbClr val="FF0000"/>
                </a:solidFill>
              </a:rPr>
              <a:t> думок;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9. </a:t>
            </a:r>
            <a:r>
              <a:rPr lang="ru-RU" dirty="0" err="1">
                <a:solidFill>
                  <a:srgbClr val="FF0000"/>
                </a:solidFill>
              </a:rPr>
              <a:t>Учитися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уважно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слухати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1202" name="Picture 2" descr="Поиск сбалансированного решения в конфликтной ситуац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2" y="2045110"/>
            <a:ext cx="4943168" cy="381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8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Основними</a:t>
            </a:r>
            <a:r>
              <a:rPr lang="ru-RU" b="1" dirty="0">
                <a:solidFill>
                  <a:srgbClr val="FF0000"/>
                </a:solidFill>
              </a:rPr>
              <a:t> сферами </a:t>
            </a:r>
            <a:r>
              <a:rPr lang="ru-RU" b="1" dirty="0" err="1">
                <a:solidFill>
                  <a:srgbClr val="FF0000"/>
                </a:solidFill>
              </a:rPr>
              <a:t>управління</a:t>
            </a:r>
            <a:r>
              <a:rPr lang="ru-RU" b="1" dirty="0">
                <a:solidFill>
                  <a:srgbClr val="FF0000"/>
                </a:solidFill>
              </a:rPr>
              <a:t> персоналом у </a:t>
            </a:r>
            <a:r>
              <a:rPr lang="ru-RU" b="1" dirty="0" err="1" smtClean="0">
                <a:solidFill>
                  <a:srgbClr val="FF0000"/>
                </a:solidFill>
              </a:rPr>
              <a:t>рекламних</a:t>
            </a:r>
            <a:r>
              <a:rPr lang="ru-RU" b="1" dirty="0" smtClean="0">
                <a:solidFill>
                  <a:srgbClr val="FF0000"/>
                </a:solidFill>
              </a:rPr>
              <a:t> /ПР-</a:t>
            </a:r>
            <a:r>
              <a:rPr lang="ru-RU" b="1" dirty="0" smtClean="0">
                <a:solidFill>
                  <a:srgbClr val="FF0000"/>
                </a:solidFill>
              </a:rPr>
              <a:t>проектах </a:t>
            </a:r>
            <a:r>
              <a:rPr lang="ru-RU" b="1" dirty="0">
                <a:solidFill>
                  <a:srgbClr val="FF0000"/>
                </a:solidFill>
              </a:rPr>
              <a:t>є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лідерство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проектного менеджера;</a:t>
            </a:r>
          </a:p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розвиток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команди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групової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мотивація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індивідуумів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групи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конфліктами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46" name="Picture 2" descr="Interpersonal Relationships | Stephanie Littre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3357"/>
            <a:ext cx="5181600" cy="3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3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Менеджер рекламного /ПР-проекту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Менеджер </a:t>
            </a:r>
            <a:r>
              <a:rPr lang="ru-RU" sz="3200" b="1" dirty="0" smtClean="0">
                <a:solidFill>
                  <a:srgbClr val="002060"/>
                </a:solidFill>
              </a:rPr>
              <a:t>рекламного /ПР-</a:t>
            </a:r>
            <a:r>
              <a:rPr lang="ru-RU" sz="3200" b="1" dirty="0" smtClean="0">
                <a:solidFill>
                  <a:srgbClr val="002060"/>
                </a:solidFill>
              </a:rPr>
              <a:t>проекту </a:t>
            </a:r>
            <a:r>
              <a:rPr lang="ru-RU" sz="3200" b="1" dirty="0">
                <a:solidFill>
                  <a:srgbClr val="002060"/>
                </a:solidFill>
              </a:rPr>
              <a:t>– </a:t>
            </a:r>
            <a:r>
              <a:rPr lang="ru-RU" sz="3200" dirty="0" err="1">
                <a:solidFill>
                  <a:srgbClr val="002060"/>
                </a:solidFill>
              </a:rPr>
              <a:t>керівник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що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обіймає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постійну</a:t>
            </a:r>
            <a:r>
              <a:rPr lang="ru-RU" sz="3200" dirty="0">
                <a:solidFill>
                  <a:srgbClr val="002060"/>
                </a:solidFill>
              </a:rPr>
              <a:t> посаду в </a:t>
            </a:r>
            <a:r>
              <a:rPr lang="ru-RU" sz="3200" dirty="0" err="1">
                <a:solidFill>
                  <a:srgbClr val="002060"/>
                </a:solidFill>
              </a:rPr>
              <a:t>команді</a:t>
            </a:r>
            <a:r>
              <a:rPr lang="ru-RU" sz="3200" dirty="0">
                <a:solidFill>
                  <a:srgbClr val="002060"/>
                </a:solidFill>
              </a:rPr>
              <a:t> проекту й </a:t>
            </a:r>
            <a:r>
              <a:rPr lang="ru-RU" sz="3200" dirty="0" err="1">
                <a:solidFill>
                  <a:srgbClr val="002060"/>
                </a:solidFill>
              </a:rPr>
              <a:t>наділений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повноваженнями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ділянці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прийняття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рішень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щодо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конкретних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видів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170" name="Picture 2" descr="Керування проектами - презентация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724"/>
            <a:ext cx="5181600" cy="38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12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4599</Words>
  <Application>Microsoft Office PowerPoint</Application>
  <PresentationFormat>Широкоэкранный</PresentationFormat>
  <Paragraphs>308</Paragraphs>
  <Slides>71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Wingdings</vt:lpstr>
      <vt:lpstr>Тема Office</vt:lpstr>
      <vt:lpstr>Кадрове забезпечення виконання рекламного /ПР-проекту</vt:lpstr>
      <vt:lpstr>Кадрове забезпечення виконання рекламного /ПР-проекту </vt:lpstr>
      <vt:lpstr>Процеси управління людськими ресурсами проекту</vt:lpstr>
      <vt:lpstr>Управління людськими ресурсами проекту</vt:lpstr>
      <vt:lpstr>Процеси управління людськими ресурсами проекту</vt:lpstr>
      <vt:lpstr>Процеси управління людськими ресурсами рекламного /ПР-проекту</vt:lpstr>
      <vt:lpstr>Головна мета управління персоналом полягає в забезпеченні:</vt:lpstr>
      <vt:lpstr>Основними сферами управління персоналом у рекламних /ПР-проектах є :</vt:lpstr>
      <vt:lpstr>Менеджер рекламного /ПР-проекту</vt:lpstr>
      <vt:lpstr>Лідерство</vt:lpstr>
      <vt:lpstr>Лідерство</vt:lpstr>
      <vt:lpstr>Ефективність роботи керівника рекламного /ПР-проекту визначається не його особистими рисами, а скоріше манерою поведінки у стосунках з підлеглими. Існує така класифікація стилів керівництва</vt:lpstr>
      <vt:lpstr>Лідерство</vt:lpstr>
      <vt:lpstr>Стиль керівництва</vt:lpstr>
      <vt:lpstr>Стиль керівництва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Стиль керівництва</vt:lpstr>
      <vt:lpstr>Стиль керівництва</vt:lpstr>
      <vt:lpstr>Стиль керівництва</vt:lpstr>
      <vt:lpstr>Презентация PowerPoint</vt:lpstr>
      <vt:lpstr>Відмінності між лідером і керівником рекламного /ПР-проекту</vt:lpstr>
      <vt:lpstr>Делегування</vt:lpstr>
      <vt:lpstr>Лідер рекламного /ПР-проєкту</vt:lpstr>
      <vt:lpstr>Виділяють три основних критерії, яким має відповідати ефективний менеджер  рекламного / ПР-проекту</vt:lpstr>
      <vt:lpstr>Організаційна культура проекту </vt:lpstr>
      <vt:lpstr>Організаційна культура</vt:lpstr>
      <vt:lpstr>В загальному розумінні поняття «організаційна культура» включає в себе три ключових елементи.</vt:lpstr>
      <vt:lpstr>В корпоративній культурі мають бути присутні такі складові:</vt:lpstr>
      <vt:lpstr>Типи організаційної культури</vt:lpstr>
      <vt:lpstr>Типи організаційної культури</vt:lpstr>
      <vt:lpstr>Типи організаційної культури</vt:lpstr>
      <vt:lpstr>Типи організаційної культури</vt:lpstr>
      <vt:lpstr>Типи організаційної культури</vt:lpstr>
      <vt:lpstr>Формування команди рекламного /ПР-проекту</vt:lpstr>
      <vt:lpstr>Формування команди рекламного /ПР-проекту</vt:lpstr>
      <vt:lpstr>Систематизуючи існуючі визначення поняття «команда проекту», можна виділити чотири підходи до його тлумачення:</vt:lpstr>
      <vt:lpstr>Команда рекламного /ПР-проекту</vt:lpstr>
      <vt:lpstr>Команда рекламного /ПР-проекту</vt:lpstr>
      <vt:lpstr>Типи управлінських команд</vt:lpstr>
      <vt:lpstr>Команда рекламного /ПР-проекту</vt:lpstr>
      <vt:lpstr>В організаційній структурі великих проектів використовують три типи проектних команд:</vt:lpstr>
      <vt:lpstr>Цілі створення проектної команди:</vt:lpstr>
      <vt:lpstr>Існує два основних принципи формування команди для управління проектом:</vt:lpstr>
      <vt:lpstr>Задачею керівника проекту при формуванні команди рекламного /ПР-проекту є підбір членів команди, які забезпечували б:</vt:lpstr>
      <vt:lpstr>Існує TORI-модель побудови команди рекламного /ПР-проекту:</vt:lpstr>
      <vt:lpstr>Презентация PowerPoint</vt:lpstr>
      <vt:lpstr>Процеси управління командою проекту</vt:lpstr>
      <vt:lpstr>Існує 5 стадій розвитку команди</vt:lpstr>
      <vt:lpstr>Методи навчання персоналу у рекламного /ПР-проектах</vt:lpstr>
      <vt:lpstr>Мотиваційні аспекти роботи команди</vt:lpstr>
      <vt:lpstr>МОТИВАЦІЙНІ АСПЕКТИ РОБОТИ КОМАНДИ рекламного /ПР-проекту </vt:lpstr>
      <vt:lpstr>Для посилення мотивації членів команди і подолання складнощів реалізації проекту використовують чинники, які одержали назву 5 «Р»</vt:lpstr>
      <vt:lpstr>Рекомендації менеджеру рекламного /ПР-проекту щодо мотивацій:</vt:lpstr>
      <vt:lpstr>Управління конфліктами в рекламних /ПР-проектах</vt:lpstr>
      <vt:lpstr>Управління конфліктами в проектах</vt:lpstr>
      <vt:lpstr>Погляди на конфлікт</vt:lpstr>
      <vt:lpstr>Основними причинами конфліктів у проекті є:</vt:lpstr>
      <vt:lpstr>Функції конфлікту:</vt:lpstr>
      <vt:lpstr>Деструктивні конфлікти</vt:lpstr>
      <vt:lpstr>Можливі наступні фактори, які сприяли б попередженню деструктивних конфліктів:</vt:lpstr>
      <vt:lpstr>Фактори, що впливають на методи вирішення конфліктів, включають в себе:</vt:lpstr>
      <vt:lpstr>Загальновідомі наступні п’ять стилів поведінки у конфліктних ситуаціях:</vt:lpstr>
      <vt:lpstr>5 стилів поведінки у конфліктних ситуаціях:</vt:lpstr>
      <vt:lpstr>Виявлення і розв’язання конфліктів вимагає від менеджера проекту виконання таких п’яти задач:</vt:lpstr>
      <vt:lpstr>Успішне вирішення конфліктів передбачає: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Кадрове забезпечення виконання проекту</dc:title>
  <dc:creator>admin</dc:creator>
  <cp:lastModifiedBy>admin</cp:lastModifiedBy>
  <cp:revision>80</cp:revision>
  <dcterms:created xsi:type="dcterms:W3CDTF">2021-01-17T10:55:16Z</dcterms:created>
  <dcterms:modified xsi:type="dcterms:W3CDTF">2021-01-18T14:40:21Z</dcterms:modified>
</cp:coreProperties>
</file>