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10.09.2015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10.09.2015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10.09.2015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10.09.2015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10.09.2015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10.09.2015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10.09.2015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71670" y="1285860"/>
            <a:ext cx="6215106" cy="4246601"/>
          </a:xfrm>
        </p:spPr>
        <p:txBody>
          <a:bodyPr>
            <a:normAutofit fontScale="90000"/>
          </a:bodyPr>
          <a:lstStyle/>
          <a:p>
            <a:r>
              <a:rPr lang="uk-UA" dirty="0" smtClean="0"/>
              <a:t>Інформаційне </a:t>
            </a:r>
            <a:r>
              <a:rPr lang="uk-UA" dirty="0" err="1" smtClean="0"/>
              <a:t>суспілство</a:t>
            </a:r>
            <a:r>
              <a:rPr lang="uk-UA" dirty="0" smtClean="0"/>
              <a:t> як проблема </a:t>
            </a:r>
            <a:r>
              <a:rPr lang="uk-UA" i="1" dirty="0" smtClean="0"/>
              <a:t>XXI</a:t>
            </a:r>
            <a:r>
              <a:rPr lang="uk-UA" dirty="0" smtClean="0"/>
              <a:t>  століття. Україна в світових координатах розвитку</a:t>
            </a:r>
            <a:endParaRPr lang="ru-RU" dirty="0"/>
          </a:p>
        </p:txBody>
      </p:sp>
      <p:sp>
        <p:nvSpPr>
          <p:cNvPr id="3" name="Подзаголовок 2"/>
          <p:cNvSpPr>
            <a:spLocks noGrp="1"/>
          </p:cNvSpPr>
          <p:nvPr>
            <p:ph type="subTitle" idx="1"/>
          </p:nvPr>
        </p:nvSpPr>
        <p:spPr>
          <a:xfrm>
            <a:off x="500034" y="4500570"/>
            <a:ext cx="8062912" cy="1752600"/>
          </a:xfrm>
        </p:spPr>
        <p:txBody>
          <a:bodyPr/>
          <a:lstStyle/>
          <a:p>
            <a:endParaRPr lang="ru-RU" dirty="0" smtClean="0"/>
          </a:p>
          <a:p>
            <a:endParaRPr lang="ru-RU" dirty="0" smtClean="0"/>
          </a:p>
          <a:p>
            <a:endParaRPr lang="ru-RU" dirty="0"/>
          </a:p>
        </p:txBody>
      </p:sp>
      <p:pic>
        <p:nvPicPr>
          <p:cNvPr id="19458" name="Picture 2" descr="http://telemont.ru/local/cache-vignettes/L510xH220/us_7-2-560d1-4f18d.jpg"/>
          <p:cNvPicPr>
            <a:picLocks noChangeAspect="1" noChangeArrowheads="1"/>
          </p:cNvPicPr>
          <p:nvPr/>
        </p:nvPicPr>
        <p:blipFill>
          <a:blip r:embed="rId2"/>
          <a:srcRect/>
          <a:stretch>
            <a:fillRect/>
          </a:stretch>
        </p:blipFill>
        <p:spPr bwMode="auto">
          <a:xfrm>
            <a:off x="285720" y="1571612"/>
            <a:ext cx="3929058" cy="169488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1143000"/>
          </a:xfrm>
        </p:spPr>
        <p:txBody>
          <a:bodyPr>
            <a:normAutofit/>
          </a:bodyPr>
          <a:lstStyle/>
          <a:p>
            <a:r>
              <a:rPr lang="uk-UA" sz="3600" dirty="0" smtClean="0"/>
              <a:t>Віртуальна реальність і розвиток особистості</a:t>
            </a:r>
            <a:endParaRPr lang="ru-RU" sz="3600" dirty="0"/>
          </a:p>
        </p:txBody>
      </p:sp>
      <p:sp>
        <p:nvSpPr>
          <p:cNvPr id="3" name="Содержимое 2"/>
          <p:cNvSpPr>
            <a:spLocks noGrp="1"/>
          </p:cNvSpPr>
          <p:nvPr>
            <p:ph idx="1"/>
          </p:nvPr>
        </p:nvSpPr>
        <p:spPr>
          <a:xfrm>
            <a:off x="285720" y="1643050"/>
            <a:ext cx="8572560" cy="3279470"/>
          </a:xfrm>
        </p:spPr>
        <p:txBody>
          <a:bodyPr>
            <a:normAutofit fontScale="85000" lnSpcReduction="10000"/>
          </a:bodyPr>
          <a:lstStyle/>
          <a:p>
            <a:r>
              <a:rPr lang="uk-UA" dirty="0" err="1" smtClean="0"/>
              <a:t>Віртуа́льна</a:t>
            </a:r>
            <a:r>
              <a:rPr lang="uk-UA" dirty="0" smtClean="0"/>
              <a:t> </a:t>
            </a:r>
            <a:r>
              <a:rPr lang="uk-UA" dirty="0" err="1" smtClean="0"/>
              <a:t>реа́льність</a:t>
            </a:r>
            <a:r>
              <a:rPr lang="uk-UA" dirty="0" smtClean="0"/>
              <a:t> (англ. </a:t>
            </a:r>
            <a:r>
              <a:rPr lang="uk-UA" dirty="0" err="1" smtClean="0"/>
              <a:t>Virtual</a:t>
            </a:r>
            <a:r>
              <a:rPr lang="uk-UA" dirty="0" smtClean="0"/>
              <a:t> </a:t>
            </a:r>
            <a:r>
              <a:rPr lang="uk-UA" dirty="0" err="1" smtClean="0"/>
              <a:t>reality</a:t>
            </a:r>
            <a:r>
              <a:rPr lang="uk-UA" dirty="0" smtClean="0"/>
              <a:t>) — комп'ютерні системи, які забезпечують візуальні і звукові ефекти, що занурюють глядача в уявний світ за екраном. Користувач оточується породженими комп'ютером образами і звуками, що дають відчуття реальності. Користувач взаємодіє зі штучним світом за допомогою різноманітних сенсорів, таких як, наприклад, шолом і рукавички, які зв'язують його рухи і враження і аудіовізуальні ефекти. Майбутні дослідження в галузі віртуальної реальності скеровані на збільшення враження реальності спостережуваного.</a:t>
            </a:r>
            <a:endParaRPr lang="ru-RU" dirty="0" smtClean="0"/>
          </a:p>
          <a:p>
            <a:endParaRPr lang="ru-RU" dirty="0"/>
          </a:p>
        </p:txBody>
      </p:sp>
      <p:pic>
        <p:nvPicPr>
          <p:cNvPr id="10242" name="Picture 2" descr="http://www.etoday.ru/uploads/2012/02/19/Live%20Park%20360%20close%20800-thumb-680x294-197662.jpg"/>
          <p:cNvPicPr>
            <a:picLocks noChangeAspect="1" noChangeArrowheads="1"/>
          </p:cNvPicPr>
          <p:nvPr/>
        </p:nvPicPr>
        <p:blipFill>
          <a:blip r:embed="rId2"/>
          <a:srcRect/>
          <a:stretch>
            <a:fillRect/>
          </a:stretch>
        </p:blipFill>
        <p:spPr bwMode="auto">
          <a:xfrm>
            <a:off x="1785918" y="4714884"/>
            <a:ext cx="5357850" cy="187165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143000"/>
          </a:xfrm>
        </p:spPr>
        <p:txBody>
          <a:bodyPr>
            <a:normAutofit/>
          </a:bodyPr>
          <a:lstStyle/>
          <a:p>
            <a:pPr lvl="1" algn="l" rtl="0">
              <a:spcBef>
                <a:spcPct val="0"/>
              </a:spcBef>
            </a:pPr>
            <a:r>
              <a:rPr lang="uk-UA" sz="3600" kern="1200" dirty="0">
                <a:solidFill>
                  <a:schemeClr val="tx2"/>
                </a:solidFill>
                <a:latin typeface="+mj-lt"/>
                <a:ea typeface="+mj-ea"/>
                <a:cs typeface="+mj-cs"/>
              </a:rPr>
              <a:t>Інформаційна культура і постмодернізм.</a:t>
            </a:r>
            <a:endParaRPr lang="ru-RU" sz="3600" kern="1200" dirty="0">
              <a:solidFill>
                <a:schemeClr val="tx2"/>
              </a:solidFill>
              <a:latin typeface="+mj-lt"/>
              <a:ea typeface="+mj-ea"/>
              <a:cs typeface="+mj-cs"/>
            </a:endParaRPr>
          </a:p>
        </p:txBody>
      </p:sp>
      <p:sp>
        <p:nvSpPr>
          <p:cNvPr id="3" name="Содержимое 2"/>
          <p:cNvSpPr>
            <a:spLocks noGrp="1"/>
          </p:cNvSpPr>
          <p:nvPr>
            <p:ph idx="1"/>
          </p:nvPr>
        </p:nvSpPr>
        <p:spPr>
          <a:xfrm>
            <a:off x="457200" y="1357298"/>
            <a:ext cx="5900750" cy="5500702"/>
          </a:xfrm>
        </p:spPr>
        <p:txBody>
          <a:bodyPr>
            <a:normAutofit fontScale="92500" lnSpcReduction="20000"/>
          </a:bodyPr>
          <a:lstStyle/>
          <a:p>
            <a:r>
              <a:rPr lang="uk-UA" dirty="0" smtClean="0"/>
              <a:t>Інформаційна культура (англ. </a:t>
            </a:r>
            <a:r>
              <a:rPr lang="uk-UA" dirty="0" err="1" smtClean="0"/>
              <a:t>Information</a:t>
            </a:r>
            <a:r>
              <a:rPr lang="uk-UA" dirty="0" smtClean="0"/>
              <a:t> </a:t>
            </a:r>
            <a:r>
              <a:rPr lang="uk-UA" dirty="0" err="1" smtClean="0"/>
              <a:t>culture</a:t>
            </a:r>
            <a:r>
              <a:rPr lang="uk-UA" dirty="0" smtClean="0"/>
              <a:t>) — в широкому значенні — це сукупність принципів і реальних механізмів, що забезпечують позитивні взаємодії етнічних і національних культур, а також сполученість у загальному досвіді людства.</a:t>
            </a:r>
            <a:endParaRPr lang="ru-RU" dirty="0" smtClean="0"/>
          </a:p>
          <a:p>
            <a:r>
              <a:rPr lang="uk-UA" dirty="0" smtClean="0"/>
              <a:t>У вузькому — сукупність знань та вмінь по ефективній інформаційній діяльності, тобто такій ІД, яка досягає поставленої цілі.</a:t>
            </a:r>
            <a:endParaRPr lang="ru-RU" dirty="0" smtClean="0"/>
          </a:p>
          <a:p>
            <a:r>
              <a:rPr lang="uk-UA" dirty="0" smtClean="0"/>
              <a:t>Інформаційна культура може розглядатися як складова частина загальної культури, орієнтована на інформаційне забезпечення людської діяльності.</a:t>
            </a:r>
            <a:endParaRPr lang="ru-RU" dirty="0"/>
          </a:p>
        </p:txBody>
      </p:sp>
      <p:pic>
        <p:nvPicPr>
          <p:cNvPr id="9218" name="Picture 2" descr="http://vedomosti-ural.ru/uploadedFiles/newsimages/icons/350x350/it_technologii_485.JPG"/>
          <p:cNvPicPr>
            <a:picLocks noChangeAspect="1" noChangeArrowheads="1"/>
          </p:cNvPicPr>
          <p:nvPr/>
        </p:nvPicPr>
        <p:blipFill>
          <a:blip r:embed="rId2"/>
          <a:srcRect/>
          <a:stretch>
            <a:fillRect/>
          </a:stretch>
        </p:blipFill>
        <p:spPr bwMode="auto">
          <a:xfrm>
            <a:off x="6000760" y="2357430"/>
            <a:ext cx="2714644" cy="203210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1357298"/>
            <a:ext cx="8301038" cy="4960624"/>
          </a:xfrm>
        </p:spPr>
        <p:txBody>
          <a:bodyPr/>
          <a:lstStyle/>
          <a:p>
            <a:r>
              <a:rPr lang="uk-UA" dirty="0" smtClean="0"/>
              <a:t>Термін "</a:t>
            </a:r>
            <a:r>
              <a:rPr lang="uk-UA" dirty="0" err="1" smtClean="0"/>
              <a:t>постмодерн</a:t>
            </a:r>
            <a:r>
              <a:rPr lang="uk-UA" dirty="0" smtClean="0"/>
              <a:t>" має соціальний сенс, ним позначається перехід суспільства від індустріального до інформаційного. </a:t>
            </a:r>
          </a:p>
          <a:p>
            <a:r>
              <a:rPr lang="uk-UA" dirty="0" smtClean="0"/>
              <a:t>Цей напрям — продукт постіндустріальної епохи, </a:t>
            </a:r>
            <a:r>
              <a:rPr lang="uk-UA" dirty="0" err="1" smtClean="0"/>
              <a:t>епохи</a:t>
            </a:r>
            <a:r>
              <a:rPr lang="uk-UA" dirty="0" smtClean="0"/>
              <a:t> розпаду цілісного погляду на світ, руйнування систем — світоглядно-філософських, економічних, політичних. </a:t>
            </a:r>
            <a:endParaRPr lang="ru-RU" dirty="0"/>
          </a:p>
        </p:txBody>
      </p:sp>
      <p:pic>
        <p:nvPicPr>
          <p:cNvPr id="8194" name="Picture 2" descr="http://tlt.ru/uploads/2010/09/2a23213c825b9b372d4cd9d74c02c4fa_x1024.jpg"/>
          <p:cNvPicPr>
            <a:picLocks noChangeAspect="1" noChangeArrowheads="1"/>
          </p:cNvPicPr>
          <p:nvPr/>
        </p:nvPicPr>
        <p:blipFill>
          <a:blip r:embed="rId2"/>
          <a:srcRect/>
          <a:stretch>
            <a:fillRect/>
          </a:stretch>
        </p:blipFill>
        <p:spPr bwMode="auto">
          <a:xfrm>
            <a:off x="1928794" y="4286256"/>
            <a:ext cx="5214974" cy="239296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928670"/>
            <a:ext cx="7929618" cy="857256"/>
          </a:xfrm>
        </p:spPr>
        <p:txBody>
          <a:bodyPr>
            <a:normAutofit fontScale="90000"/>
          </a:bodyPr>
          <a:lstStyle/>
          <a:p>
            <a:r>
              <a:rPr lang="uk-UA" dirty="0" smtClean="0"/>
              <a:t>Освіта в інформаційному суспільстві</a:t>
            </a:r>
            <a:endParaRPr lang="ru-RU" dirty="0"/>
          </a:p>
        </p:txBody>
      </p:sp>
      <p:sp>
        <p:nvSpPr>
          <p:cNvPr id="3" name="Содержимое 2"/>
          <p:cNvSpPr>
            <a:spLocks noGrp="1"/>
          </p:cNvSpPr>
          <p:nvPr>
            <p:ph idx="1"/>
          </p:nvPr>
        </p:nvSpPr>
        <p:spPr>
          <a:xfrm>
            <a:off x="0" y="1785926"/>
            <a:ext cx="6143636" cy="4714908"/>
          </a:xfrm>
        </p:spPr>
        <p:txBody>
          <a:bodyPr>
            <a:normAutofit fontScale="77500" lnSpcReduction="20000"/>
          </a:bodyPr>
          <a:lstStyle/>
          <a:p>
            <a:r>
              <a:rPr lang="uk-UA" dirty="0" smtClean="0"/>
              <a:t>«Інформатизація» є необхідною складовою процесу освіти в інформаційному суспільстві. Це обумовлюється все наростаючи об’ємами інформації та зміною її ролі, все більшою кількістю та інтенсивністю інформаційних потоків, які для сучасної людини вже є об’єктивною реальністю. </a:t>
            </a:r>
            <a:endParaRPr lang="ru-RU" dirty="0" smtClean="0"/>
          </a:p>
          <a:p>
            <a:endParaRPr lang="uk-UA" dirty="0" smtClean="0"/>
          </a:p>
          <a:p>
            <a:r>
              <a:rPr lang="uk-UA" dirty="0" smtClean="0"/>
              <a:t>За допомогою інформаційних технологій можна зробити процес навчання більш захоплюючим, а освітню систему більш гнучкою та різноманітною, особливо на рівні середньої, вищої та неперервної освіти. Вони представляють небувалі можливості для співпраці в процесі навчання. </a:t>
            </a:r>
            <a:endParaRPr lang="ru-RU" dirty="0"/>
          </a:p>
        </p:txBody>
      </p:sp>
      <p:pic>
        <p:nvPicPr>
          <p:cNvPr id="7170" name="Picture 2" descr="http://lyceum-2.ru/images/informatisation.jpg"/>
          <p:cNvPicPr>
            <a:picLocks noChangeAspect="1" noChangeArrowheads="1"/>
          </p:cNvPicPr>
          <p:nvPr/>
        </p:nvPicPr>
        <p:blipFill>
          <a:blip r:embed="rId2"/>
          <a:srcRect/>
          <a:stretch>
            <a:fillRect/>
          </a:stretch>
        </p:blipFill>
        <p:spPr bwMode="auto">
          <a:xfrm>
            <a:off x="6215074" y="2285992"/>
            <a:ext cx="2928926" cy="241929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28604"/>
            <a:ext cx="8229600" cy="1143000"/>
          </a:xfrm>
        </p:spPr>
        <p:txBody>
          <a:bodyPr/>
          <a:lstStyle/>
          <a:p>
            <a:r>
              <a:rPr lang="uk-UA" dirty="0" smtClean="0"/>
              <a:t>Інформатизація в Україні</a:t>
            </a:r>
            <a:endParaRPr lang="ru-RU" dirty="0"/>
          </a:p>
        </p:txBody>
      </p:sp>
      <p:sp>
        <p:nvSpPr>
          <p:cNvPr id="3" name="Содержимое 2"/>
          <p:cNvSpPr>
            <a:spLocks noGrp="1"/>
          </p:cNvSpPr>
          <p:nvPr>
            <p:ph idx="1"/>
          </p:nvPr>
        </p:nvSpPr>
        <p:spPr>
          <a:xfrm>
            <a:off x="457200" y="1935480"/>
            <a:ext cx="7186634" cy="4389120"/>
          </a:xfrm>
        </p:spPr>
        <p:txBody>
          <a:bodyPr>
            <a:normAutofit fontScale="92500" lnSpcReduction="10000"/>
          </a:bodyPr>
          <a:lstStyle/>
          <a:p>
            <a:r>
              <a:rPr lang="uk-UA" dirty="0" smtClean="0"/>
              <a:t>Концепція і термінологія «інформаційного суспільства» набули значного поширення в Україні услід за їх поширенням у світі з тими ж, характерними для світу, протиріччями та </a:t>
            </a:r>
            <a:r>
              <a:rPr lang="uk-UA" dirty="0" err="1" smtClean="0"/>
              <a:t>неясностями</a:t>
            </a:r>
            <a:r>
              <a:rPr lang="uk-UA" dirty="0" smtClean="0"/>
              <a:t> у їх застосуванні. Термін «інформаційне суспільство» у більшості випадків використовується як яскравий синонім терміну «інформаційно-комунікаційні технології», а концепція «інформаційного суспільства», і до сьогодні, не отримала глибокого осмислення і адаптації під українські реалії внаслідок занепаду української науки.</a:t>
            </a:r>
            <a:endParaRPr lang="ru-RU" dirty="0" smtClean="0"/>
          </a:p>
          <a:p>
            <a:endParaRPr lang="ru-RU" dirty="0"/>
          </a:p>
        </p:txBody>
      </p:sp>
      <p:pic>
        <p:nvPicPr>
          <p:cNvPr id="6146" name="Picture 2" descr="http://pedagog.net.ua/_nw/3/67647400.jpg"/>
          <p:cNvPicPr>
            <a:picLocks noChangeAspect="1" noChangeArrowheads="1"/>
          </p:cNvPicPr>
          <p:nvPr/>
        </p:nvPicPr>
        <p:blipFill>
          <a:blip r:embed="rId2"/>
          <a:srcRect/>
          <a:stretch>
            <a:fillRect/>
          </a:stretch>
        </p:blipFill>
        <p:spPr bwMode="auto">
          <a:xfrm>
            <a:off x="7286644" y="1428736"/>
            <a:ext cx="1657922" cy="157163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785794"/>
            <a:ext cx="7215238" cy="5715040"/>
          </a:xfrm>
        </p:spPr>
        <p:txBody>
          <a:bodyPr>
            <a:noAutofit/>
          </a:bodyPr>
          <a:lstStyle/>
          <a:p>
            <a:pPr>
              <a:buNone/>
            </a:pPr>
            <a:r>
              <a:rPr lang="uk-UA" sz="1600" dirty="0" smtClean="0"/>
              <a:t>        Інформаційний простір є основою соціально-економічного, політичного</a:t>
            </a:r>
            <a:r>
              <a:rPr lang="ru-RU" sz="1600" dirty="0" smtClean="0"/>
              <a:t> </a:t>
            </a:r>
            <a:r>
              <a:rPr lang="uk-UA" sz="1600" dirty="0" smtClean="0"/>
              <a:t>розвитку і забезпечення безпеки України. </a:t>
            </a:r>
            <a:endParaRPr lang="ru-RU" sz="1600" dirty="0" smtClean="0"/>
          </a:p>
          <a:p>
            <a:pPr>
              <a:buNone/>
            </a:pPr>
            <a:r>
              <a:rPr lang="uk-UA" sz="1600" dirty="0" smtClean="0"/>
              <a:t>         У складі інформаційного простору ми розглядаємо такі основні компоненти:</a:t>
            </a:r>
            <a:endParaRPr lang="ru-RU" sz="1600" dirty="0" smtClean="0"/>
          </a:p>
          <a:p>
            <a:pPr>
              <a:buNone/>
            </a:pPr>
            <a:r>
              <a:rPr lang="uk-UA" sz="1600" dirty="0" smtClean="0"/>
              <a:t> </a:t>
            </a:r>
            <a:endParaRPr lang="ru-RU" sz="1600" dirty="0" smtClean="0"/>
          </a:p>
          <a:p>
            <a:r>
              <a:rPr lang="uk-UA" sz="1600" dirty="0" smtClean="0"/>
              <a:t>– інформаційні ресурси (ІР);</a:t>
            </a:r>
            <a:endParaRPr lang="ru-RU" sz="1600" dirty="0" smtClean="0"/>
          </a:p>
          <a:p>
            <a:pPr>
              <a:buNone/>
            </a:pPr>
            <a:r>
              <a:rPr lang="uk-UA" sz="1600" dirty="0" smtClean="0"/>
              <a:t> </a:t>
            </a:r>
            <a:endParaRPr lang="ru-RU" sz="1600" dirty="0" smtClean="0"/>
          </a:p>
          <a:p>
            <a:r>
              <a:rPr lang="uk-UA" sz="1600" dirty="0" smtClean="0"/>
              <a:t>– інформаційно-телекомунікаційну інфраструктуру;</a:t>
            </a:r>
            <a:endParaRPr lang="ru-RU" sz="1600" dirty="0" smtClean="0"/>
          </a:p>
          <a:p>
            <a:pPr>
              <a:buNone/>
            </a:pPr>
            <a:r>
              <a:rPr lang="uk-UA" sz="1600" dirty="0" smtClean="0"/>
              <a:t> </a:t>
            </a:r>
            <a:endParaRPr lang="ru-RU" sz="1600" dirty="0" smtClean="0"/>
          </a:p>
          <a:p>
            <a:r>
              <a:rPr lang="uk-UA" sz="1600" dirty="0" smtClean="0"/>
              <a:t>– систему масової інформації (</a:t>
            </a:r>
            <a:r>
              <a:rPr lang="uk-UA" sz="1600" dirty="0" err="1" smtClean="0"/>
              <a:t>смі</a:t>
            </a:r>
            <a:r>
              <a:rPr lang="uk-UA" sz="1600" dirty="0" smtClean="0"/>
              <a:t>);</a:t>
            </a:r>
            <a:endParaRPr lang="ru-RU" sz="1600" dirty="0" smtClean="0"/>
          </a:p>
          <a:p>
            <a:pPr>
              <a:buNone/>
            </a:pPr>
            <a:r>
              <a:rPr lang="uk-UA" sz="1600" dirty="0" smtClean="0"/>
              <a:t> </a:t>
            </a:r>
            <a:endParaRPr lang="ru-RU" sz="1600" dirty="0" smtClean="0"/>
          </a:p>
          <a:p>
            <a:r>
              <a:rPr lang="uk-UA" sz="1600" dirty="0" smtClean="0"/>
              <a:t>– ринок інформаційних технологій, засобів зв’язку, інформатизацій і</a:t>
            </a:r>
            <a:endParaRPr lang="ru-RU" sz="1600" dirty="0" smtClean="0"/>
          </a:p>
          <a:p>
            <a:r>
              <a:rPr lang="uk-UA" sz="1600" dirty="0" smtClean="0"/>
              <a:t>комунікацій, інформатизації продуктів і послуг;</a:t>
            </a:r>
            <a:endParaRPr lang="ru-RU" sz="1600" dirty="0" smtClean="0"/>
          </a:p>
          <a:p>
            <a:pPr>
              <a:buNone/>
            </a:pPr>
            <a:r>
              <a:rPr lang="uk-UA" sz="1600" dirty="0" smtClean="0"/>
              <a:t> </a:t>
            </a:r>
            <a:endParaRPr lang="ru-RU" sz="1600" dirty="0" smtClean="0"/>
          </a:p>
          <a:p>
            <a:r>
              <a:rPr lang="uk-UA" sz="1600" dirty="0" smtClean="0"/>
              <a:t>– систему взаємодії інформаційного простору України зі світовими</a:t>
            </a:r>
            <a:endParaRPr lang="ru-RU" sz="1600" dirty="0" smtClean="0"/>
          </a:p>
          <a:p>
            <a:r>
              <a:rPr lang="uk-UA" sz="1600" dirty="0" smtClean="0"/>
              <a:t>відкритими мережами;</a:t>
            </a:r>
            <a:endParaRPr lang="ru-RU" sz="1600" dirty="0" smtClean="0"/>
          </a:p>
          <a:p>
            <a:pPr>
              <a:buNone/>
            </a:pPr>
            <a:r>
              <a:rPr lang="uk-UA" sz="1600" dirty="0" smtClean="0"/>
              <a:t> </a:t>
            </a:r>
            <a:endParaRPr lang="ru-RU" sz="1600" dirty="0" smtClean="0"/>
          </a:p>
          <a:p>
            <a:r>
              <a:rPr lang="uk-UA" sz="1600" dirty="0" smtClean="0"/>
              <a:t>– систему забезпечення інформаційного захисту (безпеки); </a:t>
            </a:r>
            <a:endParaRPr lang="ru-RU" sz="1600" dirty="0" smtClean="0"/>
          </a:p>
          <a:p>
            <a:pPr>
              <a:buNone/>
            </a:pPr>
            <a:r>
              <a:rPr lang="uk-UA" sz="1600" dirty="0" smtClean="0"/>
              <a:t> </a:t>
            </a:r>
            <a:endParaRPr lang="ru-RU" sz="1600" dirty="0" smtClean="0"/>
          </a:p>
          <a:p>
            <a:r>
              <a:rPr lang="uk-UA" sz="1600" dirty="0" smtClean="0"/>
              <a:t>– систему інформаційного законодавства.</a:t>
            </a:r>
            <a:endParaRPr lang="ru-RU" sz="1600" dirty="0" smtClean="0"/>
          </a:p>
          <a:p>
            <a:endParaRPr lang="ru-RU" sz="1600" dirty="0"/>
          </a:p>
        </p:txBody>
      </p:sp>
      <p:pic>
        <p:nvPicPr>
          <p:cNvPr id="5124" name="Picture 4" descr="http://osvita.mediasapiens.ua/sites/mediaosvita.com.ua/files/imagecache/FrontPageNewsBig/infoprostir-330_0.jpg"/>
          <p:cNvPicPr>
            <a:picLocks noChangeAspect="1" noChangeArrowheads="1"/>
          </p:cNvPicPr>
          <p:nvPr/>
        </p:nvPicPr>
        <p:blipFill>
          <a:blip r:embed="rId2"/>
          <a:srcRect/>
          <a:stretch>
            <a:fillRect/>
          </a:stretch>
        </p:blipFill>
        <p:spPr bwMode="auto">
          <a:xfrm>
            <a:off x="6072198" y="1500174"/>
            <a:ext cx="2714644" cy="187557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6900882" cy="5753120"/>
          </a:xfrm>
        </p:spPr>
        <p:txBody>
          <a:bodyPr>
            <a:normAutofit fontScale="70000" lnSpcReduction="20000"/>
          </a:bodyPr>
          <a:lstStyle/>
          <a:p>
            <a:r>
              <a:rPr lang="uk-UA" dirty="0" smtClean="0"/>
              <a:t>Закон України </a:t>
            </a:r>
            <a:r>
              <a:rPr lang="uk-UA" dirty="0" err="1" smtClean="0"/>
              <a:t>“Про</a:t>
            </a:r>
            <a:r>
              <a:rPr lang="uk-UA" dirty="0" smtClean="0"/>
              <a:t> </a:t>
            </a:r>
            <a:r>
              <a:rPr lang="uk-UA" dirty="0" err="1" smtClean="0"/>
              <a:t>інформацію“</a:t>
            </a:r>
            <a:r>
              <a:rPr lang="uk-UA" dirty="0" smtClean="0"/>
              <a:t> визначає основні принципи державної політики в галузі інформатизації:</a:t>
            </a:r>
            <a:endParaRPr lang="ru-RU" dirty="0" smtClean="0"/>
          </a:p>
          <a:p>
            <a:pPr lvl="0" fontAlgn="t"/>
            <a:r>
              <a:rPr lang="uk-UA" dirty="0" smtClean="0"/>
              <a:t> інформаційна свобода — </a:t>
            </a:r>
            <a:r>
              <a:rPr lang="uk-UA" dirty="0" err="1" smtClean="0"/>
              <a:t>„Кожен</a:t>
            </a:r>
            <a:r>
              <a:rPr lang="uk-UA" dirty="0" smtClean="0"/>
              <a:t> має право вільно збирати, зберігати, використовувати і поширювати інформацію усно, письмово або в інший спосіб — на свій </a:t>
            </a:r>
            <a:r>
              <a:rPr lang="uk-UA" dirty="0" err="1" smtClean="0"/>
              <a:t>вибір“</a:t>
            </a:r>
            <a:r>
              <a:rPr lang="uk-UA" dirty="0" smtClean="0"/>
              <a:t> (ст. 34 Конституції України);</a:t>
            </a:r>
            <a:endParaRPr lang="ru-RU" dirty="0" smtClean="0"/>
          </a:p>
          <a:p>
            <a:pPr lvl="0" fontAlgn="t"/>
            <a:r>
              <a:rPr lang="uk-UA" dirty="0" smtClean="0"/>
              <a:t> невтручання в особисте життя — </a:t>
            </a:r>
            <a:r>
              <a:rPr lang="uk-UA" dirty="0" err="1" smtClean="0"/>
              <a:t>„Не</a:t>
            </a:r>
            <a:r>
              <a:rPr lang="uk-UA" dirty="0" smtClean="0"/>
              <a:t> допускається збирання, зберігання, використання та поширення конфіденційної інформації про особу без її згоди…“ (ст. 32 Конституції України);</a:t>
            </a:r>
            <a:endParaRPr lang="ru-RU" dirty="0" smtClean="0"/>
          </a:p>
          <a:p>
            <a:pPr lvl="0" fontAlgn="t"/>
            <a:r>
              <a:rPr lang="uk-UA" dirty="0" smtClean="0"/>
              <a:t> відкритість і доступність інформації — </a:t>
            </a:r>
            <a:r>
              <a:rPr lang="uk-UA" dirty="0" err="1" smtClean="0"/>
              <a:t>“Кожний</a:t>
            </a:r>
            <a:r>
              <a:rPr lang="uk-UA" dirty="0" smtClean="0"/>
              <a:t> громадянин має право знайомитися в органах державної влади, органах місцевого самоврядування, установах і організаціях з відомостями про себе…“ (ст. 32 Конституції України);</a:t>
            </a:r>
            <a:endParaRPr lang="ru-RU" dirty="0" smtClean="0"/>
          </a:p>
          <a:p>
            <a:pPr lvl="0" fontAlgn="t"/>
            <a:r>
              <a:rPr lang="uk-UA" dirty="0" smtClean="0"/>
              <a:t> інформаційна безпека — обмеження інформаційної свободи, відкритості й доступності інформації, режим використання персональних даних в інтересах національної безпеки, економічної доцільності й захисту прав інших людей;</a:t>
            </a:r>
            <a:endParaRPr lang="ru-RU" dirty="0" smtClean="0"/>
          </a:p>
          <a:p>
            <a:pPr lvl="0" fontAlgn="t"/>
            <a:r>
              <a:rPr lang="uk-UA" dirty="0" smtClean="0"/>
              <a:t>відповідальність власників інформаційних ресурсів за якість інформації;</a:t>
            </a:r>
            <a:endParaRPr lang="ru-RU" dirty="0" smtClean="0"/>
          </a:p>
          <a:p>
            <a:pPr lvl="0" fontAlgn="t"/>
            <a:r>
              <a:rPr lang="uk-UA" dirty="0" smtClean="0"/>
              <a:t>гармонізація інформаційного законодавства із законодавством інших країн.</a:t>
            </a:r>
            <a:endParaRPr lang="ru-RU" dirty="0" smtClean="0"/>
          </a:p>
          <a:p>
            <a:endParaRPr lang="ru-RU" dirty="0"/>
          </a:p>
        </p:txBody>
      </p:sp>
      <p:pic>
        <p:nvPicPr>
          <p:cNvPr id="4098" name="Picture 2" descr="http://www.oda.kherson.ua/media/node/3813_thumb.jpg"/>
          <p:cNvPicPr>
            <a:picLocks noChangeAspect="1" noChangeArrowheads="1"/>
          </p:cNvPicPr>
          <p:nvPr/>
        </p:nvPicPr>
        <p:blipFill>
          <a:blip r:embed="rId2"/>
          <a:srcRect/>
          <a:stretch>
            <a:fillRect/>
          </a:stretch>
        </p:blipFill>
        <p:spPr bwMode="auto">
          <a:xfrm>
            <a:off x="6072198" y="5072074"/>
            <a:ext cx="2643206" cy="164936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857232"/>
            <a:ext cx="7615262" cy="510334"/>
          </a:xfrm>
        </p:spPr>
        <p:txBody>
          <a:bodyPr>
            <a:noAutofit/>
          </a:bodyPr>
          <a:lstStyle/>
          <a:p>
            <a:r>
              <a:rPr lang="ru-RU" sz="2800" dirty="0" err="1" smtClean="0"/>
              <a:t>Передумови</a:t>
            </a:r>
            <a:r>
              <a:rPr lang="ru-RU" sz="2800" dirty="0" smtClean="0"/>
              <a:t> </a:t>
            </a:r>
            <a:r>
              <a:rPr lang="ru-RU" sz="2800" dirty="0" err="1" smtClean="0"/>
              <a:t>успішно</a:t>
            </a:r>
            <a:r>
              <a:rPr lang="uk-UA" sz="2800" dirty="0" smtClean="0"/>
              <a:t>ї побудови інформаційного суспільства в Україні</a:t>
            </a:r>
            <a:endParaRPr lang="ru-RU" sz="2800" dirty="0"/>
          </a:p>
        </p:txBody>
      </p:sp>
      <p:sp>
        <p:nvSpPr>
          <p:cNvPr id="3" name="Содержимое 2"/>
          <p:cNvSpPr>
            <a:spLocks noGrp="1"/>
          </p:cNvSpPr>
          <p:nvPr>
            <p:ph idx="1"/>
          </p:nvPr>
        </p:nvSpPr>
        <p:spPr>
          <a:xfrm>
            <a:off x="214282" y="1500174"/>
            <a:ext cx="8715436" cy="5072098"/>
          </a:xfrm>
        </p:spPr>
        <p:txBody>
          <a:bodyPr>
            <a:normAutofit fontScale="85000" lnSpcReduction="20000"/>
          </a:bodyPr>
          <a:lstStyle/>
          <a:p>
            <a:r>
              <a:rPr lang="uk-UA" dirty="0" smtClean="0"/>
              <a:t>діяльність всесвітньо відомої школи кібернетики; </a:t>
            </a:r>
          </a:p>
          <a:p>
            <a:r>
              <a:rPr lang="uk-UA" dirty="0" smtClean="0"/>
              <a:t>сформовано певні правові засади інформаційного суспільства, які, зокрема, регулюють суспільні відносини щодо створення інформаційних електронних ресурсів, захисту прав інтелектуальної власності на них, впровадження електронного документообігу на основі електронного цифрового підпису, захисту інформації; </a:t>
            </a:r>
          </a:p>
          <a:p>
            <a:r>
              <a:rPr lang="uk-UA" dirty="0" smtClean="0"/>
              <a:t>ведеться удосконалення системи управління інформаційною сферою; </a:t>
            </a:r>
          </a:p>
          <a:p>
            <a:r>
              <a:rPr lang="uk-UA" dirty="0" smtClean="0"/>
              <a:t>готується значна кількість висококваліфікованих фахівців з інформаційно-комунікаційних технологій, математики, кібернетики; </a:t>
            </a:r>
          </a:p>
          <a:p>
            <a:r>
              <a:rPr lang="uk-UA" dirty="0" smtClean="0"/>
              <a:t>постійно зростає та поновлюється парк комп’ютерної техніки, сучасних систем та засобів телекомунікації, зв’язку; динамічно поширюється Інтернет та впроваджуються елементи технології електронного урядування тощо. </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642918"/>
            <a:ext cx="8001056" cy="4214842"/>
          </a:xfrm>
        </p:spPr>
        <p:txBody>
          <a:bodyPr>
            <a:normAutofit fontScale="92500"/>
          </a:bodyPr>
          <a:lstStyle/>
          <a:p>
            <a:r>
              <a:rPr lang="uk-UA" dirty="0" smtClean="0"/>
              <a:t>Незважаючи на складності, обумовлені впливом фінансово-економічної кризи та її проявами в Україні, у 2008-2014 роках відбувалось поглиблення процесу інформатизації та розвитку інформаційного суспільства, формування сучасної інформаційно-комунікаційної інфраструктури країни та створення передумов надання державних інформаційних та адміністративних послуг електронними засобами з метою підвищення добробуту та життєдіяльності громадян і стимулювання росту економіки. </a:t>
            </a:r>
            <a:endParaRPr lang="ru-RU" dirty="0"/>
          </a:p>
        </p:txBody>
      </p:sp>
      <p:pic>
        <p:nvPicPr>
          <p:cNvPr id="2052" name="Picture 4" descr="http://st03.kakprosto.ru/tumb/538/images/article/2011/7/4/1_525505e13688a525505e1368c9.jpg"/>
          <p:cNvPicPr>
            <a:picLocks noChangeAspect="1" noChangeArrowheads="1"/>
          </p:cNvPicPr>
          <p:nvPr/>
        </p:nvPicPr>
        <p:blipFill>
          <a:blip r:embed="rId2"/>
          <a:srcRect/>
          <a:stretch>
            <a:fillRect/>
          </a:stretch>
        </p:blipFill>
        <p:spPr bwMode="auto">
          <a:xfrm>
            <a:off x="0" y="4339834"/>
            <a:ext cx="3357554" cy="251816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285860"/>
            <a:ext cx="6215106" cy="4960624"/>
          </a:xfrm>
        </p:spPr>
        <p:txBody>
          <a:bodyPr>
            <a:normAutofit fontScale="92500"/>
          </a:bodyPr>
          <a:lstStyle/>
          <a:p>
            <a:r>
              <a:rPr lang="uk-UA" dirty="0" smtClean="0"/>
              <a:t>Реалізація проектів інформатизації забезпечить: якісно новий рівень управління державою та суспільством взагалі; сприяння демократизації суспільства та доступність національних і світових інформаційних ресурсів для широкого кола користувачів; зростання якості навчання на всіх рівнях освіти та підвищення кваліфікації; розширення міжнародної співпраці науковців і нарощування експортного потенціалу країни.</a:t>
            </a:r>
            <a:endParaRPr lang="ru-RU" dirty="0" smtClean="0"/>
          </a:p>
          <a:p>
            <a:endParaRPr lang="ru-RU" dirty="0"/>
          </a:p>
        </p:txBody>
      </p:sp>
      <p:pic>
        <p:nvPicPr>
          <p:cNvPr id="1028" name="Picture 4" descr="http://kiverrada.gov.ua/sites/default/files/imagecache/max/foto_vid_25_11_2012/inf.prostir.jpg"/>
          <p:cNvPicPr>
            <a:picLocks noChangeAspect="1" noChangeArrowheads="1"/>
          </p:cNvPicPr>
          <p:nvPr/>
        </p:nvPicPr>
        <p:blipFill>
          <a:blip r:embed="rId2"/>
          <a:srcRect/>
          <a:stretch>
            <a:fillRect/>
          </a:stretch>
        </p:blipFill>
        <p:spPr bwMode="auto">
          <a:xfrm>
            <a:off x="5978749" y="2071679"/>
            <a:ext cx="2901481" cy="235745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t>Поняття інформаційного суспільства. Процес інформатизації в сучасному світі.</a:t>
            </a:r>
            <a:endParaRPr lang="ru-RU" sz="3200" dirty="0"/>
          </a:p>
        </p:txBody>
      </p:sp>
      <p:sp>
        <p:nvSpPr>
          <p:cNvPr id="3" name="Содержимое 2"/>
          <p:cNvSpPr>
            <a:spLocks noGrp="1"/>
          </p:cNvSpPr>
          <p:nvPr>
            <p:ph idx="1"/>
          </p:nvPr>
        </p:nvSpPr>
        <p:spPr>
          <a:xfrm>
            <a:off x="457200" y="1935480"/>
            <a:ext cx="4972056" cy="4708230"/>
          </a:xfrm>
        </p:spPr>
        <p:txBody>
          <a:bodyPr>
            <a:normAutofit fontScale="92500" lnSpcReduction="10000"/>
          </a:bodyPr>
          <a:lstStyle/>
          <a:p>
            <a:pPr algn="just"/>
            <a:r>
              <a:rPr lang="ru-RU" dirty="0" err="1" smtClean="0"/>
              <a:t>Інформаці́йне</a:t>
            </a:r>
            <a:r>
              <a:rPr lang="ru-RU" dirty="0" smtClean="0"/>
              <a:t> </a:t>
            </a:r>
            <a:r>
              <a:rPr lang="ru-RU" dirty="0" err="1" smtClean="0"/>
              <a:t>суспі́льство</a:t>
            </a:r>
            <a:r>
              <a:rPr lang="ru-RU" dirty="0" smtClean="0"/>
              <a:t> (англ. </a:t>
            </a:r>
            <a:r>
              <a:rPr lang="ru-RU" dirty="0" err="1" smtClean="0"/>
              <a:t>Information</a:t>
            </a:r>
            <a:r>
              <a:rPr lang="ru-RU" dirty="0" smtClean="0"/>
              <a:t> </a:t>
            </a:r>
            <a:r>
              <a:rPr lang="ru-RU" dirty="0" err="1" smtClean="0"/>
              <a:t>society</a:t>
            </a:r>
            <a:r>
              <a:rPr lang="ru-RU" dirty="0" smtClean="0"/>
              <a:t>) — теоретична </a:t>
            </a:r>
            <a:r>
              <a:rPr lang="ru-RU" dirty="0" err="1" smtClean="0"/>
              <a:t>концепція</a:t>
            </a:r>
            <a:r>
              <a:rPr lang="ru-RU" dirty="0" smtClean="0"/>
              <a:t> пост</a:t>
            </a:r>
            <a:r>
              <a:rPr lang="uk-UA" dirty="0" smtClean="0"/>
              <a:t>і</a:t>
            </a:r>
            <a:r>
              <a:rPr lang="ru-RU" dirty="0" err="1" smtClean="0"/>
              <a:t>ндустрыального</a:t>
            </a:r>
            <a:r>
              <a:rPr lang="ru-RU" dirty="0" smtClean="0"/>
              <a:t> </a:t>
            </a:r>
            <a:r>
              <a:rPr lang="ru-RU" dirty="0" err="1" smtClean="0"/>
              <a:t>сус</a:t>
            </a:r>
            <a:r>
              <a:rPr lang="uk-UA" dirty="0" err="1" smtClean="0"/>
              <a:t>пільства</a:t>
            </a:r>
            <a:r>
              <a:rPr lang="ru-RU" dirty="0" smtClean="0"/>
              <a:t>, </a:t>
            </a:r>
            <a:r>
              <a:rPr lang="ru-RU" dirty="0" err="1" smtClean="0"/>
              <a:t>історична</a:t>
            </a:r>
            <a:r>
              <a:rPr lang="ru-RU" dirty="0" smtClean="0"/>
              <a:t> фаза </a:t>
            </a:r>
            <a:r>
              <a:rPr lang="ru-RU" dirty="0" err="1" smtClean="0"/>
              <a:t>можливого</a:t>
            </a:r>
            <a:r>
              <a:rPr lang="ru-RU" dirty="0" smtClean="0"/>
              <a:t> </a:t>
            </a:r>
            <a:r>
              <a:rPr lang="ru-RU" dirty="0" err="1" smtClean="0"/>
              <a:t>еволюційного</a:t>
            </a:r>
            <a:r>
              <a:rPr lang="ru-RU" dirty="0" smtClean="0"/>
              <a:t> </a:t>
            </a:r>
            <a:r>
              <a:rPr lang="ru-RU" dirty="0" err="1" smtClean="0"/>
              <a:t>розвитку</a:t>
            </a:r>
            <a:r>
              <a:rPr lang="ru-RU" dirty="0" smtClean="0"/>
              <a:t> </a:t>
            </a:r>
            <a:r>
              <a:rPr lang="ru-RU" dirty="0" err="1" smtClean="0"/>
              <a:t>цивілізації</a:t>
            </a:r>
            <a:r>
              <a:rPr lang="ru-RU" dirty="0" smtClean="0"/>
              <a:t>, в </a:t>
            </a:r>
            <a:r>
              <a:rPr lang="ru-RU" dirty="0" err="1" smtClean="0"/>
              <a:t>якій</a:t>
            </a:r>
            <a:r>
              <a:rPr lang="ru-RU" dirty="0" smtClean="0"/>
              <a:t> </a:t>
            </a:r>
            <a:r>
              <a:rPr lang="ru-RU" dirty="0" err="1" smtClean="0"/>
              <a:t>інформація</a:t>
            </a:r>
            <a:r>
              <a:rPr lang="ru-RU" dirty="0" smtClean="0"/>
              <a:t> </a:t>
            </a:r>
            <a:r>
              <a:rPr lang="ru-RU" dirty="0" err="1" smtClean="0"/>
              <a:t>і</a:t>
            </a:r>
            <a:r>
              <a:rPr lang="ru-RU" dirty="0" smtClean="0"/>
              <a:t> </a:t>
            </a:r>
            <a:r>
              <a:rPr lang="ru-RU" dirty="0" err="1" smtClean="0"/>
              <a:t>знання</a:t>
            </a:r>
            <a:r>
              <a:rPr lang="ru-RU" dirty="0" smtClean="0"/>
              <a:t> </a:t>
            </a:r>
            <a:r>
              <a:rPr lang="ru-RU" dirty="0" err="1" smtClean="0"/>
              <a:t>продукуються</a:t>
            </a:r>
            <a:r>
              <a:rPr lang="ru-RU" dirty="0" smtClean="0"/>
              <a:t> </a:t>
            </a:r>
            <a:r>
              <a:rPr lang="ru-RU" dirty="0" err="1" smtClean="0"/>
              <a:t>в</a:t>
            </a:r>
            <a:r>
              <a:rPr lang="ru-RU" dirty="0" smtClean="0"/>
              <a:t> </a:t>
            </a:r>
            <a:r>
              <a:rPr lang="ru-RU" dirty="0" err="1" smtClean="0"/>
              <a:t>єдиному</a:t>
            </a:r>
            <a:r>
              <a:rPr lang="ru-RU" dirty="0" smtClean="0"/>
              <a:t> </a:t>
            </a:r>
            <a:r>
              <a:rPr lang="ru-RU" dirty="0" err="1" smtClean="0"/>
              <a:t>інформаційному</a:t>
            </a:r>
            <a:r>
              <a:rPr lang="ru-RU" dirty="0" smtClean="0"/>
              <a:t> </a:t>
            </a:r>
            <a:r>
              <a:rPr lang="ru-RU" dirty="0" err="1" smtClean="0"/>
              <a:t>просторі</a:t>
            </a:r>
            <a:r>
              <a:rPr lang="ru-RU" dirty="0" smtClean="0"/>
              <a:t>. </a:t>
            </a:r>
            <a:r>
              <a:rPr lang="ru-RU" dirty="0" err="1" smtClean="0"/>
              <a:t>Головними</a:t>
            </a:r>
            <a:r>
              <a:rPr lang="ru-RU" dirty="0" smtClean="0"/>
              <a:t> продуктами </a:t>
            </a:r>
            <a:r>
              <a:rPr lang="ru-RU" dirty="0" err="1" smtClean="0"/>
              <a:t>виробництва</a:t>
            </a:r>
            <a:r>
              <a:rPr lang="ru-RU" dirty="0" smtClean="0"/>
              <a:t> </a:t>
            </a:r>
            <a:r>
              <a:rPr lang="ru-RU" dirty="0" err="1" smtClean="0"/>
              <a:t>інформаційного</a:t>
            </a:r>
            <a:r>
              <a:rPr lang="ru-RU" dirty="0" smtClean="0"/>
              <a:t> </a:t>
            </a:r>
            <a:r>
              <a:rPr lang="ru-RU" dirty="0" err="1" smtClean="0"/>
              <a:t>суспільства</a:t>
            </a:r>
            <a:r>
              <a:rPr lang="ru-RU" dirty="0" smtClean="0"/>
              <a:t> </a:t>
            </a:r>
            <a:r>
              <a:rPr lang="ru-RU" dirty="0" err="1" smtClean="0"/>
              <a:t>мають</a:t>
            </a:r>
            <a:r>
              <a:rPr lang="ru-RU" dirty="0" smtClean="0"/>
              <a:t> стати </a:t>
            </a:r>
            <a:r>
              <a:rPr lang="ru-RU" dirty="0" err="1" smtClean="0"/>
              <a:t>інформація</a:t>
            </a:r>
            <a:r>
              <a:rPr lang="ru-RU" dirty="0" smtClean="0"/>
              <a:t> </a:t>
            </a:r>
            <a:r>
              <a:rPr lang="ru-RU" dirty="0" err="1" smtClean="0"/>
              <a:t>і</a:t>
            </a:r>
            <a:r>
              <a:rPr lang="ru-RU" dirty="0" smtClean="0"/>
              <a:t> </a:t>
            </a:r>
            <a:r>
              <a:rPr lang="ru-RU" dirty="0" err="1" smtClean="0"/>
              <a:t>знання</a:t>
            </a:r>
            <a:r>
              <a:rPr lang="ru-RU" dirty="0" smtClean="0"/>
              <a:t>. </a:t>
            </a:r>
          </a:p>
          <a:p>
            <a:endParaRPr lang="ru-RU" dirty="0"/>
          </a:p>
        </p:txBody>
      </p:sp>
      <p:pic>
        <p:nvPicPr>
          <p:cNvPr id="18434" name="Picture 2" descr="http://static.newsland.com/news_images/493/big_493977.jpg"/>
          <p:cNvPicPr>
            <a:picLocks noChangeAspect="1" noChangeArrowheads="1"/>
          </p:cNvPicPr>
          <p:nvPr/>
        </p:nvPicPr>
        <p:blipFill>
          <a:blip r:embed="rId2"/>
          <a:srcRect/>
          <a:stretch>
            <a:fillRect/>
          </a:stretch>
        </p:blipFill>
        <p:spPr bwMode="auto">
          <a:xfrm>
            <a:off x="5500662" y="2428868"/>
            <a:ext cx="3643338" cy="272521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14356"/>
            <a:ext cx="5900750" cy="5929354"/>
          </a:xfrm>
        </p:spPr>
        <p:txBody>
          <a:bodyPr>
            <a:normAutofit fontScale="85000" lnSpcReduction="20000"/>
          </a:bodyPr>
          <a:lstStyle/>
          <a:p>
            <a:pPr algn="just"/>
            <a:r>
              <a:rPr lang="ru-RU" dirty="0" err="1" smtClean="0"/>
              <a:t>Характерними</a:t>
            </a:r>
            <a:r>
              <a:rPr lang="ru-RU" dirty="0" smtClean="0"/>
              <a:t> рисами теоретичного </a:t>
            </a:r>
            <a:r>
              <a:rPr lang="ru-RU" dirty="0" err="1" smtClean="0"/>
              <a:t>інформаційного</a:t>
            </a:r>
            <a:r>
              <a:rPr lang="ru-RU" dirty="0" smtClean="0"/>
              <a:t> </a:t>
            </a:r>
            <a:r>
              <a:rPr lang="ru-RU" dirty="0" err="1" smtClean="0"/>
              <a:t>суспільства</a:t>
            </a:r>
            <a:r>
              <a:rPr lang="ru-RU" dirty="0" smtClean="0"/>
              <a:t>, є:</a:t>
            </a:r>
          </a:p>
          <a:p>
            <a:pPr lvl="0" algn="just"/>
            <a:r>
              <a:rPr lang="ru-RU" dirty="0" err="1" smtClean="0"/>
              <a:t>збільшення</a:t>
            </a:r>
            <a:r>
              <a:rPr lang="ru-RU" dirty="0" smtClean="0"/>
              <a:t> </a:t>
            </a:r>
            <a:r>
              <a:rPr lang="ru-RU" dirty="0" err="1" smtClean="0"/>
              <a:t>ролі</a:t>
            </a:r>
            <a:r>
              <a:rPr lang="ru-RU" dirty="0" smtClean="0"/>
              <a:t> </a:t>
            </a:r>
            <a:r>
              <a:rPr lang="ru-RU" dirty="0" err="1" smtClean="0"/>
              <a:t>інформації</a:t>
            </a:r>
            <a:r>
              <a:rPr lang="ru-RU" dirty="0" smtClean="0"/>
              <a:t> </a:t>
            </a:r>
            <a:r>
              <a:rPr lang="ru-RU" dirty="0" err="1" smtClean="0"/>
              <a:t>і</a:t>
            </a:r>
            <a:r>
              <a:rPr lang="ru-RU" dirty="0" smtClean="0"/>
              <a:t> </a:t>
            </a:r>
            <a:r>
              <a:rPr lang="ru-RU" dirty="0" err="1" smtClean="0"/>
              <a:t>знань</a:t>
            </a:r>
            <a:r>
              <a:rPr lang="ru-RU" dirty="0" smtClean="0"/>
              <a:t> в </a:t>
            </a:r>
            <a:r>
              <a:rPr lang="ru-RU" dirty="0" err="1" smtClean="0"/>
              <a:t>житті</a:t>
            </a:r>
            <a:r>
              <a:rPr lang="ru-RU" dirty="0" smtClean="0"/>
              <a:t> </a:t>
            </a:r>
            <a:r>
              <a:rPr lang="ru-RU" dirty="0" err="1" smtClean="0"/>
              <a:t>суспільства</a:t>
            </a:r>
            <a:r>
              <a:rPr lang="ru-RU" dirty="0" smtClean="0"/>
              <a:t>;</a:t>
            </a:r>
          </a:p>
          <a:p>
            <a:pPr lvl="0" algn="just"/>
            <a:r>
              <a:rPr lang="ru-RU" dirty="0" err="1" smtClean="0"/>
              <a:t>зростання</a:t>
            </a:r>
            <a:r>
              <a:rPr lang="ru-RU" dirty="0" smtClean="0"/>
              <a:t> </a:t>
            </a:r>
            <a:r>
              <a:rPr lang="ru-RU" dirty="0" err="1" smtClean="0"/>
              <a:t>кількості</a:t>
            </a:r>
            <a:r>
              <a:rPr lang="ru-RU" dirty="0" smtClean="0"/>
              <a:t> людей, </a:t>
            </a:r>
            <a:r>
              <a:rPr lang="ru-RU" dirty="0" err="1" smtClean="0"/>
              <a:t>зайнятих</a:t>
            </a:r>
            <a:r>
              <a:rPr lang="ru-RU" dirty="0" smtClean="0"/>
              <a:t> </a:t>
            </a:r>
            <a:r>
              <a:rPr lang="ru-RU" dirty="0" err="1" smtClean="0"/>
              <a:t>інформаційними</a:t>
            </a:r>
            <a:r>
              <a:rPr lang="ru-RU" dirty="0" smtClean="0"/>
              <a:t> </a:t>
            </a:r>
            <a:r>
              <a:rPr lang="ru-RU" dirty="0" err="1" smtClean="0"/>
              <a:t>технологіями</a:t>
            </a:r>
            <a:r>
              <a:rPr lang="ru-RU" dirty="0" smtClean="0"/>
              <a:t>, </a:t>
            </a:r>
            <a:r>
              <a:rPr lang="ru-RU" dirty="0" err="1" smtClean="0"/>
              <a:t>комунікаціями</a:t>
            </a:r>
            <a:r>
              <a:rPr lang="ru-RU" dirty="0" smtClean="0"/>
              <a:t> </a:t>
            </a:r>
            <a:r>
              <a:rPr lang="ru-RU" dirty="0" err="1" smtClean="0"/>
              <a:t>і</a:t>
            </a:r>
            <a:r>
              <a:rPr lang="ru-RU" dirty="0" smtClean="0"/>
              <a:t> </a:t>
            </a:r>
            <a:r>
              <a:rPr lang="ru-RU" dirty="0" err="1" smtClean="0"/>
              <a:t>виробництвом</a:t>
            </a:r>
            <a:r>
              <a:rPr lang="ru-RU" dirty="0" smtClean="0"/>
              <a:t> </a:t>
            </a:r>
            <a:r>
              <a:rPr lang="ru-RU" dirty="0" err="1" smtClean="0"/>
              <a:t>інформаційних</a:t>
            </a:r>
            <a:r>
              <a:rPr lang="ru-RU" dirty="0" smtClean="0"/>
              <a:t> </a:t>
            </a:r>
            <a:r>
              <a:rPr lang="ru-RU" dirty="0" err="1" smtClean="0"/>
              <a:t>продуктів</a:t>
            </a:r>
            <a:r>
              <a:rPr lang="ru-RU" dirty="0" smtClean="0"/>
              <a:t> </a:t>
            </a:r>
            <a:r>
              <a:rPr lang="ru-RU" dirty="0" err="1" smtClean="0"/>
              <a:t>і</a:t>
            </a:r>
            <a:r>
              <a:rPr lang="ru-RU" dirty="0" smtClean="0"/>
              <a:t> </a:t>
            </a:r>
            <a:r>
              <a:rPr lang="ru-RU" dirty="0" err="1" smtClean="0"/>
              <a:t>послуг</a:t>
            </a:r>
            <a:r>
              <a:rPr lang="ru-RU" dirty="0" smtClean="0"/>
              <a:t>, </a:t>
            </a:r>
            <a:r>
              <a:rPr lang="ru-RU" dirty="0" err="1" smtClean="0"/>
              <a:t>зростання</a:t>
            </a:r>
            <a:r>
              <a:rPr lang="ru-RU" dirty="0" smtClean="0"/>
              <a:t> </a:t>
            </a:r>
            <a:r>
              <a:rPr lang="ru-RU" dirty="0" err="1" smtClean="0"/>
              <a:t>їх</a:t>
            </a:r>
            <a:r>
              <a:rPr lang="ru-RU" dirty="0" smtClean="0"/>
              <a:t> </a:t>
            </a:r>
            <a:r>
              <a:rPr lang="ru-RU" dirty="0" err="1" smtClean="0"/>
              <a:t>частки</a:t>
            </a:r>
            <a:r>
              <a:rPr lang="ru-RU" dirty="0" smtClean="0"/>
              <a:t> у валовому </a:t>
            </a:r>
            <a:r>
              <a:rPr lang="ru-RU" dirty="0" err="1" smtClean="0"/>
              <a:t>внутрішньому</a:t>
            </a:r>
            <a:r>
              <a:rPr lang="ru-RU" dirty="0" smtClean="0"/>
              <a:t> </a:t>
            </a:r>
            <a:r>
              <a:rPr lang="ru-RU" dirty="0" err="1" smtClean="0"/>
              <a:t>продукті</a:t>
            </a:r>
            <a:r>
              <a:rPr lang="ru-RU" dirty="0" smtClean="0"/>
              <a:t>;</a:t>
            </a:r>
          </a:p>
          <a:p>
            <a:pPr lvl="0" algn="just"/>
            <a:r>
              <a:rPr lang="ru-RU" dirty="0" err="1" smtClean="0"/>
              <a:t>зростання</a:t>
            </a:r>
            <a:r>
              <a:rPr lang="ru-RU" dirty="0" smtClean="0"/>
              <a:t> </a:t>
            </a:r>
            <a:r>
              <a:rPr lang="ru-RU" dirty="0" err="1" smtClean="0"/>
              <a:t>інформатизації</a:t>
            </a:r>
            <a:r>
              <a:rPr lang="ru-RU" dirty="0" smtClean="0"/>
              <a:t> та </a:t>
            </a:r>
            <a:r>
              <a:rPr lang="ru-RU" dirty="0" err="1" smtClean="0"/>
              <a:t>ролі</a:t>
            </a:r>
            <a:r>
              <a:rPr lang="ru-RU" dirty="0" smtClean="0"/>
              <a:t> </a:t>
            </a:r>
            <a:r>
              <a:rPr lang="ru-RU" dirty="0" err="1" smtClean="0"/>
              <a:t>інформаційних</a:t>
            </a:r>
            <a:r>
              <a:rPr lang="ru-RU" dirty="0" smtClean="0"/>
              <a:t> </a:t>
            </a:r>
            <a:r>
              <a:rPr lang="ru-RU" dirty="0" err="1" smtClean="0"/>
              <a:t>технології</a:t>
            </a:r>
            <a:r>
              <a:rPr lang="ru-RU" dirty="0" smtClean="0"/>
              <a:t> в </a:t>
            </a:r>
            <a:r>
              <a:rPr lang="ru-RU" dirty="0" err="1" smtClean="0"/>
              <a:t>суспільних</a:t>
            </a:r>
            <a:r>
              <a:rPr lang="ru-RU" dirty="0" smtClean="0"/>
              <a:t> та </a:t>
            </a:r>
            <a:r>
              <a:rPr lang="ru-RU" dirty="0" err="1" smtClean="0"/>
              <a:t>господарських</a:t>
            </a:r>
            <a:r>
              <a:rPr lang="ru-RU" dirty="0" smtClean="0"/>
              <a:t> </a:t>
            </a:r>
            <a:r>
              <a:rPr lang="ru-RU" dirty="0" err="1" smtClean="0"/>
              <a:t>відносинах</a:t>
            </a:r>
            <a:r>
              <a:rPr lang="ru-RU" dirty="0" smtClean="0"/>
              <a:t>;</a:t>
            </a:r>
          </a:p>
          <a:p>
            <a:pPr lvl="0" algn="just"/>
            <a:r>
              <a:rPr lang="ru-RU" dirty="0" err="1" smtClean="0"/>
              <a:t>створення</a:t>
            </a:r>
            <a:r>
              <a:rPr lang="ru-RU" dirty="0" smtClean="0"/>
              <a:t> глобального </a:t>
            </a:r>
            <a:r>
              <a:rPr lang="ru-RU" dirty="0" err="1" smtClean="0"/>
              <a:t>інформаційного</a:t>
            </a:r>
            <a:r>
              <a:rPr lang="ru-RU" dirty="0" smtClean="0"/>
              <a:t> простору, </a:t>
            </a:r>
            <a:r>
              <a:rPr lang="ru-RU" dirty="0" err="1" smtClean="0"/>
              <a:t>який</a:t>
            </a:r>
            <a:r>
              <a:rPr lang="ru-RU" dirty="0" smtClean="0"/>
              <a:t> </a:t>
            </a:r>
            <a:r>
              <a:rPr lang="ru-RU" dirty="0" err="1" smtClean="0"/>
              <a:t>забезпечує</a:t>
            </a:r>
            <a:r>
              <a:rPr lang="ru-RU" dirty="0" smtClean="0"/>
              <a:t> (а) </a:t>
            </a:r>
            <a:r>
              <a:rPr lang="ru-RU" dirty="0" err="1" smtClean="0"/>
              <a:t>ефективну</a:t>
            </a:r>
            <a:r>
              <a:rPr lang="ru-RU" dirty="0" smtClean="0"/>
              <a:t> </a:t>
            </a:r>
            <a:r>
              <a:rPr lang="ru-RU" dirty="0" err="1" smtClean="0"/>
              <a:t>інформаційну</a:t>
            </a:r>
            <a:r>
              <a:rPr lang="ru-RU" dirty="0" smtClean="0"/>
              <a:t> </a:t>
            </a:r>
            <a:r>
              <a:rPr lang="ru-RU" dirty="0" err="1" smtClean="0"/>
              <a:t>взаємодію</a:t>
            </a:r>
            <a:r>
              <a:rPr lang="ru-RU" dirty="0" smtClean="0"/>
              <a:t> людей, (б) </a:t>
            </a:r>
            <a:r>
              <a:rPr lang="ru-RU" dirty="0" err="1" smtClean="0"/>
              <a:t>їх</a:t>
            </a:r>
            <a:r>
              <a:rPr lang="ru-RU" dirty="0" smtClean="0"/>
              <a:t> доступ до </a:t>
            </a:r>
            <a:r>
              <a:rPr lang="ru-RU" dirty="0" err="1" smtClean="0"/>
              <a:t>світових</a:t>
            </a:r>
            <a:r>
              <a:rPr lang="ru-RU" dirty="0" smtClean="0"/>
              <a:t> </a:t>
            </a:r>
            <a:r>
              <a:rPr lang="ru-RU" dirty="0" err="1" smtClean="0"/>
              <a:t>інформаційних</a:t>
            </a:r>
            <a:r>
              <a:rPr lang="ru-RU" dirty="0" smtClean="0"/>
              <a:t> </a:t>
            </a:r>
            <a:r>
              <a:rPr lang="ru-RU" dirty="0" err="1" smtClean="0"/>
              <a:t>ресурсів</a:t>
            </a:r>
            <a:r>
              <a:rPr lang="ru-RU" dirty="0" smtClean="0"/>
              <a:t> </a:t>
            </a:r>
            <a:r>
              <a:rPr lang="ru-RU" dirty="0" err="1" smtClean="0"/>
              <a:t>і</a:t>
            </a:r>
            <a:r>
              <a:rPr lang="ru-RU" dirty="0" smtClean="0"/>
              <a:t> (в) </a:t>
            </a:r>
            <a:r>
              <a:rPr lang="ru-RU" dirty="0" err="1" smtClean="0"/>
              <a:t>задоволення</a:t>
            </a:r>
            <a:r>
              <a:rPr lang="ru-RU" dirty="0" smtClean="0"/>
              <a:t> </a:t>
            </a:r>
            <a:r>
              <a:rPr lang="ru-RU" dirty="0" err="1" smtClean="0"/>
              <a:t>їхніх</a:t>
            </a:r>
            <a:r>
              <a:rPr lang="ru-RU" dirty="0" smtClean="0"/>
              <a:t> потреб </a:t>
            </a:r>
            <a:r>
              <a:rPr lang="ru-RU" dirty="0" err="1" smtClean="0"/>
              <a:t>щодо</a:t>
            </a:r>
            <a:r>
              <a:rPr lang="ru-RU" dirty="0" smtClean="0"/>
              <a:t> </a:t>
            </a:r>
            <a:r>
              <a:rPr lang="ru-RU" dirty="0" err="1" smtClean="0"/>
              <a:t>інформаційних</a:t>
            </a:r>
            <a:r>
              <a:rPr lang="ru-RU" dirty="0" smtClean="0"/>
              <a:t> </a:t>
            </a:r>
            <a:r>
              <a:rPr lang="ru-RU" dirty="0" err="1" smtClean="0"/>
              <a:t>продуктів</a:t>
            </a:r>
            <a:r>
              <a:rPr lang="ru-RU" dirty="0" smtClean="0"/>
              <a:t> </a:t>
            </a:r>
            <a:r>
              <a:rPr lang="ru-RU" dirty="0" err="1" smtClean="0"/>
              <a:t>і</a:t>
            </a:r>
            <a:r>
              <a:rPr lang="ru-RU" dirty="0" smtClean="0"/>
              <a:t> </a:t>
            </a:r>
            <a:r>
              <a:rPr lang="ru-RU" dirty="0" err="1" smtClean="0"/>
              <a:t>послуг</a:t>
            </a:r>
            <a:r>
              <a:rPr lang="ru-RU" dirty="0" smtClean="0"/>
              <a:t>.</a:t>
            </a:r>
          </a:p>
          <a:p>
            <a:pPr algn="just"/>
            <a:endParaRPr lang="ru-RU" dirty="0"/>
          </a:p>
        </p:txBody>
      </p:sp>
      <p:pic>
        <p:nvPicPr>
          <p:cNvPr id="17410" name="Picture 2" descr="http://www.pkrest.ru/n-82/i/82-4.jpg"/>
          <p:cNvPicPr>
            <a:picLocks noChangeAspect="1" noChangeArrowheads="1"/>
          </p:cNvPicPr>
          <p:nvPr/>
        </p:nvPicPr>
        <p:blipFill>
          <a:blip r:embed="rId2"/>
          <a:srcRect/>
          <a:stretch>
            <a:fillRect/>
          </a:stretch>
        </p:blipFill>
        <p:spPr bwMode="auto">
          <a:xfrm>
            <a:off x="5929322" y="2214554"/>
            <a:ext cx="3000396" cy="212028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467368"/>
          </a:xfrm>
        </p:spPr>
        <p:txBody>
          <a:bodyPr>
            <a:normAutofit fontScale="77500" lnSpcReduction="20000"/>
          </a:bodyPr>
          <a:lstStyle/>
          <a:p>
            <a:pPr>
              <a:buNone/>
            </a:pPr>
            <a:r>
              <a:rPr lang="ru-RU" dirty="0" smtClean="0"/>
              <a:t>                 </a:t>
            </a:r>
            <a:r>
              <a:rPr lang="ru-RU" dirty="0" err="1" smtClean="0"/>
              <a:t>Суспільство</a:t>
            </a:r>
            <a:r>
              <a:rPr lang="ru-RU" dirty="0" smtClean="0"/>
              <a:t> </a:t>
            </a:r>
            <a:r>
              <a:rPr lang="ru-RU" dirty="0" err="1" smtClean="0"/>
              <a:t>вважається</a:t>
            </a:r>
            <a:r>
              <a:rPr lang="ru-RU" dirty="0" smtClean="0"/>
              <a:t> </a:t>
            </a:r>
            <a:r>
              <a:rPr lang="ru-RU" dirty="0" err="1" smtClean="0"/>
              <a:t>інформаційним</a:t>
            </a:r>
            <a:r>
              <a:rPr lang="ru-RU" dirty="0" smtClean="0"/>
              <a:t>, </a:t>
            </a:r>
            <a:r>
              <a:rPr lang="ru-RU" dirty="0" err="1" smtClean="0"/>
              <a:t>якщо</a:t>
            </a:r>
            <a:r>
              <a:rPr lang="ru-RU" dirty="0" smtClean="0"/>
              <a:t>:</a:t>
            </a:r>
          </a:p>
          <a:p>
            <a:r>
              <a:rPr lang="ru-RU" dirty="0" err="1" smtClean="0"/>
              <a:t>Будь-хто</a:t>
            </a:r>
            <a:r>
              <a:rPr lang="ru-RU" dirty="0" smtClean="0"/>
              <a:t>, будь-де </a:t>
            </a:r>
            <a:r>
              <a:rPr lang="ru-RU" dirty="0" err="1" smtClean="0"/>
              <a:t>й</a:t>
            </a:r>
            <a:r>
              <a:rPr lang="ru-RU" dirty="0" smtClean="0"/>
              <a:t> у </a:t>
            </a:r>
            <a:r>
              <a:rPr lang="ru-RU" dirty="0" err="1" smtClean="0"/>
              <a:t>будь-який</a:t>
            </a:r>
            <a:r>
              <a:rPr lang="ru-RU" dirty="0" smtClean="0"/>
              <a:t> час </a:t>
            </a:r>
            <a:r>
              <a:rPr lang="ru-RU" dirty="0" err="1" smtClean="0"/>
              <a:t>можуть</a:t>
            </a:r>
            <a:r>
              <a:rPr lang="ru-RU" dirty="0" smtClean="0"/>
              <a:t> </a:t>
            </a:r>
            <a:r>
              <a:rPr lang="ru-RU" dirty="0" err="1" smtClean="0"/>
              <a:t>одержати</a:t>
            </a:r>
            <a:r>
              <a:rPr lang="ru-RU" dirty="0" smtClean="0"/>
              <a:t> за </a:t>
            </a:r>
            <a:r>
              <a:rPr lang="ru-RU" dirty="0" err="1" smtClean="0"/>
              <a:t>відповідну</a:t>
            </a:r>
            <a:r>
              <a:rPr lang="ru-RU" dirty="0" smtClean="0"/>
              <a:t> плату </a:t>
            </a:r>
            <a:r>
              <a:rPr lang="ru-RU" dirty="0" err="1" smtClean="0"/>
              <a:t>чи</a:t>
            </a:r>
            <a:r>
              <a:rPr lang="ru-RU" dirty="0" smtClean="0"/>
              <a:t> </a:t>
            </a:r>
            <a:r>
              <a:rPr lang="ru-RU" dirty="0" err="1" smtClean="0"/>
              <a:t>безкоштовно</a:t>
            </a:r>
            <a:r>
              <a:rPr lang="ru-RU" dirty="0" smtClean="0"/>
              <a:t> на </a:t>
            </a:r>
            <a:r>
              <a:rPr lang="ru-RU" dirty="0" err="1" smtClean="0"/>
              <a:t>основі</a:t>
            </a:r>
            <a:r>
              <a:rPr lang="ru-RU" dirty="0" smtClean="0"/>
              <a:t> </a:t>
            </a:r>
            <a:r>
              <a:rPr lang="ru-RU" dirty="0" err="1" smtClean="0"/>
              <a:t>автоматизованого</a:t>
            </a:r>
            <a:r>
              <a:rPr lang="ru-RU" dirty="0" smtClean="0"/>
              <a:t> доступу </a:t>
            </a:r>
            <a:r>
              <a:rPr lang="ru-RU" dirty="0" err="1" smtClean="0"/>
              <a:t>і</a:t>
            </a:r>
            <a:r>
              <a:rPr lang="ru-RU" dirty="0" smtClean="0"/>
              <a:t> систем </a:t>
            </a:r>
            <a:r>
              <a:rPr lang="ru-RU" dirty="0" err="1" smtClean="0"/>
              <a:t>зв'язку</a:t>
            </a:r>
            <a:r>
              <a:rPr lang="ru-RU" dirty="0" smtClean="0"/>
              <a:t> </a:t>
            </a:r>
            <a:r>
              <a:rPr lang="ru-RU" dirty="0" err="1" smtClean="0"/>
              <a:t>будь-яку</a:t>
            </a:r>
            <a:r>
              <a:rPr lang="ru-RU" dirty="0" smtClean="0"/>
              <a:t> </a:t>
            </a:r>
            <a:r>
              <a:rPr lang="ru-RU" dirty="0" err="1" smtClean="0"/>
              <a:t>інформацію</a:t>
            </a:r>
            <a:r>
              <a:rPr lang="ru-RU" dirty="0" smtClean="0"/>
              <a:t> </a:t>
            </a:r>
            <a:r>
              <a:rPr lang="ru-RU" dirty="0" err="1" smtClean="0"/>
              <a:t>і</a:t>
            </a:r>
            <a:r>
              <a:rPr lang="ru-RU" dirty="0" smtClean="0"/>
              <a:t> </a:t>
            </a:r>
            <a:r>
              <a:rPr lang="ru-RU" dirty="0" err="1" smtClean="0"/>
              <a:t>знання</a:t>
            </a:r>
            <a:r>
              <a:rPr lang="ru-RU" dirty="0" smtClean="0"/>
              <a:t>, </a:t>
            </a:r>
            <a:r>
              <a:rPr lang="ru-RU" dirty="0" err="1" smtClean="0"/>
              <a:t>необхідні</a:t>
            </a:r>
            <a:r>
              <a:rPr lang="ru-RU" dirty="0" smtClean="0"/>
              <a:t> для </a:t>
            </a:r>
            <a:r>
              <a:rPr lang="ru-RU" dirty="0" err="1" smtClean="0"/>
              <a:t>їхньої</a:t>
            </a:r>
            <a:r>
              <a:rPr lang="ru-RU" dirty="0" smtClean="0"/>
              <a:t> </a:t>
            </a:r>
            <a:r>
              <a:rPr lang="ru-RU" dirty="0" err="1" smtClean="0"/>
              <a:t>життєдіяльності</a:t>
            </a:r>
            <a:r>
              <a:rPr lang="ru-RU" dirty="0" smtClean="0"/>
              <a:t> </a:t>
            </a:r>
            <a:r>
              <a:rPr lang="ru-RU" dirty="0" err="1" smtClean="0"/>
              <a:t>і</a:t>
            </a:r>
            <a:r>
              <a:rPr lang="ru-RU" dirty="0" smtClean="0"/>
              <a:t> </a:t>
            </a:r>
            <a:r>
              <a:rPr lang="ru-RU" dirty="0" err="1" smtClean="0"/>
              <a:t>рішення</a:t>
            </a:r>
            <a:r>
              <a:rPr lang="ru-RU" dirty="0" smtClean="0"/>
              <a:t> </a:t>
            </a:r>
            <a:r>
              <a:rPr lang="ru-RU" dirty="0" err="1" smtClean="0"/>
              <a:t>особистих</a:t>
            </a:r>
            <a:r>
              <a:rPr lang="ru-RU" dirty="0" smtClean="0"/>
              <a:t> </a:t>
            </a:r>
            <a:r>
              <a:rPr lang="ru-RU" dirty="0" err="1" smtClean="0"/>
              <a:t>і</a:t>
            </a:r>
            <a:r>
              <a:rPr lang="ru-RU" dirty="0" smtClean="0"/>
              <a:t> </a:t>
            </a:r>
            <a:r>
              <a:rPr lang="ru-RU" dirty="0" err="1" smtClean="0"/>
              <a:t>соціально</a:t>
            </a:r>
            <a:r>
              <a:rPr lang="ru-RU" dirty="0" smtClean="0"/>
              <a:t> </a:t>
            </a:r>
            <a:r>
              <a:rPr lang="ru-RU" dirty="0" err="1" smtClean="0"/>
              <a:t>значущих</a:t>
            </a:r>
            <a:r>
              <a:rPr lang="ru-RU" dirty="0" smtClean="0"/>
              <a:t> задач.</a:t>
            </a:r>
          </a:p>
          <a:p>
            <a:r>
              <a:rPr lang="ru-RU" dirty="0" smtClean="0"/>
              <a:t> У </a:t>
            </a:r>
            <a:r>
              <a:rPr lang="ru-RU" dirty="0" err="1" smtClean="0"/>
              <a:t>суспільстві</a:t>
            </a:r>
            <a:r>
              <a:rPr lang="ru-RU" dirty="0" smtClean="0"/>
              <a:t> </a:t>
            </a:r>
            <a:r>
              <a:rPr lang="ru-RU" dirty="0" err="1" smtClean="0"/>
              <a:t>виробляється</a:t>
            </a:r>
            <a:r>
              <a:rPr lang="ru-RU" dirty="0" smtClean="0"/>
              <a:t>, </a:t>
            </a:r>
            <a:r>
              <a:rPr lang="ru-RU" dirty="0" err="1" smtClean="0"/>
              <a:t>функціонує</a:t>
            </a:r>
            <a:r>
              <a:rPr lang="ru-RU" dirty="0" smtClean="0"/>
              <a:t> </a:t>
            </a:r>
            <a:r>
              <a:rPr lang="ru-RU" dirty="0" err="1" smtClean="0"/>
              <a:t>і</a:t>
            </a:r>
            <a:r>
              <a:rPr lang="ru-RU" dirty="0" smtClean="0"/>
              <a:t> доступна </a:t>
            </a:r>
            <a:r>
              <a:rPr lang="ru-RU" dirty="0" err="1" smtClean="0"/>
              <a:t>будь-якому</a:t>
            </a:r>
            <a:r>
              <a:rPr lang="ru-RU" dirty="0" smtClean="0"/>
              <a:t> </a:t>
            </a:r>
            <a:r>
              <a:rPr lang="ru-RU" dirty="0" err="1" smtClean="0"/>
              <a:t>індивіду</a:t>
            </a:r>
            <a:r>
              <a:rPr lang="ru-RU" dirty="0" smtClean="0"/>
              <a:t>, </a:t>
            </a:r>
            <a:r>
              <a:rPr lang="ru-RU" dirty="0" err="1" smtClean="0"/>
              <a:t>групі</a:t>
            </a:r>
            <a:r>
              <a:rPr lang="ru-RU" dirty="0" smtClean="0"/>
              <a:t> </a:t>
            </a:r>
            <a:r>
              <a:rPr lang="ru-RU" dirty="0" err="1" smtClean="0"/>
              <a:t>чи</a:t>
            </a:r>
            <a:r>
              <a:rPr lang="ru-RU" dirty="0" smtClean="0"/>
              <a:t> </a:t>
            </a:r>
            <a:r>
              <a:rPr lang="ru-RU" dirty="0" err="1" smtClean="0"/>
              <a:t>організації</a:t>
            </a:r>
            <a:r>
              <a:rPr lang="ru-RU" dirty="0" smtClean="0"/>
              <a:t> </a:t>
            </a:r>
            <a:r>
              <a:rPr lang="ru-RU" dirty="0" err="1" smtClean="0"/>
              <a:t>сучасна</a:t>
            </a:r>
            <a:r>
              <a:rPr lang="ru-RU" dirty="0" smtClean="0"/>
              <a:t> </a:t>
            </a:r>
            <a:r>
              <a:rPr lang="ru-RU" dirty="0" err="1" smtClean="0"/>
              <a:t>інформаційна</a:t>
            </a:r>
            <a:r>
              <a:rPr lang="ru-RU" dirty="0" smtClean="0"/>
              <a:t> </a:t>
            </a:r>
            <a:r>
              <a:rPr lang="ru-RU" dirty="0" err="1" smtClean="0"/>
              <a:t>технологія</a:t>
            </a:r>
            <a:r>
              <a:rPr lang="ru-RU" dirty="0" smtClean="0"/>
              <a:t>.</a:t>
            </a:r>
          </a:p>
          <a:p>
            <a:r>
              <a:rPr lang="ru-RU" dirty="0" smtClean="0"/>
              <a:t> </a:t>
            </a:r>
            <a:r>
              <a:rPr lang="ru-RU" dirty="0" err="1" smtClean="0"/>
              <a:t>Існують</a:t>
            </a:r>
            <a:r>
              <a:rPr lang="ru-RU" dirty="0" smtClean="0"/>
              <a:t> </a:t>
            </a:r>
            <a:r>
              <a:rPr lang="ru-RU" dirty="0" err="1" smtClean="0"/>
              <a:t>розвинені</a:t>
            </a:r>
            <a:r>
              <a:rPr lang="ru-RU" dirty="0" smtClean="0"/>
              <a:t> </a:t>
            </a:r>
            <a:r>
              <a:rPr lang="ru-RU" dirty="0" err="1" smtClean="0"/>
              <a:t>інфраструктури</a:t>
            </a:r>
            <a:r>
              <a:rPr lang="ru-RU" dirty="0" smtClean="0"/>
              <a:t>, </a:t>
            </a:r>
            <a:r>
              <a:rPr lang="ru-RU" dirty="0" err="1" smtClean="0"/>
              <a:t>що</a:t>
            </a:r>
            <a:r>
              <a:rPr lang="ru-RU" dirty="0" smtClean="0"/>
              <a:t> </a:t>
            </a:r>
            <a:r>
              <a:rPr lang="ru-RU" dirty="0" err="1" smtClean="0"/>
              <a:t>забезпечують</a:t>
            </a:r>
            <a:r>
              <a:rPr lang="ru-RU" dirty="0" smtClean="0"/>
              <a:t> </a:t>
            </a:r>
            <a:r>
              <a:rPr lang="ru-RU" dirty="0" err="1" smtClean="0"/>
              <a:t>створення</a:t>
            </a:r>
            <a:r>
              <a:rPr lang="ru-RU" dirty="0" smtClean="0"/>
              <a:t> </a:t>
            </a:r>
            <a:r>
              <a:rPr lang="ru-RU" dirty="0" err="1" smtClean="0"/>
              <a:t>національних</a:t>
            </a:r>
            <a:r>
              <a:rPr lang="ru-RU" dirty="0" smtClean="0"/>
              <a:t> </a:t>
            </a:r>
            <a:r>
              <a:rPr lang="ru-RU" dirty="0" err="1" smtClean="0"/>
              <a:t>інформаційних</a:t>
            </a:r>
            <a:r>
              <a:rPr lang="ru-RU" dirty="0" smtClean="0"/>
              <a:t> </a:t>
            </a:r>
            <a:r>
              <a:rPr lang="ru-RU" dirty="0" err="1" smtClean="0"/>
              <a:t>ресурсів</a:t>
            </a:r>
            <a:r>
              <a:rPr lang="ru-RU" dirty="0" smtClean="0"/>
              <a:t> у </a:t>
            </a:r>
            <a:r>
              <a:rPr lang="ru-RU" dirty="0" err="1" smtClean="0"/>
              <a:t>обсязі</a:t>
            </a:r>
            <a:r>
              <a:rPr lang="ru-RU" dirty="0" smtClean="0"/>
              <a:t>, </a:t>
            </a:r>
            <a:r>
              <a:rPr lang="ru-RU" dirty="0" err="1" smtClean="0"/>
              <a:t>необхідному</a:t>
            </a:r>
            <a:r>
              <a:rPr lang="ru-RU" dirty="0" smtClean="0"/>
              <a:t> для </a:t>
            </a:r>
            <a:r>
              <a:rPr lang="ru-RU" dirty="0" err="1" smtClean="0"/>
              <a:t>підтримки</a:t>
            </a:r>
            <a:r>
              <a:rPr lang="ru-RU" dirty="0" smtClean="0"/>
              <a:t> </a:t>
            </a:r>
            <a:r>
              <a:rPr lang="ru-RU" dirty="0" err="1" smtClean="0"/>
              <a:t>науково-технологічного</a:t>
            </a:r>
            <a:r>
              <a:rPr lang="ru-RU" dirty="0" smtClean="0"/>
              <a:t> </a:t>
            </a:r>
            <a:r>
              <a:rPr lang="ru-RU" dirty="0" err="1" smtClean="0"/>
              <a:t>й</a:t>
            </a:r>
            <a:r>
              <a:rPr lang="ru-RU" dirty="0" smtClean="0"/>
              <a:t> </a:t>
            </a:r>
            <a:r>
              <a:rPr lang="ru-RU" dirty="0" err="1" smtClean="0"/>
              <a:t>соціально-історичного</a:t>
            </a:r>
            <a:r>
              <a:rPr lang="ru-RU" dirty="0" smtClean="0"/>
              <a:t> </a:t>
            </a:r>
            <a:r>
              <a:rPr lang="ru-RU" dirty="0" err="1" smtClean="0"/>
              <a:t>прогресу</a:t>
            </a:r>
            <a:r>
              <a:rPr lang="ru-RU" dirty="0" smtClean="0"/>
              <a:t>, </a:t>
            </a:r>
            <a:r>
              <a:rPr lang="ru-RU" dirty="0" err="1" smtClean="0"/>
              <a:t>що</a:t>
            </a:r>
            <a:r>
              <a:rPr lang="ru-RU" dirty="0" smtClean="0"/>
              <a:t> </a:t>
            </a:r>
            <a:r>
              <a:rPr lang="ru-RU" dirty="0" err="1" smtClean="0"/>
              <a:t>постійно</a:t>
            </a:r>
            <a:r>
              <a:rPr lang="ru-RU" dirty="0" smtClean="0"/>
              <a:t> </a:t>
            </a:r>
            <a:r>
              <a:rPr lang="ru-RU" dirty="0" err="1" smtClean="0"/>
              <a:t>прискорюється</a:t>
            </a:r>
            <a:r>
              <a:rPr lang="ru-RU" dirty="0" smtClean="0"/>
              <a:t>.</a:t>
            </a:r>
          </a:p>
          <a:p>
            <a:r>
              <a:rPr lang="ru-RU" dirty="0" err="1" smtClean="0"/>
              <a:t>Відбувається</a:t>
            </a:r>
            <a:r>
              <a:rPr lang="ru-RU" dirty="0" smtClean="0"/>
              <a:t> </a:t>
            </a:r>
            <a:r>
              <a:rPr lang="ru-RU" dirty="0" err="1" smtClean="0"/>
              <a:t>процес</a:t>
            </a:r>
            <a:r>
              <a:rPr lang="ru-RU" dirty="0" smtClean="0"/>
              <a:t> </a:t>
            </a:r>
            <a:r>
              <a:rPr lang="ru-RU" dirty="0" err="1" smtClean="0"/>
              <a:t>прискореної</a:t>
            </a:r>
            <a:r>
              <a:rPr lang="ru-RU" dirty="0" smtClean="0"/>
              <a:t> </a:t>
            </a:r>
            <a:r>
              <a:rPr lang="ru-RU" dirty="0" err="1" smtClean="0"/>
              <a:t>автоматизації</a:t>
            </a:r>
            <a:r>
              <a:rPr lang="ru-RU" dirty="0" smtClean="0"/>
              <a:t> </a:t>
            </a:r>
            <a:r>
              <a:rPr lang="ru-RU" dirty="0" err="1" smtClean="0"/>
              <a:t>й</a:t>
            </a:r>
            <a:r>
              <a:rPr lang="ru-RU" dirty="0" smtClean="0"/>
              <a:t> </a:t>
            </a:r>
            <a:r>
              <a:rPr lang="ru-RU" dirty="0" err="1" smtClean="0"/>
              <a:t>роботизації</a:t>
            </a:r>
            <a:r>
              <a:rPr lang="ru-RU" dirty="0" smtClean="0"/>
              <a:t> </a:t>
            </a:r>
            <a:r>
              <a:rPr lang="ru-RU" dirty="0" err="1" smtClean="0"/>
              <a:t>всіх</a:t>
            </a:r>
            <a:r>
              <a:rPr lang="ru-RU" dirty="0" smtClean="0"/>
              <a:t> сфер </a:t>
            </a:r>
            <a:r>
              <a:rPr lang="ru-RU" dirty="0" err="1" smtClean="0"/>
              <a:t>і</a:t>
            </a:r>
            <a:r>
              <a:rPr lang="ru-RU" dirty="0" smtClean="0"/>
              <a:t> </a:t>
            </a:r>
            <a:r>
              <a:rPr lang="ru-RU" dirty="0" err="1" smtClean="0"/>
              <a:t>галузей</a:t>
            </a:r>
            <a:r>
              <a:rPr lang="ru-RU" dirty="0" smtClean="0"/>
              <a:t> </a:t>
            </a:r>
            <a:r>
              <a:rPr lang="ru-RU" dirty="0" err="1" smtClean="0"/>
              <a:t>виробництва</a:t>
            </a:r>
            <a:r>
              <a:rPr lang="ru-RU" dirty="0" smtClean="0"/>
              <a:t> та </a:t>
            </a:r>
            <a:r>
              <a:rPr lang="ru-RU" dirty="0" err="1" smtClean="0"/>
              <a:t>керування</a:t>
            </a:r>
            <a:r>
              <a:rPr lang="ru-RU" dirty="0" smtClean="0"/>
              <a:t>.</a:t>
            </a:r>
          </a:p>
          <a:p>
            <a:pPr lvl="0"/>
            <a:r>
              <a:rPr lang="ru-RU" dirty="0" err="1" smtClean="0"/>
              <a:t>Здійснюються</a:t>
            </a:r>
            <a:r>
              <a:rPr lang="ru-RU" dirty="0" smtClean="0"/>
              <a:t> </a:t>
            </a:r>
            <a:r>
              <a:rPr lang="ru-RU" dirty="0" err="1" smtClean="0"/>
              <a:t>радикальні</a:t>
            </a:r>
            <a:r>
              <a:rPr lang="ru-RU" dirty="0" smtClean="0"/>
              <a:t> </a:t>
            </a:r>
            <a:r>
              <a:rPr lang="ru-RU" dirty="0" err="1" smtClean="0"/>
              <a:t>зміни</a:t>
            </a:r>
            <a:r>
              <a:rPr lang="ru-RU" dirty="0" smtClean="0"/>
              <a:t> </a:t>
            </a:r>
            <a:r>
              <a:rPr lang="ru-RU" dirty="0" err="1" smtClean="0"/>
              <a:t>соціальних</a:t>
            </a:r>
            <a:r>
              <a:rPr lang="ru-RU" dirty="0" smtClean="0"/>
              <a:t> структур, </a:t>
            </a:r>
            <a:r>
              <a:rPr lang="ru-RU" dirty="0" err="1" smtClean="0"/>
              <a:t>наслідком</a:t>
            </a:r>
            <a:r>
              <a:rPr lang="ru-RU" dirty="0" smtClean="0"/>
              <a:t> </a:t>
            </a:r>
            <a:r>
              <a:rPr lang="ru-RU" dirty="0" err="1" smtClean="0"/>
              <a:t>яких</a:t>
            </a:r>
            <a:r>
              <a:rPr lang="ru-RU" dirty="0" smtClean="0"/>
              <a:t> </a:t>
            </a:r>
            <a:r>
              <a:rPr lang="ru-RU" dirty="0" err="1" smtClean="0"/>
              <a:t>є</a:t>
            </a:r>
            <a:r>
              <a:rPr lang="ru-RU" dirty="0" smtClean="0"/>
              <a:t> </a:t>
            </a:r>
            <a:r>
              <a:rPr lang="ru-RU" dirty="0" err="1" smtClean="0"/>
              <a:t>розширення</a:t>
            </a:r>
            <a:r>
              <a:rPr lang="ru-RU" dirty="0" smtClean="0"/>
              <a:t> </a:t>
            </a:r>
            <a:r>
              <a:rPr lang="ru-RU" dirty="0" err="1" smtClean="0"/>
              <a:t>сфери</a:t>
            </a:r>
            <a:r>
              <a:rPr lang="ru-RU" dirty="0" smtClean="0"/>
              <a:t> </a:t>
            </a:r>
            <a:r>
              <a:rPr lang="ru-RU" dirty="0" err="1" smtClean="0"/>
              <a:t>інформаційної</a:t>
            </a:r>
            <a:r>
              <a:rPr lang="ru-RU" dirty="0" smtClean="0"/>
              <a:t> </a:t>
            </a:r>
            <a:r>
              <a:rPr lang="ru-RU" dirty="0" err="1" smtClean="0"/>
              <a:t>діяльності</a:t>
            </a:r>
            <a:r>
              <a:rPr lang="ru-RU" dirty="0" smtClean="0"/>
              <a:t> та </a:t>
            </a:r>
            <a:r>
              <a:rPr lang="ru-RU" dirty="0" err="1" smtClean="0"/>
              <a:t>послуг</a:t>
            </a:r>
            <a:r>
              <a:rPr lang="ru-RU" dirty="0" smtClean="0"/>
              <a:t>.</a:t>
            </a:r>
          </a:p>
          <a:p>
            <a:endParaRPr lang="ru-RU" dirty="0"/>
          </a:p>
        </p:txBody>
      </p:sp>
      <p:pic>
        <p:nvPicPr>
          <p:cNvPr id="16386" name="Picture 2" descr="http://culturenews.ru/sites/culturenews.ru/files/110411/infornational%20siciaty.jpg"/>
          <p:cNvPicPr>
            <a:picLocks noChangeAspect="1" noChangeArrowheads="1"/>
          </p:cNvPicPr>
          <p:nvPr/>
        </p:nvPicPr>
        <p:blipFill>
          <a:blip r:embed="rId2"/>
          <a:srcRect/>
          <a:stretch>
            <a:fillRect/>
          </a:stretch>
        </p:blipFill>
        <p:spPr bwMode="auto">
          <a:xfrm>
            <a:off x="3428992" y="5000636"/>
            <a:ext cx="2214578" cy="16793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5186370" cy="5395930"/>
          </a:xfrm>
        </p:spPr>
        <p:txBody>
          <a:bodyPr/>
          <a:lstStyle/>
          <a:p>
            <a:r>
              <a:rPr lang="ru-RU" dirty="0" err="1" smtClean="0"/>
              <a:t>Інформатиза́ція</a:t>
            </a:r>
            <a:r>
              <a:rPr lang="ru-RU" dirty="0" smtClean="0"/>
              <a:t> </a:t>
            </a:r>
            <a:r>
              <a:rPr lang="ru-RU" dirty="0" err="1" smtClean="0"/>
              <a:t>суспі́льства</a:t>
            </a:r>
            <a:r>
              <a:rPr lang="ru-RU" dirty="0" smtClean="0"/>
              <a:t> — </a:t>
            </a:r>
            <a:r>
              <a:rPr lang="ru-RU" dirty="0" err="1" smtClean="0"/>
              <a:t>це</a:t>
            </a:r>
            <a:r>
              <a:rPr lang="ru-RU" dirty="0" smtClean="0"/>
              <a:t> </a:t>
            </a:r>
            <a:r>
              <a:rPr lang="ru-RU" dirty="0" err="1" smtClean="0"/>
              <a:t>високоорганізований</a:t>
            </a:r>
            <a:r>
              <a:rPr lang="ru-RU" dirty="0" smtClean="0"/>
              <a:t> </a:t>
            </a:r>
            <a:r>
              <a:rPr lang="ru-RU" dirty="0" err="1" smtClean="0"/>
              <a:t>соціально-економічний</a:t>
            </a:r>
            <a:r>
              <a:rPr lang="ru-RU" dirty="0" smtClean="0"/>
              <a:t> </a:t>
            </a:r>
            <a:r>
              <a:rPr lang="ru-RU" dirty="0" err="1" smtClean="0"/>
              <a:t>і</a:t>
            </a:r>
            <a:r>
              <a:rPr lang="ru-RU" dirty="0" smtClean="0"/>
              <a:t> </a:t>
            </a:r>
            <a:r>
              <a:rPr lang="ru-RU" dirty="0" err="1" smtClean="0"/>
              <a:t>науково-технічний</a:t>
            </a:r>
            <a:r>
              <a:rPr lang="ru-RU" dirty="0" smtClean="0"/>
              <a:t> </a:t>
            </a:r>
            <a:r>
              <a:rPr lang="ru-RU" dirty="0" err="1" smtClean="0"/>
              <a:t>процес</a:t>
            </a:r>
            <a:r>
              <a:rPr lang="ru-RU" dirty="0" smtClean="0"/>
              <a:t> </a:t>
            </a:r>
            <a:r>
              <a:rPr lang="ru-RU" dirty="0" err="1" smtClean="0"/>
              <a:t>розробки</a:t>
            </a:r>
            <a:r>
              <a:rPr lang="ru-RU" dirty="0" smtClean="0"/>
              <a:t> та </a:t>
            </a:r>
            <a:r>
              <a:rPr lang="ru-RU" dirty="0" err="1" smtClean="0"/>
              <a:t>створення</a:t>
            </a:r>
            <a:r>
              <a:rPr lang="ru-RU" dirty="0" smtClean="0"/>
              <a:t> </a:t>
            </a:r>
            <a:r>
              <a:rPr lang="ru-RU" dirty="0" err="1" smtClean="0"/>
              <a:t>сприятливих</a:t>
            </a:r>
            <a:r>
              <a:rPr lang="ru-RU" dirty="0" smtClean="0"/>
              <a:t> умов для </a:t>
            </a:r>
            <a:r>
              <a:rPr lang="ru-RU" dirty="0" err="1" smtClean="0"/>
              <a:t>задоволення</a:t>
            </a:r>
            <a:r>
              <a:rPr lang="ru-RU" dirty="0" smtClean="0"/>
              <a:t> </a:t>
            </a:r>
            <a:r>
              <a:rPr lang="ru-RU" dirty="0" err="1" smtClean="0"/>
              <a:t>інформаційних</a:t>
            </a:r>
            <a:r>
              <a:rPr lang="ru-RU" dirty="0" smtClean="0"/>
              <a:t> потреб </a:t>
            </a:r>
            <a:r>
              <a:rPr lang="ru-RU" dirty="0" err="1" smtClean="0"/>
              <a:t>суспільства</a:t>
            </a:r>
            <a:r>
              <a:rPr lang="ru-RU" dirty="0" smtClean="0"/>
              <a:t> </a:t>
            </a:r>
            <a:r>
              <a:rPr lang="ru-RU" dirty="0" err="1" smtClean="0"/>
              <a:t>завдяки</a:t>
            </a:r>
            <a:r>
              <a:rPr lang="ru-RU" dirty="0" smtClean="0"/>
              <a:t> </a:t>
            </a:r>
            <a:r>
              <a:rPr lang="ru-RU" dirty="0" err="1" smtClean="0"/>
              <a:t>використанню</a:t>
            </a:r>
            <a:r>
              <a:rPr lang="ru-RU" dirty="0" smtClean="0"/>
              <a:t> </a:t>
            </a:r>
            <a:r>
              <a:rPr lang="ru-RU" dirty="0" err="1" smtClean="0"/>
              <a:t>інформаційних</a:t>
            </a:r>
            <a:r>
              <a:rPr lang="ru-RU" dirty="0" smtClean="0"/>
              <a:t> </a:t>
            </a:r>
            <a:r>
              <a:rPr lang="ru-RU" dirty="0" err="1" smtClean="0"/>
              <a:t>ресурсів</a:t>
            </a:r>
            <a:r>
              <a:rPr lang="ru-RU" dirty="0" smtClean="0"/>
              <a:t>. </a:t>
            </a:r>
          </a:p>
          <a:p>
            <a:endParaRPr lang="ru-RU" dirty="0"/>
          </a:p>
        </p:txBody>
      </p:sp>
      <p:pic>
        <p:nvPicPr>
          <p:cNvPr id="15362" name="Picture 2" descr="http://www.journal.ib-bank.ru/pic/posts/201301130036269397.jpg"/>
          <p:cNvPicPr>
            <a:picLocks noChangeAspect="1" noChangeArrowheads="1"/>
          </p:cNvPicPr>
          <p:nvPr/>
        </p:nvPicPr>
        <p:blipFill>
          <a:blip r:embed="rId2"/>
          <a:srcRect/>
          <a:stretch>
            <a:fillRect/>
          </a:stretch>
        </p:blipFill>
        <p:spPr bwMode="auto">
          <a:xfrm>
            <a:off x="5643570" y="928670"/>
            <a:ext cx="3357585" cy="2518189"/>
          </a:xfrm>
          <a:prstGeom prst="rect">
            <a:avLst/>
          </a:prstGeom>
          <a:noFill/>
        </p:spPr>
      </p:pic>
      <p:pic>
        <p:nvPicPr>
          <p:cNvPr id="4" name="Picture 4" descr="http://www.zhukov.in/content/uploads/postimg/0/post_15.jpg"/>
          <p:cNvPicPr>
            <a:picLocks noChangeAspect="1" noChangeArrowheads="1"/>
          </p:cNvPicPr>
          <p:nvPr/>
        </p:nvPicPr>
        <p:blipFill>
          <a:blip r:embed="rId3"/>
          <a:srcRect/>
          <a:stretch>
            <a:fillRect/>
          </a:stretch>
        </p:blipFill>
        <p:spPr bwMode="auto">
          <a:xfrm>
            <a:off x="5643570" y="4143380"/>
            <a:ext cx="3214710" cy="233244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2" algn="l" rtl="0">
              <a:spcBef>
                <a:spcPct val="0"/>
              </a:spcBef>
            </a:pPr>
            <a:r>
              <a:rPr lang="uk-UA" sz="2800" dirty="0"/>
              <a:t>Соціальні наслідки </a:t>
            </a:r>
            <a:r>
              <a:rPr lang="uk-UA" sz="2800" dirty="0" smtClean="0"/>
              <a:t>інформатизації. </a:t>
            </a:r>
            <a:r>
              <a:rPr lang="uk-UA" sz="2800" dirty="0"/>
              <a:t>Демократизація та інформатизація.</a:t>
            </a:r>
            <a:r>
              <a:rPr lang="ru-RU" sz="1600" dirty="0"/>
              <a:t/>
            </a:r>
            <a:br>
              <a:rPr lang="ru-RU" sz="1600" dirty="0"/>
            </a:br>
            <a:endParaRPr lang="ru-RU" dirty="0"/>
          </a:p>
        </p:txBody>
      </p:sp>
      <p:sp>
        <p:nvSpPr>
          <p:cNvPr id="3" name="Содержимое 2"/>
          <p:cNvSpPr>
            <a:spLocks noGrp="1"/>
          </p:cNvSpPr>
          <p:nvPr>
            <p:ph idx="1"/>
          </p:nvPr>
        </p:nvSpPr>
        <p:spPr>
          <a:xfrm>
            <a:off x="0" y="1857364"/>
            <a:ext cx="6686568" cy="4389120"/>
          </a:xfrm>
        </p:spPr>
        <p:txBody>
          <a:bodyPr>
            <a:normAutofit fontScale="85000" lnSpcReduction="20000"/>
          </a:bodyPr>
          <a:lstStyle/>
          <a:p>
            <a:pPr>
              <a:buNone/>
            </a:pPr>
            <a:r>
              <a:rPr lang="uk-UA" dirty="0" smtClean="0"/>
              <a:t>  Як </a:t>
            </a:r>
            <a:r>
              <a:rPr lang="uk-UA" dirty="0" err="1" smtClean="0"/>
              <a:t>соціотехнологічному</a:t>
            </a:r>
            <a:r>
              <a:rPr lang="uk-UA" dirty="0" smtClean="0"/>
              <a:t> процесу інформатизації притаманні свої закономірності: </a:t>
            </a:r>
          </a:p>
          <a:p>
            <a:r>
              <a:rPr lang="uk-UA" dirty="0" smtClean="0"/>
              <a:t>становлення інформатизації в якості провідного чинника суспільного розвитку, </a:t>
            </a:r>
          </a:p>
          <a:p>
            <a:r>
              <a:rPr lang="uk-UA" dirty="0" smtClean="0"/>
              <a:t>якісні зміни інтелектуального потенціалу суспільства, </a:t>
            </a:r>
          </a:p>
          <a:p>
            <a:r>
              <a:rPr lang="uk-UA" dirty="0" smtClean="0"/>
              <a:t>надзвичайно швидке накопичення в суспільстві використовуваної інформації,</a:t>
            </a:r>
          </a:p>
          <a:p>
            <a:r>
              <a:rPr lang="uk-UA" dirty="0" smtClean="0"/>
              <a:t> розширення соціальної сфери використання інформації, </a:t>
            </a:r>
          </a:p>
          <a:p>
            <a:r>
              <a:rPr lang="uk-UA" dirty="0" smtClean="0"/>
              <a:t>посилення впливу інформаційних ресурсів на всі сфери життєдіяльності суспільства, </a:t>
            </a:r>
          </a:p>
          <a:p>
            <a:r>
              <a:rPr lang="uk-UA" dirty="0" smtClean="0"/>
              <a:t>зростання його інформаційних потреб та ін.</a:t>
            </a:r>
            <a:endParaRPr lang="ru-RU" dirty="0" smtClean="0"/>
          </a:p>
          <a:p>
            <a:endParaRPr lang="ru-RU" dirty="0"/>
          </a:p>
        </p:txBody>
      </p:sp>
      <p:pic>
        <p:nvPicPr>
          <p:cNvPr id="14338" name="Picture 2" descr="http://osvita-com.ucoz.ru/_si/0/82010196.jpg"/>
          <p:cNvPicPr>
            <a:picLocks noChangeAspect="1" noChangeArrowheads="1"/>
          </p:cNvPicPr>
          <p:nvPr/>
        </p:nvPicPr>
        <p:blipFill>
          <a:blip r:embed="rId2"/>
          <a:srcRect/>
          <a:stretch>
            <a:fillRect/>
          </a:stretch>
        </p:blipFill>
        <p:spPr bwMode="auto">
          <a:xfrm>
            <a:off x="6572200" y="2428868"/>
            <a:ext cx="2571800" cy="300039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714356"/>
            <a:ext cx="8229600" cy="1143000"/>
          </a:xfrm>
        </p:spPr>
        <p:txBody>
          <a:bodyPr>
            <a:normAutofit fontScale="90000"/>
          </a:bodyPr>
          <a:lstStyle/>
          <a:p>
            <a:r>
              <a:rPr lang="uk-UA" dirty="0" smtClean="0"/>
              <a:t>Негативні наслідки інформатизації :</a:t>
            </a:r>
            <a:endParaRPr lang="ru-RU" dirty="0"/>
          </a:p>
        </p:txBody>
      </p:sp>
      <p:sp>
        <p:nvSpPr>
          <p:cNvPr id="3" name="Содержимое 2"/>
          <p:cNvSpPr>
            <a:spLocks noGrp="1"/>
          </p:cNvSpPr>
          <p:nvPr>
            <p:ph idx="1"/>
          </p:nvPr>
        </p:nvSpPr>
        <p:spPr>
          <a:xfrm>
            <a:off x="457200" y="1935480"/>
            <a:ext cx="5543560" cy="4389120"/>
          </a:xfrm>
        </p:spPr>
        <p:txBody>
          <a:bodyPr>
            <a:normAutofit fontScale="85000" lnSpcReduction="20000"/>
          </a:bodyPr>
          <a:lstStyle/>
          <a:p>
            <a:r>
              <a:rPr lang="uk-UA" dirty="0" smtClean="0"/>
              <a:t>інформаційне насильство, </a:t>
            </a:r>
          </a:p>
          <a:p>
            <a:r>
              <a:rPr lang="uk-UA" dirty="0" smtClean="0"/>
              <a:t>використання інформаційних засобів для маніпулювання громадською думкою і в цілях мілітаризму, контролю над людьми та окремими організаціями,</a:t>
            </a:r>
          </a:p>
          <a:p>
            <a:r>
              <a:rPr lang="uk-UA" dirty="0" smtClean="0"/>
              <a:t> електронні крадіжки та інші зловживання, </a:t>
            </a:r>
          </a:p>
          <a:p>
            <a:r>
              <a:rPr lang="uk-UA" dirty="0" smtClean="0"/>
              <a:t>ізоляцію індивідів і погіршення здоров'я людей, що працюють на комп'ютерах, </a:t>
            </a:r>
          </a:p>
          <a:p>
            <a:r>
              <a:rPr lang="uk-UA" dirty="0" smtClean="0"/>
              <a:t>електронне промислове і політичне шпигунство, спекулювання інформацією та ін.</a:t>
            </a:r>
            <a:endParaRPr lang="ru-RU" dirty="0"/>
          </a:p>
        </p:txBody>
      </p:sp>
      <p:pic>
        <p:nvPicPr>
          <p:cNvPr id="13314" name="Picture 2" descr="http://dayte2.com/img/pics/info-social.jpg"/>
          <p:cNvPicPr>
            <a:picLocks noChangeAspect="1" noChangeArrowheads="1"/>
          </p:cNvPicPr>
          <p:nvPr/>
        </p:nvPicPr>
        <p:blipFill>
          <a:blip r:embed="rId2"/>
          <a:srcRect/>
          <a:stretch>
            <a:fillRect/>
          </a:stretch>
        </p:blipFill>
        <p:spPr bwMode="auto">
          <a:xfrm>
            <a:off x="5643570" y="3071810"/>
            <a:ext cx="3198717" cy="214314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472518" cy="3000396"/>
          </a:xfrm>
        </p:spPr>
        <p:txBody>
          <a:bodyPr>
            <a:normAutofit/>
          </a:bodyPr>
          <a:lstStyle/>
          <a:p>
            <a:r>
              <a:rPr lang="uk-UA" dirty="0" smtClean="0"/>
              <a:t>Найголовнішою якістю демократії є гласність, яка нині неможлива без засобів масової інформації. Ці засоби нині роблять настільки сильний вплив на політичне життя, розвиток і функціонування демократичних принципів, що її часто по праву називають «четвертою владою» (поряд із законодавчою, виконавчою і судовою).</a:t>
            </a:r>
            <a:endParaRPr lang="ru-RU" dirty="0"/>
          </a:p>
        </p:txBody>
      </p:sp>
      <p:pic>
        <p:nvPicPr>
          <p:cNvPr id="12290" name="Picture 2" descr="http://sch129.minsk.edu.by/sm_full.aspx?guid=9883"/>
          <p:cNvPicPr>
            <a:picLocks noChangeAspect="1" noChangeArrowheads="1"/>
          </p:cNvPicPr>
          <p:nvPr/>
        </p:nvPicPr>
        <p:blipFill>
          <a:blip r:embed="rId2"/>
          <a:srcRect/>
          <a:stretch>
            <a:fillRect/>
          </a:stretch>
        </p:blipFill>
        <p:spPr bwMode="auto">
          <a:xfrm>
            <a:off x="2571736" y="3857628"/>
            <a:ext cx="4320670" cy="267176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142984"/>
            <a:ext cx="6686568" cy="5110178"/>
          </a:xfrm>
        </p:spPr>
        <p:txBody>
          <a:bodyPr>
            <a:normAutofit fontScale="92500"/>
          </a:bodyPr>
          <a:lstStyle/>
          <a:p>
            <a:r>
              <a:rPr lang="uk-UA" dirty="0" smtClean="0"/>
              <a:t>Залежно від ступеня демократизації розподіл інформації буває централізованим,  або децентралізованим. Централізація забезпечує вибір соціально значущої для даного суспільства інформації та обмежує доступ до частини цієї інформації. </a:t>
            </a:r>
            <a:endParaRPr lang="ru-RU" dirty="0" smtClean="0"/>
          </a:p>
          <a:p>
            <a:r>
              <a:rPr lang="uk-UA" dirty="0" smtClean="0"/>
              <a:t>    Вільний, необмежений доступ до відкритої інформації означає децентралізацію, яка, навпаки, веде до свободи індивіда, до можливості людини самому думати, оцінювати інформацію і приймати рішення</a:t>
            </a:r>
            <a:endParaRPr lang="ru-RU" dirty="0" smtClean="0"/>
          </a:p>
          <a:p>
            <a:endParaRPr lang="ru-RU" dirty="0"/>
          </a:p>
        </p:txBody>
      </p:sp>
      <p:pic>
        <p:nvPicPr>
          <p:cNvPr id="11266" name="Picture 2" descr="http://conference.school.informika.ru/images/logo.jpg"/>
          <p:cNvPicPr>
            <a:picLocks noChangeAspect="1" noChangeArrowheads="1"/>
          </p:cNvPicPr>
          <p:nvPr/>
        </p:nvPicPr>
        <p:blipFill>
          <a:blip r:embed="rId2"/>
          <a:srcRect/>
          <a:stretch>
            <a:fillRect/>
          </a:stretch>
        </p:blipFill>
        <p:spPr bwMode="auto">
          <a:xfrm>
            <a:off x="6643702" y="2357430"/>
            <a:ext cx="2168274" cy="235745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520</TotalTime>
  <Words>983</Words>
  <Application>Microsoft Office PowerPoint</Application>
  <PresentationFormat>Экран (4:3)</PresentationFormat>
  <Paragraphs>80</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Поток</vt:lpstr>
      <vt:lpstr>Інформаційне суспілство як проблема XXI  століття. Україна в світових координатах розвитку</vt:lpstr>
      <vt:lpstr>Поняття інформаційного суспільства. Процес інформатизації в сучасному світі.</vt:lpstr>
      <vt:lpstr>Презентация PowerPoint</vt:lpstr>
      <vt:lpstr>Презентация PowerPoint</vt:lpstr>
      <vt:lpstr>Презентация PowerPoint</vt:lpstr>
      <vt:lpstr>Соціальні наслідки інформатизації. Демократизація та інформатизація. </vt:lpstr>
      <vt:lpstr>Негативні наслідки інформатизації :</vt:lpstr>
      <vt:lpstr>Презентация PowerPoint</vt:lpstr>
      <vt:lpstr>Презентация PowerPoint</vt:lpstr>
      <vt:lpstr>Віртуальна реальність і розвиток особистості</vt:lpstr>
      <vt:lpstr>Інформаційна культура і постмодернізм.</vt:lpstr>
      <vt:lpstr>Презентация PowerPoint</vt:lpstr>
      <vt:lpstr>Освіта в інформаційному суспільстві</vt:lpstr>
      <vt:lpstr>Інформатизація в Україні</vt:lpstr>
      <vt:lpstr>Презентация PowerPoint</vt:lpstr>
      <vt:lpstr>Презентация PowerPoint</vt:lpstr>
      <vt:lpstr>Передумови успішної побудови інформаційного суспільства в Україні</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Інформаційне суспілство як проблема XXI  століття. Україна в світових координатах розвитку</dc:title>
  <cp:lastModifiedBy>user</cp:lastModifiedBy>
  <cp:revision>56</cp:revision>
  <dcterms:modified xsi:type="dcterms:W3CDTF">2015-09-10T06:37:12Z</dcterms:modified>
</cp:coreProperties>
</file>