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539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980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8384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0385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9679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9934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9207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002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282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1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743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734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735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255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003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654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38B8-8963-4E89-A4FD-BD7102E120AE}" type="datetimeFigureOut">
              <a:rPr lang="uk-UA" smtClean="0"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5F0699-2134-40F6-ABA3-80ECAA19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069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uk-UA" dirty="0" err="1" smtClean="0"/>
              <a:t>Коммунітаризм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uk-UA" sz="3600" dirty="0" smtClean="0"/>
              <a:t>Лекція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408795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2" y="401781"/>
            <a:ext cx="9199418" cy="6370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dirty="0" err="1" smtClean="0">
                <a:latin typeface="Cambria" panose="02040503050406030204" pitchFamily="18" charset="0"/>
              </a:rPr>
              <a:t>Комунітаризм</a:t>
            </a:r>
            <a:r>
              <a:rPr lang="uk-UA" sz="2400" dirty="0" smtClean="0">
                <a:latin typeface="Cambria" panose="02040503050406030204" pitchFamily="18" charset="0"/>
              </a:rPr>
              <a:t> прийнято поділяти на:</a:t>
            </a:r>
          </a:p>
          <a:p>
            <a:pPr marL="285750" indent="-285750" algn="just">
              <a:buFontTx/>
              <a:buChar char="-"/>
            </a:pPr>
            <a:r>
              <a:rPr lang="uk-UA" sz="2400" i="1" dirty="0" smtClean="0">
                <a:latin typeface="Cambria" panose="02040503050406030204" pitchFamily="18" charset="0"/>
              </a:rPr>
              <a:t>«</a:t>
            </a:r>
            <a:r>
              <a:rPr lang="uk-UA" sz="2400" i="1" dirty="0">
                <a:latin typeface="Cambria" panose="02040503050406030204" pitchFamily="18" charset="0"/>
              </a:rPr>
              <a:t>філософський</a:t>
            </a:r>
            <a:r>
              <a:rPr lang="uk-UA" sz="2400" i="1" dirty="0" smtClean="0">
                <a:latin typeface="Cambria" panose="02040503050406030204" pitchFamily="18" charset="0"/>
              </a:rPr>
              <a:t>»; </a:t>
            </a:r>
          </a:p>
          <a:p>
            <a:pPr marL="285750" indent="-285750" algn="just">
              <a:buFontTx/>
              <a:buChar char="-"/>
            </a:pPr>
            <a:r>
              <a:rPr lang="uk-UA" sz="2400" i="1" dirty="0" smtClean="0">
                <a:latin typeface="Cambria" panose="02040503050406030204" pitchFamily="18" charset="0"/>
              </a:rPr>
              <a:t>«</a:t>
            </a:r>
            <a:r>
              <a:rPr lang="uk-UA" sz="2400" i="1" dirty="0">
                <a:latin typeface="Cambria" panose="02040503050406030204" pitchFamily="18" charset="0"/>
              </a:rPr>
              <a:t>політичний</a:t>
            </a:r>
            <a:r>
              <a:rPr lang="uk-UA" sz="2400" i="1" dirty="0" smtClean="0">
                <a:latin typeface="Cambria" panose="02040503050406030204" pitchFamily="18" charset="0"/>
              </a:rPr>
              <a:t>».</a:t>
            </a:r>
          </a:p>
          <a:p>
            <a:pPr marL="285750" indent="-285750" algn="just">
              <a:buFontTx/>
              <a:buChar char="-"/>
            </a:pPr>
            <a:endParaRPr lang="uk-UA" sz="2400" i="1" dirty="0">
              <a:latin typeface="Cambria" panose="02040503050406030204" pitchFamily="18" charset="0"/>
            </a:endParaRPr>
          </a:p>
          <a:p>
            <a:pPr algn="just"/>
            <a:r>
              <a:rPr lang="uk-UA" sz="2400" b="1" i="1" dirty="0" smtClean="0">
                <a:latin typeface="Cambria" panose="02040503050406030204" pitchFamily="18" charset="0"/>
              </a:rPr>
              <a:t>«Філософський» </a:t>
            </a:r>
            <a:r>
              <a:rPr lang="uk-UA" sz="2400" b="1" i="1" dirty="0" err="1" smtClean="0">
                <a:latin typeface="Cambria" panose="02040503050406030204" pitchFamily="18" charset="0"/>
              </a:rPr>
              <a:t>комунітаризм</a:t>
            </a:r>
            <a:r>
              <a:rPr lang="uk-UA" sz="2400" b="1" i="1" dirty="0" smtClean="0">
                <a:latin typeface="Cambria" panose="02040503050406030204" pitchFamily="18" charset="0"/>
              </a:rPr>
              <a:t> </a:t>
            </a:r>
            <a:r>
              <a:rPr lang="uk-UA" sz="2400" dirty="0" smtClean="0">
                <a:latin typeface="Cambria" panose="02040503050406030204" pitchFamily="18" charset="0"/>
              </a:rPr>
              <a:t>виник у </a:t>
            </a:r>
            <a:r>
              <a:rPr lang="uk-UA" sz="2400" dirty="0">
                <a:latin typeface="Cambria" panose="02040503050406030204" pitchFamily="18" charset="0"/>
              </a:rPr>
              <a:t>США в 80-х рр. </a:t>
            </a:r>
            <a:r>
              <a:rPr lang="en-US" sz="2400" dirty="0">
                <a:latin typeface="Cambria" panose="02040503050406030204" pitchFamily="18" charset="0"/>
              </a:rPr>
              <a:t>XX </a:t>
            </a:r>
            <a:r>
              <a:rPr lang="uk-UA" sz="2400" dirty="0">
                <a:latin typeface="Cambria" panose="02040503050406030204" pitchFamily="18" charset="0"/>
              </a:rPr>
              <a:t>ст. як результат критики ліберального </a:t>
            </a:r>
            <a:r>
              <a:rPr lang="uk-UA" sz="2400" dirty="0" smtClean="0">
                <a:latin typeface="Cambria" panose="02040503050406030204" pitchFamily="18" charset="0"/>
              </a:rPr>
              <a:t>індивідуалізму.  </a:t>
            </a:r>
            <a:endParaRPr lang="uk-UA" sz="2400" dirty="0">
              <a:latin typeface="Cambria" panose="02040503050406030204" pitchFamily="18" charset="0"/>
            </a:endParaRP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До цього напрямку зазвичай </a:t>
            </a:r>
            <a:r>
              <a:rPr lang="uk-UA" sz="2400" dirty="0">
                <a:latin typeface="Cambria" panose="02040503050406030204" pitchFamily="18" charset="0"/>
              </a:rPr>
              <a:t>відносять чотирьох </a:t>
            </a:r>
            <a:r>
              <a:rPr lang="uk-UA" sz="2400" dirty="0" smtClean="0">
                <a:latin typeface="Cambria" panose="02040503050406030204" pitchFamily="18" charset="0"/>
              </a:rPr>
              <a:t>відомих </a:t>
            </a:r>
            <a:r>
              <a:rPr lang="uk-UA" sz="2400" dirty="0">
                <a:latin typeface="Cambria" panose="02040503050406030204" pitchFamily="18" charset="0"/>
              </a:rPr>
              <a:t>політичних філософів: американців Майкла </a:t>
            </a:r>
            <a:r>
              <a:rPr lang="uk-UA" sz="2400" dirty="0" err="1">
                <a:latin typeface="Cambria" panose="02040503050406030204" pitchFamily="18" charset="0"/>
              </a:rPr>
              <a:t>Сендел</a:t>
            </a:r>
            <a:r>
              <a:rPr lang="uk-UA" sz="2400" dirty="0">
                <a:latin typeface="Cambria" panose="02040503050406030204" pitchFamily="18" charset="0"/>
              </a:rPr>
              <a:t>, </a:t>
            </a:r>
            <a:r>
              <a:rPr lang="uk-UA" sz="2400" dirty="0" err="1">
                <a:latin typeface="Cambria" panose="02040503050406030204" pitchFamily="18" charset="0"/>
              </a:rPr>
              <a:t>Аласдер</a:t>
            </a:r>
            <a:r>
              <a:rPr lang="uk-UA" sz="2400" dirty="0">
                <a:latin typeface="Cambria" panose="02040503050406030204" pitchFamily="18" charset="0"/>
              </a:rPr>
              <a:t> </a:t>
            </a:r>
            <a:r>
              <a:rPr lang="uk-UA" sz="2400" dirty="0" err="1">
                <a:latin typeface="Cambria" panose="02040503050406030204" pitchFamily="18" charset="0"/>
              </a:rPr>
              <a:t>Чалмерза</a:t>
            </a:r>
            <a:r>
              <a:rPr lang="uk-UA" sz="2400" dirty="0">
                <a:latin typeface="Cambria" panose="02040503050406030204" pitchFamily="18" charset="0"/>
              </a:rPr>
              <a:t> </a:t>
            </a:r>
            <a:r>
              <a:rPr lang="uk-UA" sz="2400" dirty="0" err="1">
                <a:latin typeface="Cambria" panose="02040503050406030204" pitchFamily="18" charset="0"/>
              </a:rPr>
              <a:t>Макінтайр</a:t>
            </a:r>
            <a:r>
              <a:rPr lang="uk-UA" sz="2400" dirty="0">
                <a:latin typeface="Cambria" panose="02040503050406030204" pitchFamily="18" charset="0"/>
              </a:rPr>
              <a:t>, Майкла </a:t>
            </a:r>
            <a:r>
              <a:rPr lang="uk-UA" sz="2400" dirty="0" err="1">
                <a:latin typeface="Cambria" panose="02040503050406030204" pitchFamily="18" charset="0"/>
              </a:rPr>
              <a:t>Уолцера</a:t>
            </a:r>
            <a:r>
              <a:rPr lang="uk-UA" sz="2400" dirty="0">
                <a:latin typeface="Cambria" panose="02040503050406030204" pitchFamily="18" charset="0"/>
              </a:rPr>
              <a:t> і канадця Чарльза Тейлора. </a:t>
            </a:r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Критика лібералізму цими філософами здобула популярність як «суперечка між лібералами і </a:t>
            </a:r>
            <a:r>
              <a:rPr lang="uk-UA" sz="2400" dirty="0" err="1" smtClean="0">
                <a:latin typeface="Cambria" panose="02040503050406030204" pitchFamily="18" charset="0"/>
              </a:rPr>
              <a:t>комунітарістами</a:t>
            </a:r>
            <a:r>
              <a:rPr lang="uk-UA" sz="2400" dirty="0" smtClean="0">
                <a:latin typeface="Cambria" panose="02040503050406030204" pitchFamily="18" charset="0"/>
              </a:rPr>
              <a:t>». </a:t>
            </a: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400" b="1" i="1" dirty="0" smtClean="0">
                <a:latin typeface="Cambria" panose="02040503050406030204" pitchFamily="18" charset="0"/>
              </a:rPr>
              <a:t>«Політичний» </a:t>
            </a:r>
            <a:r>
              <a:rPr lang="uk-UA" sz="2400" b="1" i="1" dirty="0" err="1" smtClean="0">
                <a:latin typeface="Cambria" panose="02040503050406030204" pitchFamily="18" charset="0"/>
              </a:rPr>
              <a:t>комунітаризм</a:t>
            </a:r>
            <a:r>
              <a:rPr lang="uk-UA" sz="2400" b="1" i="1" dirty="0" smtClean="0">
                <a:latin typeface="Cambria" panose="02040503050406030204" pitchFamily="18" charset="0"/>
              </a:rPr>
              <a:t> </a:t>
            </a:r>
            <a:r>
              <a:rPr lang="uk-UA" sz="2400" dirty="0" smtClean="0">
                <a:latin typeface="Cambria" panose="02040503050406030204" pitchFamily="18" charset="0"/>
              </a:rPr>
              <a:t>виник в 90-і роки ХХ ст. у </a:t>
            </a:r>
            <a:r>
              <a:rPr lang="uk-UA" sz="2400" dirty="0">
                <a:latin typeface="Cambria" panose="02040503050406030204" pitchFamily="18" charset="0"/>
              </a:rPr>
              <a:t>вигляді соціально-політичного руху з беззмінним лідером </a:t>
            </a:r>
            <a:r>
              <a:rPr lang="uk-UA" sz="2400" dirty="0" err="1" smtClean="0">
                <a:latin typeface="Cambria" panose="02040503050406030204" pitchFamily="18" charset="0"/>
              </a:rPr>
              <a:t>А.Етционі</a:t>
            </a:r>
            <a:r>
              <a:rPr lang="uk-UA" sz="2400" dirty="0">
                <a:latin typeface="Cambria" panose="02040503050406030204" pitchFamily="18" charset="0"/>
              </a:rPr>
              <a:t>. </a:t>
            </a:r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85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8" y="169039"/>
            <a:ext cx="9296400" cy="64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latin typeface="Cambria" panose="02040503050406030204" pitchFamily="18" charset="0"/>
              </a:rPr>
              <a:t>П'ять </a:t>
            </a:r>
            <a:r>
              <a:rPr lang="uk-UA" sz="2400" b="1" i="1" dirty="0">
                <a:latin typeface="Cambria" panose="02040503050406030204" pitchFamily="18" charset="0"/>
              </a:rPr>
              <a:t>ключових тем, </a:t>
            </a:r>
            <a:r>
              <a:rPr lang="uk-UA" sz="2400" i="1" dirty="0">
                <a:latin typeface="Cambria" panose="02040503050406030204" pitchFamily="18" charset="0"/>
              </a:rPr>
              <a:t>на яких сфокусувалися дебати між лібералами і </a:t>
            </a:r>
            <a:r>
              <a:rPr lang="uk-UA" sz="2400" i="1" dirty="0" err="1" smtClean="0">
                <a:latin typeface="Cambria" panose="02040503050406030204" pitchFamily="18" charset="0"/>
              </a:rPr>
              <a:t>комунітаристами</a:t>
            </a:r>
            <a:r>
              <a:rPr lang="uk-UA" sz="2400" dirty="0" smtClean="0">
                <a:latin typeface="Cambria" panose="02040503050406030204" pitchFamily="18" charset="0"/>
              </a:rPr>
              <a:t>: </a:t>
            </a: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  <a:p>
            <a:pPr algn="just"/>
            <a:r>
              <a:rPr lang="uk-UA" sz="2400" i="1" dirty="0" smtClean="0">
                <a:latin typeface="Cambria" panose="02040503050406030204" pitchFamily="18" charset="0"/>
              </a:rPr>
              <a:t>	</a:t>
            </a:r>
            <a:r>
              <a:rPr lang="uk-UA" sz="2400" b="1" i="1" dirty="0" smtClean="0">
                <a:latin typeface="Cambria" panose="02040503050406030204" pitchFamily="18" charset="0"/>
              </a:rPr>
              <a:t>Перша </a:t>
            </a:r>
            <a:r>
              <a:rPr lang="uk-UA" sz="2400" b="1" i="1" dirty="0">
                <a:latin typeface="Cambria" panose="02040503050406030204" pitchFamily="18" charset="0"/>
              </a:rPr>
              <a:t>тема </a:t>
            </a:r>
            <a:r>
              <a:rPr lang="uk-UA" sz="2400" dirty="0">
                <a:latin typeface="Cambria" panose="02040503050406030204" pitchFamily="18" charset="0"/>
              </a:rPr>
              <a:t>- </a:t>
            </a:r>
            <a:r>
              <a:rPr lang="uk-UA" sz="2400" i="1" dirty="0">
                <a:latin typeface="Cambria" panose="02040503050406030204" pitchFamily="18" charset="0"/>
              </a:rPr>
              <a:t>розбіжності в розумінні людської особистості</a:t>
            </a:r>
            <a:r>
              <a:rPr lang="uk-UA" sz="2400" dirty="0">
                <a:latin typeface="Cambria" panose="02040503050406030204" pitchFamily="18" charset="0"/>
              </a:rPr>
              <a:t>. Ліберальна концепція, на думку </a:t>
            </a:r>
            <a:r>
              <a:rPr lang="uk-UA" sz="2400" dirty="0" err="1" smtClean="0">
                <a:latin typeface="Cambria" panose="02040503050406030204" pitchFamily="18" charset="0"/>
              </a:rPr>
              <a:t>комунітаристів</a:t>
            </a:r>
            <a:r>
              <a:rPr lang="uk-UA" sz="2400" dirty="0" smtClean="0">
                <a:latin typeface="Cambria" panose="02040503050406030204" pitchFamily="18" charset="0"/>
              </a:rPr>
              <a:t>, </a:t>
            </a:r>
            <a:r>
              <a:rPr lang="uk-UA" sz="2400" dirty="0">
                <a:latin typeface="Cambria" panose="02040503050406030204" pitchFamily="18" charset="0"/>
              </a:rPr>
              <a:t>«бере людей у відриві від їх цілей (або цінностей, </a:t>
            </a:r>
            <a:r>
              <a:rPr lang="uk-UA" sz="2400" dirty="0" smtClean="0">
                <a:latin typeface="Cambria" panose="02040503050406030204" pitchFamily="18" charset="0"/>
              </a:rPr>
              <a:t>концепцій </a:t>
            </a:r>
            <a:r>
              <a:rPr lang="uk-UA" sz="2400" dirty="0">
                <a:latin typeface="Cambria" panose="02040503050406030204" pitchFamily="18" charset="0"/>
              </a:rPr>
              <a:t>блага</a:t>
            </a:r>
            <a:r>
              <a:rPr lang="uk-UA" sz="2400" dirty="0" smtClean="0">
                <a:latin typeface="Cambria" panose="02040503050406030204" pitchFamily="18" charset="0"/>
              </a:rPr>
              <a:t>).</a:t>
            </a: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	Основний </a:t>
            </a:r>
            <a:r>
              <a:rPr lang="uk-UA" sz="2400" dirty="0">
                <a:latin typeface="Cambria" panose="02040503050406030204" pitchFamily="18" charset="0"/>
              </a:rPr>
              <a:t>вектор </a:t>
            </a:r>
            <a:r>
              <a:rPr lang="uk-UA" sz="2400" dirty="0" err="1" smtClean="0">
                <a:latin typeface="Cambria" panose="02040503050406030204" pitchFamily="18" charset="0"/>
              </a:rPr>
              <a:t>комунітаристської</a:t>
            </a:r>
            <a:r>
              <a:rPr lang="uk-UA" sz="2400" dirty="0" smtClean="0">
                <a:latin typeface="Cambria" panose="02040503050406030204" pitchFamily="18" charset="0"/>
              </a:rPr>
              <a:t> </a:t>
            </a:r>
            <a:r>
              <a:rPr lang="uk-UA" sz="2400" dirty="0">
                <a:latin typeface="Cambria" panose="02040503050406030204" pitchFamily="18" charset="0"/>
              </a:rPr>
              <a:t>критики був спрямований проти </a:t>
            </a:r>
            <a:r>
              <a:rPr lang="uk-UA" sz="2400" dirty="0" smtClean="0">
                <a:latin typeface="Cambria" panose="02040503050406030204" pitchFamily="18" charset="0"/>
              </a:rPr>
              <a:t>«</a:t>
            </a:r>
            <a:r>
              <a:rPr lang="uk-UA" sz="2400" dirty="0">
                <a:latin typeface="Cambria" panose="02040503050406030204" pitchFamily="18" charset="0"/>
              </a:rPr>
              <a:t>вихідної позиції» в теорії справедливості </a:t>
            </a:r>
            <a:r>
              <a:rPr lang="uk-UA" sz="2400" dirty="0" err="1">
                <a:latin typeface="Cambria" panose="02040503050406030204" pitchFamily="18" charset="0"/>
              </a:rPr>
              <a:t>Дж</a:t>
            </a:r>
            <a:r>
              <a:rPr lang="uk-UA" sz="2400" dirty="0">
                <a:latin typeface="Cambria" panose="02040503050406030204" pitchFamily="18" charset="0"/>
              </a:rPr>
              <a:t>. </a:t>
            </a:r>
            <a:r>
              <a:rPr lang="uk-UA" sz="2400" dirty="0" err="1" smtClean="0">
                <a:latin typeface="Cambria" panose="02040503050406030204" pitchFamily="18" charset="0"/>
              </a:rPr>
              <a:t>Ролза</a:t>
            </a:r>
            <a:r>
              <a:rPr lang="uk-UA" sz="2400" dirty="0" smtClean="0">
                <a:latin typeface="Cambria" panose="02040503050406030204" pitchFamily="18" charset="0"/>
              </a:rPr>
              <a:t>. </a:t>
            </a:r>
            <a:r>
              <a:rPr lang="uk-UA" dirty="0">
                <a:latin typeface="Cambria" panose="02040503050406030204" pitchFamily="18" charset="0"/>
              </a:rPr>
              <a:t>Це гіпотетична ситуація, в якій ніхто з учасників укладення суспільного договору не знає свого місця в суспільстві, класового і соціального стану, розподілу природних обдарувань, концепцій блага або </a:t>
            </a:r>
            <a:r>
              <a:rPr lang="uk-UA" dirty="0" smtClean="0">
                <a:latin typeface="Cambria" panose="02040503050406030204" pitchFamily="18" charset="0"/>
              </a:rPr>
              <a:t>психологічних </a:t>
            </a:r>
            <a:r>
              <a:rPr lang="uk-UA" dirty="0" err="1" smtClean="0">
                <a:latin typeface="Cambria" panose="02040503050406030204" pitchFamily="18" charset="0"/>
              </a:rPr>
              <a:t>схильностей</a:t>
            </a:r>
            <a:r>
              <a:rPr lang="uk-UA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uk-UA" dirty="0">
              <a:latin typeface="Cambria" panose="02040503050406030204" pitchFamily="18" charset="0"/>
            </a:endParaRP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	Однак </a:t>
            </a:r>
            <a:r>
              <a:rPr lang="uk-UA" sz="2400" dirty="0">
                <a:latin typeface="Cambria" panose="02040503050406030204" pitchFamily="18" charset="0"/>
              </a:rPr>
              <a:t>саме таке уявлення про людську особистість викликало жорстку реакцію з боку </a:t>
            </a:r>
            <a:r>
              <a:rPr lang="uk-UA" sz="2400" dirty="0" err="1" smtClean="0">
                <a:latin typeface="Cambria" panose="02040503050406030204" pitchFamily="18" charset="0"/>
              </a:rPr>
              <a:t>комунітаристів</a:t>
            </a:r>
            <a:r>
              <a:rPr lang="uk-UA" sz="2400" dirty="0" smtClean="0">
                <a:latin typeface="Cambria" panose="02040503050406030204" pitchFamily="18" charset="0"/>
              </a:rPr>
              <a:t>: </a:t>
            </a:r>
            <a:r>
              <a:rPr lang="uk-UA" sz="2400" dirty="0">
                <a:latin typeface="Cambria" panose="02040503050406030204" pitchFamily="18" charset="0"/>
              </a:rPr>
              <a:t>«Хто ця дивна" особистість ", - запитують </a:t>
            </a:r>
            <a:r>
              <a:rPr lang="uk-UA" sz="2400" dirty="0" err="1" smtClean="0">
                <a:latin typeface="Cambria" panose="02040503050406030204" pitchFamily="18" charset="0"/>
              </a:rPr>
              <a:t>комунітарісти</a:t>
            </a:r>
            <a:r>
              <a:rPr lang="uk-UA" sz="2400" dirty="0">
                <a:latin typeface="Cambria" panose="02040503050406030204" pitchFamily="18" charset="0"/>
              </a:rPr>
              <a:t>, - яка існує незалежно і здатна вільно вибирати цілі, які </a:t>
            </a:r>
            <a:r>
              <a:rPr lang="uk-UA" sz="2400" dirty="0" smtClean="0">
                <a:latin typeface="Cambria" panose="02040503050406030204" pitchFamily="18" charset="0"/>
              </a:rPr>
              <a:t>надають її життю </a:t>
            </a:r>
            <a:r>
              <a:rPr lang="uk-UA" sz="2400" dirty="0">
                <a:latin typeface="Cambria" panose="02040503050406030204" pitchFamily="18" charset="0"/>
              </a:rPr>
              <a:t>сенс і цінність? »</a:t>
            </a:r>
          </a:p>
        </p:txBody>
      </p:sp>
    </p:spTree>
    <p:extLst>
      <p:ext uri="{BB962C8B-B14F-4D97-AF65-F5344CB8AC3E}">
        <p14:creationId xmlns:p14="http://schemas.microsoft.com/office/powerpoint/2010/main" val="75700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235" y="117693"/>
            <a:ext cx="8880763" cy="67403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latin typeface="Cambria" panose="02040503050406030204" pitchFamily="18" charset="0"/>
              </a:rPr>
              <a:t>	Друга </a:t>
            </a:r>
            <a:r>
              <a:rPr lang="uk-UA" sz="2400" b="1" i="1" dirty="0">
                <a:latin typeface="Cambria" panose="02040503050406030204" pitchFamily="18" charset="0"/>
              </a:rPr>
              <a:t>тема </a:t>
            </a:r>
            <a:r>
              <a:rPr lang="uk-UA" sz="2400" dirty="0">
                <a:latin typeface="Cambria" panose="02040503050406030204" pitchFamily="18" charset="0"/>
              </a:rPr>
              <a:t>- асоціальний індивідуалізм, т. </a:t>
            </a:r>
            <a:r>
              <a:rPr lang="uk-UA" sz="2400" dirty="0" smtClean="0">
                <a:latin typeface="Cambria" panose="02040503050406030204" pitchFamily="18" charset="0"/>
              </a:rPr>
              <a:t>б. невірне</a:t>
            </a:r>
            <a:r>
              <a:rPr lang="uk-UA" sz="2400" dirty="0">
                <a:latin typeface="Cambria" panose="02040503050406030204" pitchFamily="18" charset="0"/>
              </a:rPr>
              <a:t>, з точки зору </a:t>
            </a:r>
            <a:r>
              <a:rPr lang="uk-UA" sz="2400" dirty="0" err="1" smtClean="0">
                <a:latin typeface="Cambria" panose="02040503050406030204" pitchFamily="18" charset="0"/>
              </a:rPr>
              <a:t>комунітаристів</a:t>
            </a:r>
            <a:r>
              <a:rPr lang="uk-UA" sz="2400" dirty="0" smtClean="0">
                <a:latin typeface="Cambria" panose="02040503050406030204" pitchFamily="18" charset="0"/>
              </a:rPr>
              <a:t>, </a:t>
            </a:r>
            <a:r>
              <a:rPr lang="uk-UA" sz="2400" dirty="0">
                <a:latin typeface="Cambria" panose="02040503050406030204" pitchFamily="18" charset="0"/>
              </a:rPr>
              <a:t>уявлення лібералів про те, наскільки спільноти, в яких люди живуть, формують цінності і цілі цих людей</a:t>
            </a:r>
            <a:r>
              <a:rPr lang="uk-UA" sz="24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Cambria" panose="02040503050406030204" pitchFamily="18" charset="0"/>
              </a:rPr>
              <a:t>	З </a:t>
            </a:r>
            <a:r>
              <a:rPr lang="ru-RU" sz="2400" dirty="0">
                <a:latin typeface="Cambria" panose="02040503050406030204" pitchFamily="18" charset="0"/>
              </a:rPr>
              <a:t>точки </a:t>
            </a:r>
            <a:r>
              <a:rPr lang="ru-RU" sz="2400" dirty="0" err="1">
                <a:latin typeface="Cambria" panose="02040503050406030204" pitchFamily="18" charset="0"/>
              </a:rPr>
              <a:t>зору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комунітаристів</a:t>
            </a:r>
            <a:r>
              <a:rPr lang="ru-RU" sz="2400" dirty="0" smtClean="0">
                <a:latin typeface="Cambria" panose="02040503050406030204" pitchFamily="18" charset="0"/>
              </a:rPr>
              <a:t>, </a:t>
            </a:r>
            <a:r>
              <a:rPr lang="ru-RU" sz="2400" dirty="0" err="1" smtClean="0">
                <a:latin typeface="Cambria" panose="02040503050406030204" pitchFamily="18" charset="0"/>
              </a:rPr>
              <a:t>концепція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справедливості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Ролза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ігнорує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>
                <a:latin typeface="Cambria" panose="02040503050406030204" pitchFamily="18" charset="0"/>
              </a:rPr>
              <a:t>те, </a:t>
            </a:r>
            <a:r>
              <a:rPr lang="ru-RU" sz="2400" dirty="0" err="1">
                <a:latin typeface="Cambria" panose="02040503050406030204" pitchFamily="18" charset="0"/>
              </a:rPr>
              <a:t>що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суспільство</a:t>
            </a:r>
            <a:r>
              <a:rPr lang="ru-RU" sz="2400" dirty="0">
                <a:latin typeface="Cambria" panose="02040503050406030204" pitchFamily="18" charset="0"/>
              </a:rPr>
              <a:t>, в </a:t>
            </a:r>
            <a:r>
              <a:rPr lang="ru-RU" sz="2400" dirty="0" err="1">
                <a:latin typeface="Cambria" panose="02040503050406030204" pitchFamily="18" charset="0"/>
              </a:rPr>
              <a:t>якому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живуть</a:t>
            </a:r>
            <a:r>
              <a:rPr lang="ru-RU" sz="2400" dirty="0">
                <a:latin typeface="Cambria" panose="02040503050406030204" pitchFamily="18" charset="0"/>
              </a:rPr>
              <a:t> люди, </a:t>
            </a:r>
            <a:r>
              <a:rPr lang="ru-RU" sz="2400" dirty="0" err="1">
                <a:latin typeface="Cambria" panose="02040503050406030204" pitchFamily="18" charset="0"/>
              </a:rPr>
              <a:t>впливає</a:t>
            </a:r>
            <a:r>
              <a:rPr lang="ru-RU" sz="2400" dirty="0">
                <a:latin typeface="Cambria" panose="02040503050406030204" pitchFamily="18" charset="0"/>
              </a:rPr>
              <a:t> на </a:t>
            </a:r>
            <a:r>
              <a:rPr lang="ru-RU" sz="2400" dirty="0" err="1" smtClean="0">
                <a:latin typeface="Cambria" panose="02040503050406030204" pitchFamily="18" charset="0"/>
              </a:rPr>
              <a:t>їх</a:t>
            </a:r>
            <a:r>
              <a:rPr lang="ru-RU" sz="2400" dirty="0" smtClean="0">
                <a:latin typeface="Cambria" panose="02040503050406030204" pitchFamily="18" charset="0"/>
              </a:rPr>
              <a:t>  </a:t>
            </a:r>
            <a:r>
              <a:rPr lang="ru-RU" sz="2400" dirty="0" err="1" smtClean="0">
                <a:latin typeface="Cambria" panose="02040503050406030204" pitchFamily="18" charset="0"/>
              </a:rPr>
              <a:t>саморозуміння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>
                <a:latin typeface="Cambria" panose="02040503050406030204" pitchFamily="18" charset="0"/>
              </a:rPr>
              <a:t>і </a:t>
            </a:r>
            <a:r>
              <a:rPr lang="ru-RU" sz="2400" dirty="0" err="1">
                <a:latin typeface="Cambria" panose="02040503050406030204" pitchFamily="18" charset="0"/>
              </a:rPr>
              <a:t>уявлення</a:t>
            </a:r>
            <a:r>
              <a:rPr lang="ru-RU" sz="2400" dirty="0">
                <a:latin typeface="Cambria" panose="02040503050406030204" pitchFamily="18" charset="0"/>
              </a:rPr>
              <a:t> про </a:t>
            </a:r>
            <a:r>
              <a:rPr lang="ru-RU" sz="2400" dirty="0" err="1" smtClean="0">
                <a:latin typeface="Cambria" panose="02040503050406030204" pitchFamily="18" charset="0"/>
              </a:rPr>
              <a:t>належне</a:t>
            </a:r>
            <a:r>
              <a:rPr lang="ru-RU" sz="24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r>
              <a:rPr lang="ru-RU" sz="2400" dirty="0">
                <a:latin typeface="Cambria" panose="02040503050406030204" pitchFamily="18" charset="0"/>
              </a:rPr>
              <a:t>	</a:t>
            </a:r>
            <a:r>
              <a:rPr lang="ru-RU" sz="2400" dirty="0" err="1" smtClean="0">
                <a:latin typeface="Cambria" panose="02040503050406030204" pitchFamily="18" charset="0"/>
              </a:rPr>
              <a:t>Комунітарісти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наполягають</a:t>
            </a:r>
            <a:r>
              <a:rPr lang="ru-RU" sz="2400" dirty="0">
                <a:latin typeface="Cambria" panose="02040503050406030204" pitchFamily="18" charset="0"/>
              </a:rPr>
              <a:t> на </a:t>
            </a:r>
            <a:r>
              <a:rPr lang="ru-RU" sz="2400" dirty="0" err="1">
                <a:latin typeface="Cambria" panose="02040503050406030204" pitchFamily="18" charset="0"/>
              </a:rPr>
              <a:t>самоцінності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соціальних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зв'язків</a:t>
            </a:r>
            <a:r>
              <a:rPr lang="ru-RU" sz="2400" dirty="0">
                <a:latin typeface="Cambria" panose="02040503050406030204" pitchFamily="18" charset="0"/>
              </a:rPr>
              <a:t> та </a:t>
            </a:r>
            <a:r>
              <a:rPr lang="ru-RU" sz="2400" dirty="0" err="1" smtClean="0">
                <a:latin typeface="Cambria" panose="02040503050406030204" pitchFamily="18" charset="0"/>
              </a:rPr>
              <a:t>ідентичностей</a:t>
            </a:r>
            <a:r>
              <a:rPr lang="ru-RU" sz="24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r>
              <a:rPr lang="ru-RU" sz="2400" dirty="0">
                <a:latin typeface="Cambria" panose="02040503050406030204" pitchFamily="18" charset="0"/>
              </a:rPr>
              <a:t>	</a:t>
            </a:r>
            <a:r>
              <a:rPr lang="ru-RU" sz="2400" b="1" i="1" dirty="0" err="1">
                <a:latin typeface="Cambria" panose="02040503050406030204" pitchFamily="18" charset="0"/>
              </a:rPr>
              <a:t>Третій</a:t>
            </a:r>
            <a:r>
              <a:rPr lang="ru-RU" sz="2400" b="1" i="1" dirty="0">
                <a:latin typeface="Cambria" panose="02040503050406030204" pitchFamily="18" charset="0"/>
              </a:rPr>
              <a:t> пункт </a:t>
            </a:r>
            <a:r>
              <a:rPr lang="ru-RU" sz="2400" b="1" i="1" dirty="0" err="1">
                <a:latin typeface="Cambria" panose="02040503050406030204" pitchFamily="18" charset="0"/>
              </a:rPr>
              <a:t>розбіжностей</a:t>
            </a:r>
            <a:r>
              <a:rPr lang="ru-RU" sz="2400" b="1" i="1" dirty="0">
                <a:latin typeface="Cambria" panose="02040503050406030204" pitchFamily="18" charset="0"/>
              </a:rPr>
              <a:t> </a:t>
            </a:r>
            <a:r>
              <a:rPr lang="ru-RU" sz="2400" dirty="0">
                <a:latin typeface="Cambria" panose="02040503050406030204" pitchFamily="18" charset="0"/>
              </a:rPr>
              <a:t>- </a:t>
            </a:r>
            <a:r>
              <a:rPr lang="ru-RU" sz="2400" dirty="0" err="1">
                <a:latin typeface="Cambria" panose="02040503050406030204" pitchFamily="18" charset="0"/>
              </a:rPr>
              <a:t>ліберальний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універсалізм</a:t>
            </a:r>
            <a:r>
              <a:rPr lang="ru-RU" sz="2400" dirty="0">
                <a:latin typeface="Cambria" panose="02040503050406030204" pitchFamily="18" charset="0"/>
              </a:rPr>
              <a:t>. </a:t>
            </a:r>
            <a:r>
              <a:rPr lang="ru-RU" sz="2400" dirty="0" err="1">
                <a:latin typeface="Cambria" panose="02040503050406030204" pitchFamily="18" charset="0"/>
              </a:rPr>
              <a:t>Ліберали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вважають</a:t>
            </a:r>
            <a:r>
              <a:rPr lang="ru-RU" sz="2400" dirty="0" smtClean="0">
                <a:latin typeface="Cambria" panose="02040503050406030204" pitchFamily="18" charset="0"/>
              </a:rPr>
              <a:t>, </a:t>
            </a:r>
            <a:r>
              <a:rPr lang="ru-RU" sz="2400" dirty="0" err="1" smtClean="0">
                <a:latin typeface="Cambria" panose="02040503050406030204" pitchFamily="18" charset="0"/>
              </a:rPr>
              <a:t>що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принципи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їхньої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політичної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філософії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можуть</a:t>
            </a:r>
            <a:r>
              <a:rPr lang="ru-RU" sz="2400" dirty="0" smtClean="0">
                <a:latin typeface="Cambria" panose="02040503050406030204" pitchFamily="18" charset="0"/>
              </a:rPr>
              <a:t> бути </a:t>
            </a:r>
            <a:r>
              <a:rPr lang="ru-RU" sz="2400" dirty="0" err="1" smtClean="0">
                <a:latin typeface="Cambria" panose="02040503050406030204" pitchFamily="18" charset="0"/>
              </a:rPr>
              <a:t>застосованими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>
                <a:latin typeface="Cambria" panose="02040503050406030204" pitchFamily="18" charset="0"/>
              </a:rPr>
              <a:t>і морально </a:t>
            </a:r>
            <a:r>
              <a:rPr lang="ru-RU" sz="2400" dirty="0" err="1">
                <a:latin typeface="Cambria" panose="02040503050406030204" pitchFamily="18" charset="0"/>
              </a:rPr>
              <a:t>виправданими</a:t>
            </a:r>
            <a:r>
              <a:rPr lang="ru-RU" sz="2400" dirty="0">
                <a:latin typeface="Cambria" panose="02040503050406030204" pitchFamily="18" charset="0"/>
              </a:rPr>
              <a:t>, </a:t>
            </a:r>
            <a:r>
              <a:rPr lang="ru-RU" sz="2400" dirty="0" err="1">
                <a:latin typeface="Cambria" panose="02040503050406030204" pitchFamily="18" charset="0"/>
              </a:rPr>
              <a:t>незалежно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від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культурних</a:t>
            </a:r>
            <a:r>
              <a:rPr lang="ru-RU" sz="2400" dirty="0" smtClean="0">
                <a:latin typeface="Cambria" panose="02040503050406030204" pitchFamily="18" charset="0"/>
              </a:rPr>
              <a:t> </a:t>
            </a:r>
            <a:r>
              <a:rPr lang="ru-RU" sz="2400" dirty="0">
                <a:latin typeface="Cambria" panose="02040503050406030204" pitchFamily="18" charset="0"/>
              </a:rPr>
              <a:t>та </a:t>
            </a:r>
            <a:r>
              <a:rPr lang="ru-RU" sz="2400" dirty="0" err="1">
                <a:latin typeface="Cambria" panose="02040503050406030204" pitchFamily="18" charset="0"/>
              </a:rPr>
              <a:t>історичних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контекстів</a:t>
            </a:r>
            <a:r>
              <a:rPr lang="ru-RU" sz="2400" dirty="0">
                <a:latin typeface="Cambria" panose="02040503050406030204" pitchFamily="18" charset="0"/>
              </a:rPr>
              <a:t>. На </a:t>
            </a:r>
            <a:r>
              <a:rPr lang="ru-RU" sz="2400" dirty="0" err="1">
                <a:latin typeface="Cambria" panose="02040503050406030204" pitchFamily="18" charset="0"/>
              </a:rPr>
              <a:t>це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</a:rPr>
              <a:t>комунітарісти</a:t>
            </a:r>
            <a:r>
              <a:rPr lang="ru-RU" sz="2400" dirty="0">
                <a:latin typeface="Cambria" panose="02040503050406030204" pitchFamily="18" charset="0"/>
              </a:rPr>
              <a:t>, і перш за все М. </a:t>
            </a:r>
            <a:r>
              <a:rPr lang="ru-RU" sz="2400" dirty="0" err="1" smtClean="0">
                <a:latin typeface="Cambria" panose="02040503050406030204" pitchFamily="18" charset="0"/>
              </a:rPr>
              <a:t>Уолцер</a:t>
            </a:r>
            <a:r>
              <a:rPr lang="ru-RU" sz="2400" dirty="0" smtClean="0">
                <a:latin typeface="Cambria" panose="02040503050406030204" pitchFamily="18" charset="0"/>
              </a:rPr>
              <a:t>, </a:t>
            </a:r>
            <a:r>
              <a:rPr lang="ru-RU" sz="2400" dirty="0" err="1" smtClean="0">
                <a:latin typeface="Cambria" panose="02040503050406030204" pitchFamily="18" charset="0"/>
              </a:rPr>
              <a:t>вказують</a:t>
            </a:r>
            <a:r>
              <a:rPr lang="ru-RU" sz="2400" dirty="0">
                <a:latin typeface="Cambria" panose="02040503050406030204" pitchFamily="18" charset="0"/>
              </a:rPr>
              <a:t>, </a:t>
            </a:r>
            <a:r>
              <a:rPr lang="ru-RU" sz="2400" dirty="0" err="1">
                <a:latin typeface="Cambria" panose="02040503050406030204" pitchFamily="18" charset="0"/>
              </a:rPr>
              <a:t>що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різні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культури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втілюють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різні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цінності</a:t>
            </a:r>
            <a:r>
              <a:rPr lang="ru-RU" sz="2400" dirty="0">
                <a:latin typeface="Cambria" panose="02040503050406030204" pitchFamily="18" charset="0"/>
              </a:rPr>
              <a:t>, </a:t>
            </a:r>
            <a:r>
              <a:rPr lang="ru-RU" sz="2400" dirty="0" err="1">
                <a:latin typeface="Cambria" panose="02040503050406030204" pitchFamily="18" charset="0"/>
              </a:rPr>
              <a:t>соціальні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форми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smtClean="0">
                <a:latin typeface="Cambria" panose="02040503050406030204" pitchFamily="18" charset="0"/>
              </a:rPr>
              <a:t>й </a:t>
            </a:r>
            <a:r>
              <a:rPr lang="ru-RU" sz="2400" dirty="0" err="1" smtClean="0">
                <a:latin typeface="Cambria" panose="02040503050406030204" pitchFamily="18" charset="0"/>
              </a:rPr>
              <a:t>інститути</a:t>
            </a:r>
            <a:r>
              <a:rPr lang="ru-RU" sz="2400" dirty="0">
                <a:latin typeface="Cambria" panose="02040503050406030204" pitchFamily="18" charset="0"/>
              </a:rPr>
              <a:t>, тому «</a:t>
            </a:r>
            <a:r>
              <a:rPr lang="ru-RU" sz="2400" dirty="0" err="1">
                <a:latin typeface="Cambria" panose="02040503050406030204" pitchFamily="18" charset="0"/>
              </a:rPr>
              <a:t>оцінка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культурної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специфіки</a:t>
            </a:r>
            <a:r>
              <a:rPr lang="ru-RU" sz="2400" dirty="0">
                <a:latin typeface="Cambria" panose="02040503050406030204" pitchFamily="18" charset="0"/>
              </a:rPr>
              <a:t> є головною в правильному </a:t>
            </a:r>
            <a:r>
              <a:rPr lang="ru-RU" sz="2400" dirty="0" err="1" smtClean="0">
                <a:latin typeface="Cambria" panose="02040503050406030204" pitchFamily="18" charset="0"/>
              </a:rPr>
              <a:t>розумінні</a:t>
            </a:r>
            <a:r>
              <a:rPr lang="ru-RU" sz="2400" dirty="0" smtClean="0">
                <a:latin typeface="Cambria" panose="02040503050406030204" pitchFamily="18" charset="0"/>
              </a:rPr>
              <a:t> того</a:t>
            </a:r>
            <a:r>
              <a:rPr lang="ru-RU" sz="2400" dirty="0">
                <a:latin typeface="Cambria" panose="02040503050406030204" pitchFamily="18" charset="0"/>
              </a:rPr>
              <a:t>, як </a:t>
            </a:r>
            <a:r>
              <a:rPr lang="ru-RU" sz="2400" dirty="0" err="1">
                <a:latin typeface="Cambria" panose="02040503050406030204" pitchFamily="18" charset="0"/>
              </a:rPr>
              <a:t>спільнота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має</a:t>
            </a:r>
            <a:r>
              <a:rPr lang="ru-RU" sz="2400" dirty="0">
                <a:latin typeface="Cambria" panose="02040503050406030204" pitchFamily="18" charset="0"/>
              </a:rPr>
              <a:t> бути </a:t>
            </a:r>
            <a:r>
              <a:rPr lang="ru-RU" sz="2400" dirty="0" err="1">
                <a:latin typeface="Cambria" panose="02040503050406030204" pitchFamily="18" charset="0"/>
              </a:rPr>
              <a:t>організоване</a:t>
            </a:r>
            <a:r>
              <a:rPr lang="ru-RU" sz="2400" dirty="0">
                <a:latin typeface="Cambria" panose="02040503050406030204" pitchFamily="18" charset="0"/>
              </a:rPr>
              <a:t> </a:t>
            </a:r>
            <a:r>
              <a:rPr lang="ru-RU" sz="2400" dirty="0" err="1">
                <a:latin typeface="Cambria" panose="02040503050406030204" pitchFamily="18" charset="0"/>
              </a:rPr>
              <a:t>політично</a:t>
            </a:r>
            <a:r>
              <a:rPr lang="ru-RU" sz="2400" dirty="0">
                <a:latin typeface="Cambria" panose="02040503050406030204" pitchFamily="18" charset="0"/>
              </a:rPr>
              <a:t> »</a:t>
            </a:r>
            <a:endParaRPr lang="uk-UA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444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835" y="1139686"/>
            <a:ext cx="10806547" cy="4154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	</a:t>
            </a:r>
            <a:r>
              <a:rPr lang="uk-UA" sz="2400" b="1" i="1" dirty="0" smtClean="0">
                <a:latin typeface="Cambria" panose="02040503050406030204" pitchFamily="18" charset="0"/>
              </a:rPr>
              <a:t>Четверта </a:t>
            </a:r>
            <a:r>
              <a:rPr lang="uk-UA" sz="2400" b="1" i="1" dirty="0">
                <a:latin typeface="Cambria" panose="02040503050406030204" pitchFamily="18" charset="0"/>
              </a:rPr>
              <a:t>проблема </a:t>
            </a:r>
            <a:r>
              <a:rPr lang="uk-UA" sz="2400" dirty="0">
                <a:latin typeface="Cambria" panose="02040503050406030204" pitchFamily="18" charset="0"/>
              </a:rPr>
              <a:t>- ціннісний суб'єктивізм. У «вихідному положенні» </a:t>
            </a:r>
            <a:r>
              <a:rPr lang="uk-UA" sz="2400" dirty="0" smtClean="0">
                <a:latin typeface="Cambria" panose="02040503050406030204" pitchFamily="18" charset="0"/>
              </a:rPr>
              <a:t>теорії справедливості </a:t>
            </a:r>
            <a:r>
              <a:rPr lang="uk-UA" sz="2400" dirty="0" err="1">
                <a:latin typeface="Cambria" panose="02040503050406030204" pitchFamily="18" charset="0"/>
              </a:rPr>
              <a:t>Дж</a:t>
            </a:r>
            <a:r>
              <a:rPr lang="uk-UA" sz="2400" dirty="0">
                <a:latin typeface="Cambria" panose="02040503050406030204" pitchFamily="18" charset="0"/>
              </a:rPr>
              <a:t>. </a:t>
            </a:r>
            <a:r>
              <a:rPr lang="uk-UA" sz="2400" dirty="0" err="1">
                <a:latin typeface="Cambria" panose="02040503050406030204" pitchFamily="18" charset="0"/>
              </a:rPr>
              <a:t>Ролз</a:t>
            </a:r>
            <a:r>
              <a:rPr lang="uk-UA" sz="2400" dirty="0">
                <a:latin typeface="Cambria" panose="02040503050406030204" pitchFamily="18" charset="0"/>
              </a:rPr>
              <a:t> справу представлено так, ніби «людським інтересом вищого</a:t>
            </a:r>
          </a:p>
          <a:p>
            <a:pPr algn="just"/>
            <a:r>
              <a:rPr lang="uk-UA" sz="2400" dirty="0">
                <a:latin typeface="Cambria" panose="02040503050406030204" pitchFamily="18" charset="0"/>
              </a:rPr>
              <a:t>порядку є здатність </a:t>
            </a:r>
            <a:r>
              <a:rPr lang="uk-UA" sz="2400" dirty="0" smtClean="0">
                <a:latin typeface="Cambria" panose="02040503050406030204" pitchFamily="18" charset="0"/>
              </a:rPr>
              <a:t>формувати</a:t>
            </a:r>
            <a:r>
              <a:rPr lang="en-US" sz="2400" dirty="0" smtClean="0">
                <a:latin typeface="Cambria" panose="02040503050406030204" pitchFamily="18" charset="0"/>
              </a:rPr>
              <a:t>, </a:t>
            </a:r>
            <a:r>
              <a:rPr lang="uk-UA" sz="2400" dirty="0">
                <a:latin typeface="Cambria" panose="02040503050406030204" pitchFamily="18" charset="0"/>
              </a:rPr>
              <a:t>переглядати і раціонально відстоювати власну концепцію </a:t>
            </a:r>
            <a:r>
              <a:rPr lang="uk-UA" sz="2400" dirty="0" smtClean="0">
                <a:latin typeface="Cambria" panose="02040503050406030204" pitchFamily="18" charset="0"/>
              </a:rPr>
              <a:t>блага».</a:t>
            </a: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400" dirty="0">
                <a:latin typeface="Cambria" panose="02040503050406030204" pitchFamily="18" charset="0"/>
              </a:rPr>
              <a:t>	</a:t>
            </a:r>
            <a:r>
              <a:rPr lang="uk-UA" sz="2400" dirty="0" smtClean="0">
                <a:latin typeface="Cambria" panose="02040503050406030204" pitchFamily="18" charset="0"/>
              </a:rPr>
              <a:t>Акцент </a:t>
            </a:r>
            <a:r>
              <a:rPr lang="uk-UA" sz="2400" dirty="0">
                <a:latin typeface="Cambria" panose="02040503050406030204" pitchFamily="18" charset="0"/>
              </a:rPr>
              <a:t>на індивідуальному виборі концепцій правильного життя говорить про віру лібералів в довільність вираження інтересів, що в свою чергу базується на уявленні про суб'єктивність цінностей і моральних суджень.</a:t>
            </a: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	</a:t>
            </a:r>
            <a:endParaRPr lang="uk-UA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763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235" y="671875"/>
            <a:ext cx="9684327" cy="5262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	</a:t>
            </a:r>
            <a:r>
              <a:rPr lang="uk-UA" sz="2400" b="1" i="1" dirty="0" smtClean="0">
                <a:latin typeface="Cambria" panose="02040503050406030204" pitchFamily="18" charset="0"/>
              </a:rPr>
              <a:t>П'ята </a:t>
            </a:r>
            <a:r>
              <a:rPr lang="uk-UA" sz="2400" b="1" i="1" dirty="0">
                <a:latin typeface="Cambria" panose="02040503050406030204" pitchFamily="18" charset="0"/>
              </a:rPr>
              <a:t>тема </a:t>
            </a:r>
            <a:r>
              <a:rPr lang="uk-UA" sz="2400" dirty="0">
                <a:latin typeface="Cambria" panose="02040503050406030204" pitchFamily="18" charset="0"/>
              </a:rPr>
              <a:t>- проблема </a:t>
            </a:r>
            <a:r>
              <a:rPr lang="uk-UA" sz="2400" dirty="0" err="1">
                <a:latin typeface="Cambria" panose="02040503050406030204" pitchFamily="18" charset="0"/>
              </a:rPr>
              <a:t>антиперфекціонізма</a:t>
            </a:r>
            <a:r>
              <a:rPr lang="uk-UA" sz="2400" dirty="0">
                <a:latin typeface="Cambria" panose="02040503050406030204" pitchFamily="18" charset="0"/>
              </a:rPr>
              <a:t> і нейтральної держави. </a:t>
            </a:r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400" dirty="0">
                <a:latin typeface="Cambria" panose="02040503050406030204" pitchFamily="18" charset="0"/>
              </a:rPr>
              <a:t>	</a:t>
            </a:r>
            <a:r>
              <a:rPr lang="uk-UA" sz="2400" dirty="0" smtClean="0">
                <a:latin typeface="Cambria" panose="02040503050406030204" pitchFamily="18" charset="0"/>
              </a:rPr>
              <a:t>Ця </a:t>
            </a:r>
            <a:r>
              <a:rPr lang="uk-UA" sz="2400" dirty="0">
                <a:latin typeface="Cambria" panose="02040503050406030204" pitchFamily="18" charset="0"/>
              </a:rPr>
              <a:t>проблема пов'язана з розглянутими вище ліберальної концепцією особистості та вірою в суб'єктивізм цінностей і моральних суджень. </a:t>
            </a:r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400" dirty="0">
                <a:latin typeface="Cambria" panose="02040503050406030204" pitchFamily="18" charset="0"/>
              </a:rPr>
              <a:t>	</a:t>
            </a:r>
            <a:r>
              <a:rPr lang="uk-UA" sz="2400" dirty="0" smtClean="0">
                <a:latin typeface="Cambria" panose="02040503050406030204" pitchFamily="18" charset="0"/>
              </a:rPr>
              <a:t>На </a:t>
            </a:r>
            <a:r>
              <a:rPr lang="uk-UA" sz="2400" dirty="0">
                <a:latin typeface="Cambria" panose="02040503050406030204" pitchFamily="18" charset="0"/>
              </a:rPr>
              <a:t>цій вірі заснована ліберальна концепція нейтральної держави: «Замість того, щоб діяти </a:t>
            </a:r>
            <a:r>
              <a:rPr lang="uk-UA" sz="2400" dirty="0" smtClean="0">
                <a:latin typeface="Cambria" panose="02040503050406030204" pitchFamily="18" charset="0"/>
              </a:rPr>
              <a:t>від	імені </a:t>
            </a:r>
            <a:r>
              <a:rPr lang="uk-UA" sz="2400" dirty="0">
                <a:latin typeface="Cambria" panose="02040503050406030204" pitchFamily="18" charset="0"/>
              </a:rPr>
              <a:t>ідеалів, якими керуються люди у своєму приватному житті, слідуючи своїм уявленням про благо, держава повинна свідомо ігнорувати всі або деякі з таких ідеалів». </a:t>
            </a:r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	Держава </a:t>
            </a:r>
            <a:r>
              <a:rPr lang="uk-UA" sz="2400" dirty="0">
                <a:latin typeface="Cambria" panose="02040503050406030204" pitchFamily="18" charset="0"/>
              </a:rPr>
              <a:t>повинна уникати висловлювати власні судження про благо і гідного життя, лише забезпечуючи нейтральну структуру, в рамках якої люди можуть робити свій вибір.</a:t>
            </a:r>
          </a:p>
        </p:txBody>
      </p:sp>
    </p:spTree>
    <p:extLst>
      <p:ext uri="{BB962C8B-B14F-4D97-AF65-F5344CB8AC3E}">
        <p14:creationId xmlns:p14="http://schemas.microsoft.com/office/powerpoint/2010/main" val="1784631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54" y="117693"/>
            <a:ext cx="9725891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Cambria" panose="02040503050406030204" pitchFamily="18" charset="0"/>
              </a:rPr>
              <a:t>Проект «хорошого суспільства»: політичний </a:t>
            </a:r>
            <a:r>
              <a:rPr lang="uk-UA" sz="2400" b="1" dirty="0" err="1" smtClean="0">
                <a:latin typeface="Cambria" panose="02040503050406030204" pitchFamily="18" charset="0"/>
              </a:rPr>
              <a:t>комунітаризм</a:t>
            </a:r>
            <a:endParaRPr lang="uk-UA" sz="2400" b="1" dirty="0">
              <a:latin typeface="Cambria" panose="02040503050406030204" pitchFamily="18" charset="0"/>
            </a:endParaRPr>
          </a:p>
          <a:p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	Згідно американському </a:t>
            </a:r>
            <a:r>
              <a:rPr lang="uk-UA" sz="2400" dirty="0">
                <a:latin typeface="Cambria" panose="02040503050406030204" pitchFamily="18" charset="0"/>
              </a:rPr>
              <a:t>соціологу </a:t>
            </a:r>
            <a:r>
              <a:rPr lang="uk-UA" sz="2400" dirty="0" err="1" smtClean="0">
                <a:latin typeface="Cambria" panose="02040503050406030204" pitchFamily="18" charset="0"/>
              </a:rPr>
              <a:t>Етционі</a:t>
            </a:r>
            <a:r>
              <a:rPr lang="uk-UA" sz="2400" dirty="0">
                <a:latin typeface="Cambria" panose="02040503050406030204" pitchFamily="18" charset="0"/>
              </a:rPr>
              <a:t>, люди прагнуть до суспільства, яке </a:t>
            </a:r>
            <a:r>
              <a:rPr lang="uk-UA" sz="2400" dirty="0" smtClean="0">
                <a:latin typeface="Cambria" panose="02040503050406030204" pitchFamily="18" charset="0"/>
              </a:rPr>
              <a:t>є «Не </a:t>
            </a:r>
            <a:r>
              <a:rPr lang="uk-UA" sz="2400" dirty="0" err="1" smtClean="0">
                <a:latin typeface="Cambria" panose="02040503050406030204" pitchFamily="18" charset="0"/>
              </a:rPr>
              <a:t>простогромадянським</a:t>
            </a:r>
            <a:r>
              <a:rPr lang="uk-UA" sz="2400" dirty="0" smtClean="0">
                <a:latin typeface="Cambria" panose="02040503050406030204" pitchFamily="18" charset="0"/>
              </a:rPr>
              <a:t>, </a:t>
            </a:r>
            <a:r>
              <a:rPr lang="uk-UA" sz="2400" dirty="0">
                <a:latin typeface="Cambria" panose="02040503050406030204" pitchFamily="18" charset="0"/>
              </a:rPr>
              <a:t>але хорошим</a:t>
            </a:r>
            <a:r>
              <a:rPr lang="uk-UA" sz="2400" dirty="0" smtClean="0">
                <a:latin typeface="Cambria" panose="02040503050406030204" pitchFamily="18" charset="0"/>
              </a:rPr>
              <a:t>». </a:t>
            </a:r>
          </a:p>
          <a:p>
            <a:pPr algn="just"/>
            <a:r>
              <a:rPr lang="uk-UA" sz="2400" dirty="0">
                <a:latin typeface="Cambria" panose="02040503050406030204" pitchFamily="18" charset="0"/>
              </a:rPr>
              <a:t>	</a:t>
            </a:r>
            <a:r>
              <a:rPr lang="uk-UA" sz="2400" dirty="0" smtClean="0">
                <a:latin typeface="Cambria" panose="02040503050406030204" pitchFamily="18" charset="0"/>
              </a:rPr>
              <a:t>Сучасне </a:t>
            </a:r>
            <a:r>
              <a:rPr lang="uk-UA" sz="2400" dirty="0">
                <a:latin typeface="Cambria" panose="02040503050406030204" pitchFamily="18" charset="0"/>
              </a:rPr>
              <a:t>суспільство, </a:t>
            </a:r>
            <a:r>
              <a:rPr lang="uk-UA" sz="2400" dirty="0" smtClean="0">
                <a:latin typeface="Cambria" panose="02040503050406030204" pitchFamily="18" charset="0"/>
              </a:rPr>
              <a:t>вважає А</a:t>
            </a:r>
            <a:r>
              <a:rPr lang="uk-UA" sz="2400" dirty="0">
                <a:latin typeface="Cambria" panose="02040503050406030204" pitchFamily="18" charset="0"/>
              </a:rPr>
              <a:t>. </a:t>
            </a:r>
            <a:r>
              <a:rPr lang="uk-UA" sz="2400" dirty="0" err="1">
                <a:latin typeface="Cambria" panose="02040503050406030204" pitchFamily="18" charset="0"/>
              </a:rPr>
              <a:t>Етционі</a:t>
            </a:r>
            <a:r>
              <a:rPr lang="uk-UA" sz="2400" dirty="0">
                <a:latin typeface="Cambria" panose="02040503050406030204" pitchFamily="18" charset="0"/>
              </a:rPr>
              <a:t>, </a:t>
            </a:r>
            <a:r>
              <a:rPr lang="uk-UA" sz="2400" i="1" dirty="0">
                <a:latin typeface="Cambria" panose="02040503050406030204" pitchFamily="18" charset="0"/>
              </a:rPr>
              <a:t>страждає від нестачі общинності </a:t>
            </a:r>
            <a:r>
              <a:rPr lang="uk-UA" sz="2400" i="1" dirty="0" smtClean="0">
                <a:latin typeface="Cambria" panose="02040503050406030204" pitchFamily="18" charset="0"/>
              </a:rPr>
              <a:t>й </a:t>
            </a:r>
            <a:r>
              <a:rPr lang="uk-UA" sz="2400" i="1" dirty="0">
                <a:latin typeface="Cambria" panose="02040503050406030204" pitchFamily="18" charset="0"/>
              </a:rPr>
              <a:t>цінностей, які </a:t>
            </a:r>
            <a:r>
              <a:rPr lang="uk-UA" sz="2400" i="1" dirty="0" smtClean="0">
                <a:latin typeface="Cambria" panose="02040503050406030204" pitchFamily="18" charset="0"/>
              </a:rPr>
              <a:t>може підтримувати </a:t>
            </a:r>
            <a:r>
              <a:rPr lang="uk-UA" sz="2400" i="1" dirty="0">
                <a:latin typeface="Cambria" panose="02040503050406030204" pitchFamily="18" charset="0"/>
              </a:rPr>
              <a:t>тільки </a:t>
            </a:r>
            <a:r>
              <a:rPr lang="uk-UA" sz="2400" i="1" dirty="0" smtClean="0">
                <a:latin typeface="Cambria" panose="02040503050406030204" pitchFamily="18" charset="0"/>
              </a:rPr>
              <a:t>співтовариство.</a:t>
            </a:r>
          </a:p>
          <a:p>
            <a:pPr algn="just"/>
            <a:r>
              <a:rPr lang="uk-UA" sz="2400" dirty="0">
                <a:latin typeface="Cambria" panose="02040503050406030204" pitchFamily="18" charset="0"/>
              </a:rPr>
              <a:t>	</a:t>
            </a:r>
            <a:r>
              <a:rPr lang="uk-UA" sz="2400" dirty="0" smtClean="0">
                <a:latin typeface="Cambria" panose="02040503050406030204" pitchFamily="18" charset="0"/>
              </a:rPr>
              <a:t>На думку А</a:t>
            </a:r>
            <a:r>
              <a:rPr lang="uk-UA" sz="2400" dirty="0">
                <a:latin typeface="Cambria" panose="02040503050406030204" pitchFamily="18" charset="0"/>
              </a:rPr>
              <a:t>. </a:t>
            </a:r>
            <a:r>
              <a:rPr lang="uk-UA" sz="2400" dirty="0" err="1">
                <a:latin typeface="Cambria" panose="02040503050406030204" pitchFamily="18" charset="0"/>
              </a:rPr>
              <a:t>Етционі</a:t>
            </a:r>
            <a:r>
              <a:rPr lang="uk-UA" sz="2400" dirty="0">
                <a:latin typeface="Cambria" panose="02040503050406030204" pitchFamily="18" charset="0"/>
              </a:rPr>
              <a:t> </a:t>
            </a:r>
            <a:r>
              <a:rPr lang="uk-UA" sz="2400" dirty="0" smtClean="0">
                <a:latin typeface="Cambria" panose="02040503050406030204" pitchFamily="18" charset="0"/>
              </a:rPr>
              <a:t>співтовариства «Забезпечують </a:t>
            </a:r>
            <a:r>
              <a:rPr lang="uk-UA" sz="2400" dirty="0">
                <a:latin typeface="Cambria" panose="02040503050406030204" pitchFamily="18" charset="0"/>
              </a:rPr>
              <a:t>почуття прихильності, які перетворюють людей в колективні утворення, що нагадують розширені сім'ї. ... Вони передають загальну моральну </a:t>
            </a:r>
            <a:r>
              <a:rPr lang="uk-UA" sz="2400" dirty="0" smtClean="0">
                <a:latin typeface="Cambria" panose="02040503050406030204" pitchFamily="18" charset="0"/>
              </a:rPr>
              <a:t>культуру (Ряд </a:t>
            </a:r>
            <a:r>
              <a:rPr lang="uk-UA" sz="2400" dirty="0">
                <a:latin typeface="Cambria" panose="02040503050406030204" pitchFamily="18" charset="0"/>
              </a:rPr>
              <a:t>загальних соціальних значень і цінностей, які характеризують те, що </a:t>
            </a:r>
            <a:r>
              <a:rPr lang="uk-UA" sz="2400" dirty="0" smtClean="0">
                <a:latin typeface="Cambria" panose="02040503050406030204" pitchFamily="18" charset="0"/>
              </a:rPr>
              <a:t>спільнота вважає </a:t>
            </a:r>
            <a:r>
              <a:rPr lang="uk-UA" sz="2400" dirty="0">
                <a:latin typeface="Cambria" panose="02040503050406030204" pitchFamily="18" charset="0"/>
              </a:rPr>
              <a:t>доброчесним </a:t>
            </a:r>
            <a:r>
              <a:rPr lang="uk-UA" sz="2400" dirty="0" smtClean="0">
                <a:latin typeface="Cambria" panose="02040503050406030204" pitchFamily="18" charset="0"/>
              </a:rPr>
              <a:t>або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uk-UA" sz="2400" dirty="0">
                <a:latin typeface="Cambria" panose="02040503050406030204" pitchFamily="18" charset="0"/>
              </a:rPr>
              <a:t>неприпустимою поведінкою) від покоління до </a:t>
            </a:r>
            <a:r>
              <a:rPr lang="uk-UA" sz="2400" dirty="0" smtClean="0">
                <a:latin typeface="Cambria" panose="02040503050406030204" pitchFamily="18" charset="0"/>
              </a:rPr>
              <a:t>покоління…» </a:t>
            </a: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	При </a:t>
            </a:r>
            <a:r>
              <a:rPr lang="uk-UA" sz="2000" dirty="0">
                <a:latin typeface="Cambria" panose="02040503050406030204" pitchFamily="18" charset="0"/>
              </a:rPr>
              <a:t>цьому, як і М. </a:t>
            </a:r>
            <a:r>
              <a:rPr lang="uk-UA" sz="2000" dirty="0" err="1">
                <a:latin typeface="Cambria" panose="02040503050406030204" pitchFamily="18" charset="0"/>
              </a:rPr>
              <a:t>Сендел</a:t>
            </a:r>
            <a:r>
              <a:rPr lang="uk-UA" sz="2000" dirty="0">
                <a:latin typeface="Cambria" panose="02040503050406030204" pitchFamily="18" charset="0"/>
              </a:rPr>
              <a:t>, А. </a:t>
            </a:r>
            <a:r>
              <a:rPr lang="uk-UA" sz="2000" dirty="0" err="1">
                <a:latin typeface="Cambria" panose="02040503050406030204" pitchFamily="18" charset="0"/>
              </a:rPr>
              <a:t>Етционі</a:t>
            </a:r>
            <a:r>
              <a:rPr lang="uk-UA" sz="2000" dirty="0">
                <a:latin typeface="Cambria" panose="02040503050406030204" pitchFamily="18" charset="0"/>
              </a:rPr>
              <a:t> </a:t>
            </a:r>
            <a:r>
              <a:rPr lang="uk-UA" sz="2000" dirty="0" smtClean="0">
                <a:latin typeface="Cambria" panose="02040503050406030204" pitchFamily="18" charset="0"/>
              </a:rPr>
              <a:t>говорить не </a:t>
            </a:r>
            <a:r>
              <a:rPr lang="uk-UA" sz="2000" dirty="0">
                <a:latin typeface="Cambria" panose="02040503050406030204" pitchFamily="18" charset="0"/>
              </a:rPr>
              <a:t>про придушення</a:t>
            </a: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індивідуальності колективними формами, </a:t>
            </a:r>
            <a:r>
              <a:rPr lang="uk-UA" sz="2000" dirty="0" smtClean="0">
                <a:latin typeface="Cambria" panose="02040503050406030204" pitchFamily="18" charset="0"/>
              </a:rPr>
              <a:t>а </a:t>
            </a:r>
            <a:r>
              <a:rPr lang="uk-UA" sz="2000" dirty="0">
                <a:latin typeface="Cambria" panose="02040503050406030204" pitchFamily="18" charset="0"/>
              </a:rPr>
              <a:t>про необхідність знайти середній шлях </a:t>
            </a:r>
            <a:r>
              <a:rPr lang="uk-UA" sz="2000" dirty="0" smtClean="0">
                <a:latin typeface="Cambria" panose="02040503050406030204" pitchFamily="18" charset="0"/>
              </a:rPr>
              <a:t>між двома </a:t>
            </a:r>
            <a:r>
              <a:rPr lang="uk-UA" sz="2000" dirty="0">
                <a:latin typeface="Cambria" panose="02040503050406030204" pitchFamily="18" charset="0"/>
              </a:rPr>
              <a:t>цими крайнощами: «Ми прагнемо до розумного з'єднанню особистого </a:t>
            </a:r>
            <a:r>
              <a:rPr lang="uk-UA" sz="2000" dirty="0" smtClean="0">
                <a:latin typeface="Cambria" panose="02040503050406030204" pitchFamily="18" charset="0"/>
              </a:rPr>
              <a:t>інтересу, самовираження </a:t>
            </a:r>
            <a:r>
              <a:rPr lang="uk-UA" sz="2000" dirty="0">
                <a:latin typeface="Cambria" panose="02040503050406030204" pitchFamily="18" charset="0"/>
              </a:rPr>
              <a:t>і зобов'язань перед спільнотою, прав і обов'язків, "мене" і "нас". </a:t>
            </a:r>
          </a:p>
        </p:txBody>
      </p:sp>
    </p:spTree>
    <p:extLst>
      <p:ext uri="{BB962C8B-B14F-4D97-AF65-F5344CB8AC3E}">
        <p14:creationId xmlns:p14="http://schemas.microsoft.com/office/powerpoint/2010/main" val="102774095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112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Cambria</vt:lpstr>
      <vt:lpstr>Trebuchet MS</vt:lpstr>
      <vt:lpstr>Wingdings 3</vt:lpstr>
      <vt:lpstr>Аспект</vt:lpstr>
      <vt:lpstr>Коммунітаризм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2021-01-11T12:28:49Z</dcterms:created>
  <dcterms:modified xsi:type="dcterms:W3CDTF">2021-01-22T15:51:58Z</dcterms:modified>
</cp:coreProperties>
</file>