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773BFAC-C164-4EF9-B8A0-89273F5B1236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45B2C07-3131-4E18-BD6F-FE844256A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Поняття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основні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категорії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арт-терапії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077072"/>
            <a:ext cx="3995936" cy="2780928"/>
          </a:xfrm>
        </p:spPr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Види </a:t>
            </a:r>
            <a:r>
              <a:rPr lang="uk-UA" dirty="0" err="1" smtClean="0">
                <a:solidFill>
                  <a:srgbClr val="FFFF00"/>
                </a:solidFill>
              </a:rPr>
              <a:t>арт</a:t>
            </a:r>
            <a:r>
              <a:rPr lang="uk-UA" dirty="0" smtClean="0">
                <a:solidFill>
                  <a:srgbClr val="FFFF00"/>
                </a:solidFill>
              </a:rPr>
              <a:t> - терапії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 err="1" smtClean="0"/>
              <a:t>Танцювальна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Образотворче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,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Драматерапія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Музикотерапія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Хореографія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Живопис</a:t>
            </a:r>
            <a:r>
              <a:rPr lang="ru-RU" dirty="0" smtClean="0"/>
              <a:t>,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Ліплення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- Пластика, </a:t>
            </a:r>
          </a:p>
          <a:p>
            <a:r>
              <a:rPr lang="ru-RU" dirty="0" smtClean="0"/>
              <a:t>- Грим та </a:t>
            </a:r>
            <a:r>
              <a:rPr lang="ru-RU" dirty="0" err="1" smtClean="0"/>
              <a:t>боді-арт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944216"/>
          </a:xfrm>
        </p:spPr>
        <p:txBody>
          <a:bodyPr>
            <a:noAutofit/>
          </a:bodyPr>
          <a:lstStyle/>
          <a:p>
            <a:pPr algn="l"/>
            <a:r>
              <a:rPr lang="ru-RU" sz="3200" dirty="0" err="1" smtClean="0">
                <a:solidFill>
                  <a:srgbClr val="FFFF00"/>
                </a:solidFill>
              </a:rPr>
              <a:t>Музикотерапія</a:t>
            </a:r>
            <a:r>
              <a:rPr lang="ru-RU" sz="3200" dirty="0" smtClean="0">
                <a:solidFill>
                  <a:srgbClr val="FFFF00"/>
                </a:solidFill>
              </a:rPr>
              <a:t> - </a:t>
            </a:r>
            <a:r>
              <a:rPr lang="ru-RU" sz="3200" dirty="0" err="1" smtClean="0">
                <a:solidFill>
                  <a:srgbClr val="FFFF00"/>
                </a:solidFill>
              </a:rPr>
              <a:t>це</a:t>
            </a:r>
            <a:r>
              <a:rPr lang="ru-RU" sz="3200" dirty="0" smtClean="0">
                <a:solidFill>
                  <a:srgbClr val="FFFF00"/>
                </a:solidFill>
              </a:rPr>
              <a:t> система </a:t>
            </a:r>
            <a:r>
              <a:rPr lang="ru-RU" sz="3200" dirty="0" err="1" smtClean="0">
                <a:solidFill>
                  <a:srgbClr val="FFFF00"/>
                </a:solidFill>
              </a:rPr>
              <a:t>псіхоматіческіх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корекції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здоров'я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людини</a:t>
            </a:r>
            <a:r>
              <a:rPr lang="ru-RU" sz="3200" dirty="0" smtClean="0">
                <a:solidFill>
                  <a:srgbClr val="FFFF00"/>
                </a:solidFill>
              </a:rPr>
              <a:t> за </a:t>
            </a:r>
            <a:r>
              <a:rPr lang="ru-RU" sz="3200" dirty="0" err="1" smtClean="0">
                <a:solidFill>
                  <a:srgbClr val="FFFF00"/>
                </a:solidFill>
              </a:rPr>
              <a:t>допомогою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музично-акустичних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впливів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45920"/>
            <a:ext cx="5724128" cy="521208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терапевтичні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для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самопочуття</a:t>
            </a:r>
            <a:r>
              <a:rPr lang="ru-RU" dirty="0" smtClean="0"/>
              <a:t> человека.</a:t>
            </a:r>
          </a:p>
          <a:p>
            <a:pPr algn="just"/>
            <a:r>
              <a:rPr lang="ru-RU" dirty="0" err="1" smtClean="0"/>
              <a:t>Розлічают</a:t>
            </a:r>
            <a:r>
              <a:rPr lang="ru-RU" dirty="0" smtClean="0"/>
              <a:t> </a:t>
            </a:r>
            <a:r>
              <a:rPr lang="ru-RU" dirty="0" err="1" smtClean="0"/>
              <a:t>групову</a:t>
            </a:r>
            <a:r>
              <a:rPr lang="ru-RU" dirty="0" smtClean="0"/>
              <a:t> та </a:t>
            </a:r>
            <a:r>
              <a:rPr lang="ru-RU" dirty="0" err="1" smtClean="0"/>
              <a:t>індивідуальну</a:t>
            </a:r>
            <a:r>
              <a:rPr lang="ru-RU" dirty="0" smtClean="0"/>
              <a:t> </a:t>
            </a:r>
            <a:r>
              <a:rPr lang="ru-RU" dirty="0" err="1" smtClean="0"/>
              <a:t>музикотерапію.Сеанс</a:t>
            </a:r>
            <a:r>
              <a:rPr lang="ru-RU" dirty="0" smtClean="0"/>
              <a:t> проводиться як в </a:t>
            </a:r>
            <a:r>
              <a:rPr lang="ru-RU" dirty="0" err="1" smtClean="0"/>
              <a:t>положенні</a:t>
            </a:r>
            <a:r>
              <a:rPr lang="ru-RU" dirty="0" smtClean="0"/>
              <a:t> </a:t>
            </a:r>
            <a:r>
              <a:rPr lang="ru-RU" dirty="0" err="1" smtClean="0"/>
              <a:t>сидячи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лежачи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контакт перед </a:t>
            </a:r>
            <a:r>
              <a:rPr lang="ru-RU" dirty="0" err="1" smtClean="0"/>
              <a:t>проведенням</a:t>
            </a:r>
            <a:r>
              <a:rPr lang="ru-RU" dirty="0" smtClean="0"/>
              <a:t> сеансу.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роз'яснюють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,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можливості</a:t>
            </a:r>
            <a:r>
              <a:rPr lang="ru-RU" dirty="0" smtClean="0"/>
              <a:t> МТ.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endParaRPr lang="ru-RU" dirty="0"/>
          </a:p>
        </p:txBody>
      </p:sp>
      <p:pic>
        <p:nvPicPr>
          <p:cNvPr id="5" name="Содержимое 4" descr="p_30514_1_gallerybi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24128" y="1844824"/>
            <a:ext cx="3419872" cy="439248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err="1" smtClean="0">
                <a:solidFill>
                  <a:srgbClr val="FFFF00"/>
                </a:solidFill>
              </a:rPr>
              <a:t>Бібліотерапія</a:t>
            </a:r>
            <a:r>
              <a:rPr lang="ru-RU" sz="2800" dirty="0" smtClean="0">
                <a:solidFill>
                  <a:srgbClr val="FFFF00"/>
                </a:solidFill>
              </a:rPr>
              <a:t> - </a:t>
            </a:r>
            <a:r>
              <a:rPr lang="ru-RU" sz="2800" dirty="0" err="1" smtClean="0">
                <a:solidFill>
                  <a:srgbClr val="FFFF00"/>
                </a:solidFill>
              </a:rPr>
              <a:t>спеціальне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корекційна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вплив</a:t>
            </a:r>
            <a:r>
              <a:rPr lang="ru-RU" sz="2800" dirty="0" smtClean="0">
                <a:solidFill>
                  <a:srgbClr val="FFFF00"/>
                </a:solidFill>
              </a:rPr>
              <a:t> на </a:t>
            </a:r>
            <a:r>
              <a:rPr lang="ru-RU" sz="2800" dirty="0" err="1" smtClean="0">
                <a:solidFill>
                  <a:srgbClr val="FFFF00"/>
                </a:solidFill>
              </a:rPr>
              <a:t>клієнта</a:t>
            </a:r>
            <a:r>
              <a:rPr lang="ru-RU" sz="2800" dirty="0" smtClean="0">
                <a:solidFill>
                  <a:srgbClr val="FFFF00"/>
                </a:solidFill>
              </a:rPr>
              <a:t> за </a:t>
            </a:r>
            <a:r>
              <a:rPr lang="ru-RU" sz="2800" dirty="0" err="1" smtClean="0">
                <a:solidFill>
                  <a:srgbClr val="FFFF00"/>
                </a:solidFill>
              </a:rPr>
              <a:t>допомогою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читання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спеціально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підібраної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літератури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з</a:t>
            </a:r>
            <a:r>
              <a:rPr lang="ru-RU" sz="2800" dirty="0" smtClean="0">
                <a:solidFill>
                  <a:srgbClr val="FFFF00"/>
                </a:solidFill>
              </a:rPr>
              <a:t> метою </a:t>
            </a:r>
            <a:r>
              <a:rPr lang="ru-RU" sz="2800" dirty="0" err="1" smtClean="0">
                <a:solidFill>
                  <a:srgbClr val="FFFF00"/>
                </a:solidFill>
              </a:rPr>
              <a:t>нормалізації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або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оптимізації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його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психічного</a:t>
            </a:r>
            <a:r>
              <a:rPr lang="ru-RU" sz="2800" dirty="0" smtClean="0">
                <a:solidFill>
                  <a:srgbClr val="FFFF00"/>
                </a:solidFill>
              </a:rPr>
              <a:t> стану.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84784"/>
            <a:ext cx="5004048" cy="5373216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Бібліотерапія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читача</a:t>
            </a:r>
            <a:r>
              <a:rPr lang="ru-RU" dirty="0" smtClean="0"/>
              <a:t>. Книги - </a:t>
            </a:r>
            <a:r>
              <a:rPr lang="ru-RU" dirty="0" err="1" smtClean="0"/>
              <a:t>потужні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на: </a:t>
            </a:r>
          </a:p>
          <a:p>
            <a:pPr algn="just"/>
            <a:r>
              <a:rPr lang="ru-RU" dirty="0" err="1" smtClean="0"/>
              <a:t>мислення</a:t>
            </a:r>
            <a:r>
              <a:rPr lang="ru-RU" dirty="0" smtClean="0"/>
              <a:t> людей; 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їх</a:t>
            </a:r>
            <a:r>
              <a:rPr lang="ru-RU" dirty="0" smtClean="0"/>
              <a:t> характер;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 у </a:t>
            </a:r>
            <a:r>
              <a:rPr lang="ru-RU" dirty="0" err="1" smtClean="0"/>
              <a:t>вирішенні</a:t>
            </a:r>
            <a:r>
              <a:rPr lang="ru-RU" dirty="0" smtClean="0"/>
              <a:t> проблем.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3429000"/>
            <a:ext cx="3419872" cy="25922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rgbClr val="FFFF00"/>
                </a:solidFill>
              </a:rPr>
              <a:t>Драматерапія</a:t>
            </a:r>
            <a:r>
              <a:rPr lang="ru-RU" sz="2800" dirty="0" smtClean="0">
                <a:solidFill>
                  <a:srgbClr val="FFFF00"/>
                </a:solidFill>
              </a:rPr>
              <a:t> - </a:t>
            </a:r>
            <a:r>
              <a:rPr lang="ru-RU" sz="2800" dirty="0" err="1" smtClean="0">
                <a:solidFill>
                  <a:srgbClr val="FFFF00"/>
                </a:solidFill>
              </a:rPr>
              <a:t>театральні</a:t>
            </a:r>
            <a:r>
              <a:rPr lang="ru-RU" sz="2800" dirty="0" smtClean="0">
                <a:solidFill>
                  <a:srgbClr val="FFFF00"/>
                </a:solidFill>
              </a:rPr>
              <a:t> постановки на </a:t>
            </a:r>
            <a:r>
              <a:rPr lang="ru-RU" sz="2800" dirty="0" err="1" smtClean="0">
                <a:solidFill>
                  <a:srgbClr val="FFFF00"/>
                </a:solidFill>
              </a:rPr>
              <a:t>різну</a:t>
            </a:r>
            <a:r>
              <a:rPr lang="ru-RU" sz="2800" dirty="0" smtClean="0">
                <a:solidFill>
                  <a:srgbClr val="FFFF00"/>
                </a:solidFill>
              </a:rPr>
              <a:t> тематику </a:t>
            </a:r>
            <a:r>
              <a:rPr lang="ru-RU" sz="2800" dirty="0" err="1" smtClean="0">
                <a:solidFill>
                  <a:srgbClr val="FFFF00"/>
                </a:solidFill>
              </a:rPr>
              <a:t>сприятливо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впливають</a:t>
            </a:r>
            <a:r>
              <a:rPr lang="ru-RU" sz="2800" dirty="0" smtClean="0">
                <a:solidFill>
                  <a:srgbClr val="FFFF00"/>
                </a:solidFill>
              </a:rPr>
              <a:t> на </a:t>
            </a:r>
            <a:r>
              <a:rPr lang="ru-RU" sz="2800" dirty="0" err="1" smtClean="0">
                <a:solidFill>
                  <a:srgbClr val="FFFF00"/>
                </a:solidFill>
              </a:rPr>
              <a:t>пам'ять</a:t>
            </a:r>
            <a:r>
              <a:rPr lang="ru-RU" sz="2800" dirty="0" smtClean="0">
                <a:solidFill>
                  <a:srgbClr val="FFFF00"/>
                </a:solidFill>
              </a:rPr>
              <a:t> , волю , </a:t>
            </a:r>
            <a:r>
              <a:rPr lang="ru-RU" sz="2800" dirty="0" err="1" smtClean="0">
                <a:solidFill>
                  <a:srgbClr val="FFFF00"/>
                </a:solidFill>
              </a:rPr>
              <a:t>уяву</a:t>
            </a:r>
            <a:r>
              <a:rPr lang="ru-RU" sz="2800" dirty="0" smtClean="0">
                <a:solidFill>
                  <a:srgbClr val="FFFF00"/>
                </a:solidFill>
              </a:rPr>
              <a:t> , </a:t>
            </a:r>
            <a:r>
              <a:rPr lang="ru-RU" sz="2800" dirty="0" err="1" smtClean="0">
                <a:solidFill>
                  <a:srgbClr val="FFFF00"/>
                </a:solidFill>
              </a:rPr>
              <a:t>почуття</a:t>
            </a:r>
            <a:r>
              <a:rPr lang="ru-RU" sz="2800" dirty="0" smtClean="0">
                <a:solidFill>
                  <a:srgbClr val="FFFF00"/>
                </a:solidFill>
              </a:rPr>
              <a:t> , </a:t>
            </a:r>
            <a:r>
              <a:rPr lang="ru-RU" sz="2800" dirty="0" err="1" smtClean="0">
                <a:solidFill>
                  <a:srgbClr val="FFFF00"/>
                </a:solidFill>
              </a:rPr>
              <a:t>увага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мислення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916832"/>
            <a:ext cx="8640960" cy="4752528"/>
          </a:xfrm>
        </p:spPr>
        <p:txBody>
          <a:bodyPr>
            <a:normAutofit/>
          </a:bodyPr>
          <a:lstStyle/>
          <a:p>
            <a:r>
              <a:rPr lang="ru-RU" dirty="0" err="1" smtClean="0"/>
              <a:t>Заняття</a:t>
            </a:r>
            <a:r>
              <a:rPr lang="ru-RU" dirty="0" smtClean="0"/>
              <a:t> драмою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пам'ять</a:t>
            </a:r>
            <a:r>
              <a:rPr lang="ru-RU" dirty="0" smtClean="0"/>
              <a:t> , волю , </a:t>
            </a:r>
            <a:r>
              <a:rPr lang="ru-RU" dirty="0" err="1" smtClean="0"/>
              <a:t>уяву</a:t>
            </a:r>
            <a:r>
              <a:rPr lang="ru-RU" dirty="0" smtClean="0"/>
              <a:t> , </a:t>
            </a:r>
            <a:r>
              <a:rPr lang="ru-RU" dirty="0" err="1" smtClean="0"/>
              <a:t>почуття</a:t>
            </a:r>
            <a:r>
              <a:rPr lang="ru-RU" dirty="0" smtClean="0"/>
              <a:t> , </a:t>
            </a:r>
            <a:r>
              <a:rPr lang="ru-RU" dirty="0" err="1" smtClean="0"/>
              <a:t>увага</a:t>
            </a:r>
            <a:r>
              <a:rPr lang="ru-RU" dirty="0" smtClean="0"/>
              <a:t>, </a:t>
            </a:r>
            <a:r>
              <a:rPr lang="ru-RU" dirty="0" err="1" smtClean="0"/>
              <a:t>мислення</a:t>
            </a:r>
            <a:r>
              <a:rPr lang="ru-RU" dirty="0" smtClean="0"/>
              <a:t> . Вони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розвинути</a:t>
            </a:r>
            <a:r>
              <a:rPr lang="ru-RU" dirty="0" smtClean="0"/>
              <a:t> </a:t>
            </a:r>
            <a:r>
              <a:rPr lang="ru-RU" dirty="0" err="1" smtClean="0"/>
              <a:t>логіку</a:t>
            </a:r>
            <a:r>
              <a:rPr lang="ru-RU" dirty="0" smtClean="0"/>
              <a:t> , </a:t>
            </a:r>
            <a:r>
              <a:rPr lang="ru-RU" dirty="0" err="1" smtClean="0"/>
              <a:t>володіти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соромитися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, </a:t>
            </a:r>
            <a:r>
              <a:rPr lang="ru-RU" dirty="0" err="1" smtClean="0"/>
              <a:t>звільнитися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затисків</a:t>
            </a:r>
            <a:r>
              <a:rPr lang="ru-RU" dirty="0" smtClean="0"/>
              <a:t> , </a:t>
            </a:r>
            <a:r>
              <a:rPr lang="ru-RU" dirty="0" err="1" smtClean="0"/>
              <a:t>втілити</a:t>
            </a:r>
            <a:r>
              <a:rPr lang="ru-RU" dirty="0" smtClean="0"/>
              <a:t> через </a:t>
            </a:r>
            <a:r>
              <a:rPr lang="ru-RU" dirty="0" err="1" smtClean="0"/>
              <a:t>гру</a:t>
            </a:r>
            <a:r>
              <a:rPr lang="ru-RU" dirty="0" smtClean="0"/>
              <a:t> </a:t>
            </a:r>
            <a:r>
              <a:rPr lang="ru-RU" dirty="0" err="1" smtClean="0"/>
              <a:t>нездійснені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та </a:t>
            </a:r>
            <a:r>
              <a:rPr lang="ru-RU" dirty="0" err="1" smtClean="0"/>
              <a:t>мрії</a:t>
            </a:r>
            <a:r>
              <a:rPr lang="ru-RU" dirty="0" smtClean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не про </a:t>
            </a:r>
            <a:r>
              <a:rPr lang="ru-RU" dirty="0" err="1" smtClean="0"/>
              <a:t>підготовку</a:t>
            </a:r>
            <a:r>
              <a:rPr lang="ru-RU" dirty="0" smtClean="0"/>
              <a:t> до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акторській</a:t>
            </a:r>
            <a:r>
              <a:rPr lang="ru-RU" dirty="0" smtClean="0"/>
              <a:t> </a:t>
            </a:r>
            <a:r>
              <a:rPr lang="ru-RU" dirty="0" err="1" smtClean="0"/>
              <a:t>кар'єрі</a:t>
            </a:r>
            <a:r>
              <a:rPr lang="ru-RU" dirty="0" smtClean="0"/>
              <a:t> , </a:t>
            </a:r>
            <a:r>
              <a:rPr lang="ru-RU" dirty="0" err="1" smtClean="0"/>
              <a:t>але</a:t>
            </a:r>
            <a:r>
              <a:rPr lang="ru-RU" dirty="0" smtClean="0"/>
              <a:t> о ` </a:t>
            </a:r>
            <a:r>
              <a:rPr lang="ru-RU" dirty="0" err="1" smtClean="0"/>
              <a:t>перевірці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` </a:t>
            </a:r>
            <a:r>
              <a:rPr lang="ru-RU" dirty="0" err="1" smtClean="0"/>
              <a:t>безлічі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міжособистісних</a:t>
            </a:r>
            <a:r>
              <a:rPr lang="ru-RU" dirty="0" smtClean="0"/>
              <a:t> </a:t>
            </a:r>
            <a:r>
              <a:rPr lang="ru-RU" dirty="0" err="1" smtClean="0"/>
              <a:t>взаємодій</a:t>
            </a:r>
            <a:r>
              <a:rPr lang="ru-RU" dirty="0" smtClean="0"/>
              <a:t> : 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товариші</a:t>
            </a:r>
            <a:r>
              <a:rPr lang="ru-RU" dirty="0" smtClean="0"/>
              <a:t> , </a:t>
            </a:r>
            <a:r>
              <a:rPr lang="ru-RU" dirty="0" err="1" smtClean="0"/>
              <a:t>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, </a:t>
            </a:r>
            <a:r>
              <a:rPr lang="ru-RU" dirty="0" err="1" smtClean="0"/>
              <a:t>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батьки ,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слабкий</a:t>
            </a:r>
            <a:r>
              <a:rPr lang="ru-RU" dirty="0" smtClean="0"/>
              <a:t> , ворог </a:t>
            </a:r>
            <a:r>
              <a:rPr lang="ru-RU" dirty="0" err="1" smtClean="0"/>
              <a:t>і</a:t>
            </a:r>
            <a:r>
              <a:rPr lang="ru-RU" dirty="0" smtClean="0"/>
              <a:t> друг ...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</a:rPr>
              <a:t>Ігротерапія</a:t>
            </a:r>
            <a:r>
              <a:rPr lang="ru-RU" sz="2400" dirty="0" smtClean="0">
                <a:solidFill>
                  <a:srgbClr val="FFFF00"/>
                </a:solidFill>
              </a:rPr>
              <a:t> - ( « </a:t>
            </a:r>
            <a:r>
              <a:rPr lang="ru-RU" sz="2400" dirty="0" err="1" smtClean="0">
                <a:solidFill>
                  <a:srgbClr val="FFFF00"/>
                </a:solidFill>
              </a:rPr>
              <a:t>Психодрама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r>
              <a:rPr lang="ru-RU" sz="2400" dirty="0" err="1" smtClean="0">
                <a:solidFill>
                  <a:srgbClr val="FFFF00"/>
                </a:solidFill>
              </a:rPr>
              <a:t>столі</a:t>
            </a:r>
            <a:r>
              <a:rPr lang="ru-RU" sz="2400" dirty="0" smtClean="0">
                <a:solidFill>
                  <a:srgbClr val="FFFF00"/>
                </a:solidFill>
              </a:rPr>
              <a:t>» , </a:t>
            </a:r>
            <a:r>
              <a:rPr lang="ru-RU" sz="2400" dirty="0" err="1" smtClean="0">
                <a:solidFill>
                  <a:srgbClr val="FFFF00"/>
                </a:solidFill>
              </a:rPr>
              <a:t>Gametherapy</a:t>
            </a:r>
            <a:r>
              <a:rPr lang="ru-RU" sz="2400" dirty="0" smtClean="0">
                <a:solidFill>
                  <a:srgbClr val="FFFF00"/>
                </a:solidFill>
              </a:rPr>
              <a:t> ) - метод </a:t>
            </a:r>
            <a:r>
              <a:rPr lang="ru-RU" sz="2400" dirty="0" err="1" smtClean="0">
                <a:solidFill>
                  <a:srgbClr val="FFFF00"/>
                </a:solidFill>
              </a:rPr>
              <a:t>психотерапевтичного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впливу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r>
              <a:rPr lang="ru-RU" sz="2400" dirty="0" err="1" smtClean="0">
                <a:solidFill>
                  <a:srgbClr val="FFFF00"/>
                </a:solidFill>
              </a:rPr>
              <a:t>дітей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дорослих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використанням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гри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43808" y="1772816"/>
            <a:ext cx="6300192" cy="50851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/>
              <a:t>Використання</a:t>
            </a:r>
            <a:r>
              <a:rPr lang="ru-RU" dirty="0" smtClean="0"/>
              <a:t> «</a:t>
            </a:r>
            <a:r>
              <a:rPr lang="ru-RU" dirty="0" err="1" smtClean="0"/>
              <a:t>іграшок</a:t>
            </a:r>
            <a:r>
              <a:rPr lang="ru-RU" dirty="0" smtClean="0"/>
              <a:t>» в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, </a:t>
            </a:r>
            <a:r>
              <a:rPr lang="ru-RU" dirty="0" err="1" smtClean="0"/>
              <a:t>помацати</a:t>
            </a:r>
            <a:r>
              <a:rPr lang="ru-RU" dirty="0" smtClean="0"/>
              <a:t> , </a:t>
            </a:r>
            <a:r>
              <a:rPr lang="ru-RU" dirty="0" err="1" smtClean="0"/>
              <a:t>послухати</a:t>
            </a:r>
            <a:r>
              <a:rPr lang="ru-RU" dirty="0" smtClean="0"/>
              <a:t> , </a:t>
            </a:r>
            <a:r>
              <a:rPr lang="ru-RU" dirty="0" err="1" smtClean="0"/>
              <a:t>відчути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згадати</a:t>
            </a:r>
            <a:r>
              <a:rPr lang="ru-RU" dirty="0" smtClean="0"/>
              <a:t> запах того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турбувало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породило хвороба , </a:t>
            </a:r>
            <a:r>
              <a:rPr lang="ru-RU" dirty="0" err="1" smtClean="0"/>
              <a:t>порожнечу</a:t>
            </a:r>
            <a:r>
              <a:rPr lang="ru-RU" dirty="0" smtClean="0"/>
              <a:t> , </a:t>
            </a:r>
            <a:r>
              <a:rPr lang="ru-RU" dirty="0" err="1" smtClean="0"/>
              <a:t>самотність</a:t>
            </a:r>
            <a:r>
              <a:rPr lang="ru-RU" dirty="0" smtClean="0"/>
              <a:t> , аддитивное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співзалежних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. Метод </a:t>
            </a:r>
            <a:r>
              <a:rPr lang="ru-RU" dirty="0" err="1" smtClean="0"/>
              <a:t>ігротерапії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використаний</a:t>
            </a:r>
            <a:r>
              <a:rPr lang="ru-RU" dirty="0" smtClean="0"/>
              <a:t> як у </a:t>
            </a:r>
            <a:r>
              <a:rPr lang="ru-RU" dirty="0" err="1" smtClean="0"/>
              <a:t>груповий</a:t>
            </a:r>
            <a:r>
              <a:rPr lang="ru-RU" dirty="0" smtClean="0"/>
              <a:t> , так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індивідуальній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. Метод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: </a:t>
            </a:r>
            <a:r>
              <a:rPr lang="ru-RU" dirty="0" err="1" smtClean="0"/>
              <a:t>з</a:t>
            </a:r>
            <a:r>
              <a:rPr lang="ru-RU" dirty="0" smtClean="0"/>
              <a:t> синдромом </a:t>
            </a:r>
            <a:r>
              <a:rPr lang="ru-RU" dirty="0" err="1" smtClean="0"/>
              <a:t>посттравматичного</a:t>
            </a:r>
            <a:r>
              <a:rPr lang="ru-RU" dirty="0" smtClean="0"/>
              <a:t> </a:t>
            </a:r>
            <a:r>
              <a:rPr lang="ru-RU" dirty="0" err="1" smtClean="0"/>
              <a:t>стресу</a:t>
            </a:r>
            <a:r>
              <a:rPr lang="ru-RU" dirty="0" smtClean="0"/>
              <a:t> ; при </a:t>
            </a:r>
            <a:r>
              <a:rPr lang="ru-RU" dirty="0" err="1" smtClean="0"/>
              <a:t>хроніфікації</a:t>
            </a:r>
            <a:r>
              <a:rPr lang="ru-RU" dirty="0" smtClean="0"/>
              <a:t> </a:t>
            </a:r>
            <a:r>
              <a:rPr lang="ru-RU" dirty="0" err="1" smtClean="0"/>
              <a:t>печалі</a:t>
            </a:r>
            <a:r>
              <a:rPr lang="ru-RU" dirty="0" smtClean="0"/>
              <a:t> ;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ранніми</a:t>
            </a:r>
            <a:r>
              <a:rPr lang="ru-RU" dirty="0" smtClean="0"/>
              <a:t> </a:t>
            </a:r>
            <a:r>
              <a:rPr lang="ru-RU" dirty="0" err="1" smtClean="0"/>
              <a:t>дитячими</a:t>
            </a:r>
            <a:r>
              <a:rPr lang="ru-RU" dirty="0" smtClean="0"/>
              <a:t> травмами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амнестическим</a:t>
            </a:r>
            <a:r>
              <a:rPr lang="ru-RU" dirty="0" smtClean="0"/>
              <a:t> компонентом. Метод </a:t>
            </a:r>
            <a:r>
              <a:rPr lang="ru-RU" dirty="0" err="1" smtClean="0"/>
              <a:t>ігротерапії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особистісні</a:t>
            </a:r>
            <a:r>
              <a:rPr lang="ru-RU" dirty="0" smtClean="0"/>
              <a:t> , а </a:t>
            </a:r>
            <a:r>
              <a:rPr lang="ru-RU" dirty="0" err="1" smtClean="0"/>
              <a:t>й</a:t>
            </a:r>
            <a:r>
              <a:rPr lang="ru-RU" dirty="0" smtClean="0"/>
              <a:t> як </a:t>
            </a:r>
            <a:r>
              <a:rPr lang="ru-RU" dirty="0" err="1" smtClean="0"/>
              <a:t>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.</a:t>
            </a:r>
            <a:endParaRPr lang="ru-RU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9512" y="3861048"/>
            <a:ext cx="3024336" cy="279690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>
            <a:noAutofit/>
          </a:bodyPr>
          <a:lstStyle/>
          <a:p>
            <a:pPr algn="just"/>
            <a:r>
              <a:rPr lang="ru-RU" sz="3600" dirty="0" err="1" smtClean="0">
                <a:solidFill>
                  <a:srgbClr val="FFFF00"/>
                </a:solidFill>
              </a:rPr>
              <a:t>Ізотерапія</a:t>
            </a:r>
            <a:r>
              <a:rPr lang="ru-RU" sz="3600" dirty="0" smtClean="0">
                <a:solidFill>
                  <a:srgbClr val="FFFF00"/>
                </a:solidFill>
              </a:rPr>
              <a:t> - </a:t>
            </a:r>
            <a:r>
              <a:rPr lang="ru-RU" sz="3600" dirty="0" err="1" smtClean="0">
                <a:solidFill>
                  <a:srgbClr val="FFFF00"/>
                </a:solidFill>
              </a:rPr>
              <a:t>терапія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образотворчим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творчістю</a:t>
            </a:r>
            <a:r>
              <a:rPr lang="ru-RU" sz="3600" dirty="0" smtClean="0">
                <a:solidFill>
                  <a:srgbClr val="FFFF00"/>
                </a:solidFill>
              </a:rPr>
              <a:t> , в першу </a:t>
            </a:r>
            <a:r>
              <a:rPr lang="ru-RU" sz="3600" dirty="0" err="1" smtClean="0">
                <a:solidFill>
                  <a:srgbClr val="FFFF00"/>
                </a:solidFill>
              </a:rPr>
              <a:t>чергу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малюванням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8892480" cy="388843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Ізотерапія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: 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внутрішнім</a:t>
            </a:r>
            <a:r>
              <a:rPr lang="ru-RU" dirty="0" smtClean="0"/>
              <a:t> </a:t>
            </a:r>
            <a:r>
              <a:rPr lang="ru-RU" dirty="0" err="1" smtClean="0"/>
              <a:t>конфліктам</a:t>
            </a:r>
            <a:r>
              <a:rPr lang="ru-RU" dirty="0" smtClean="0"/>
              <a:t> ;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переживання</a:t>
            </a:r>
            <a:r>
              <a:rPr lang="ru-RU" dirty="0" smtClean="0"/>
              <a:t> ;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підвищенню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; </a:t>
            </a:r>
            <a:r>
              <a:rPr lang="ru-RU" dirty="0" err="1" smtClean="0"/>
              <a:t>допомагає</a:t>
            </a:r>
            <a:r>
              <a:rPr lang="ru-RU" dirty="0" smtClean="0"/>
              <a:t>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способностей.Ізотерапія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: для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корекції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невротичними</a:t>
            </a:r>
            <a:r>
              <a:rPr lang="ru-RU" dirty="0" smtClean="0"/>
              <a:t> , </a:t>
            </a:r>
            <a:r>
              <a:rPr lang="ru-RU" dirty="0" err="1" smtClean="0"/>
              <a:t>психосоматичними</a:t>
            </a:r>
            <a:r>
              <a:rPr lang="ru-RU" dirty="0" smtClean="0"/>
              <a:t> </a:t>
            </a:r>
            <a:r>
              <a:rPr lang="ru-RU" dirty="0" err="1" smtClean="0"/>
              <a:t>порушеннями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підлітків</a:t>
            </a:r>
            <a:r>
              <a:rPr lang="ru-RU" dirty="0" smtClean="0"/>
              <a:t>;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труднощами</a:t>
            </a:r>
            <a:r>
              <a:rPr lang="ru-RU" dirty="0" smtClean="0"/>
              <a:t> в </a:t>
            </a:r>
            <a:r>
              <a:rPr lang="ru-RU" dirty="0" err="1" smtClean="0"/>
              <a:t>спілкуванні</a:t>
            </a:r>
            <a:r>
              <a:rPr lang="ru-RU" dirty="0" smtClean="0"/>
              <a:t> та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; при </a:t>
            </a:r>
            <a:r>
              <a:rPr lang="ru-RU" dirty="0" err="1" smtClean="0"/>
              <a:t>внутрішньосімейних</a:t>
            </a:r>
            <a:r>
              <a:rPr lang="ru-RU" dirty="0" smtClean="0"/>
              <a:t> </a:t>
            </a:r>
            <a:r>
              <a:rPr lang="ru-RU" dirty="0" err="1" smtClean="0"/>
              <a:t>конфліктах.Мел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нервовій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, тому </a:t>
            </a:r>
            <a:r>
              <a:rPr lang="ru-RU" dirty="0" err="1" smtClean="0"/>
              <a:t>що</a:t>
            </a:r>
            <a:r>
              <a:rPr lang="ru-RU" dirty="0" smtClean="0"/>
              <a:t> акварель , яка </a:t>
            </a:r>
            <a:r>
              <a:rPr lang="ru-RU" dirty="0" err="1" smtClean="0"/>
              <a:t>розтікається</a:t>
            </a:r>
            <a:r>
              <a:rPr lang="ru-RU" dirty="0" smtClean="0"/>
              <a:t> 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спровокувати</a:t>
            </a:r>
            <a:r>
              <a:rPr lang="ru-RU" dirty="0" smtClean="0"/>
              <a:t> </a:t>
            </a:r>
            <a:r>
              <a:rPr lang="ru-RU" dirty="0" err="1" smtClean="0"/>
              <a:t>тривогу</a:t>
            </a:r>
            <a:r>
              <a:rPr lang="ru-RU" dirty="0" smtClean="0"/>
              <a:t>. Мел </a:t>
            </a:r>
            <a:r>
              <a:rPr lang="ru-RU" dirty="0" err="1" smtClean="0"/>
              <a:t>більш</a:t>
            </a:r>
            <a:r>
              <a:rPr lang="ru-RU" dirty="0" smtClean="0"/>
              <a:t> легко </a:t>
            </a:r>
            <a:r>
              <a:rPr lang="ru-RU" dirty="0" err="1" smtClean="0"/>
              <a:t>контролювати</a:t>
            </a:r>
            <a:r>
              <a:rPr lang="ru-RU" dirty="0" smtClean="0"/>
              <a:t> 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переносить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на </a:t>
            </a:r>
            <a:r>
              <a:rPr lang="ru-RU" dirty="0" err="1" smtClean="0"/>
              <a:t>життя</a:t>
            </a:r>
            <a:r>
              <a:rPr lang="ru-RU" dirty="0" smtClean="0"/>
              <a:t>. Акварель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комплексами , так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відчути</a:t>
            </a:r>
            <a:r>
              <a:rPr lang="ru-RU" dirty="0" smtClean="0"/>
              <a:t> себе </a:t>
            </a:r>
            <a:r>
              <a:rPr lang="ru-RU" dirty="0" err="1" smtClean="0"/>
              <a:t>розкутим</a:t>
            </a:r>
            <a:r>
              <a:rPr lang="ru-RU" dirty="0" smtClean="0"/>
              <a:t> .</a:t>
            </a:r>
            <a:endParaRPr lang="ru-RU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771800" y="4941168"/>
            <a:ext cx="3168352" cy="191683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396536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</a:rPr>
              <a:t>Маскотерапія</a:t>
            </a:r>
            <a:r>
              <a:rPr lang="ru-RU" sz="2400" dirty="0" smtClean="0">
                <a:solidFill>
                  <a:srgbClr val="FFFF00"/>
                </a:solidFill>
              </a:rPr>
              <a:t> - </a:t>
            </a:r>
            <a:r>
              <a:rPr lang="ru-RU" sz="2400" dirty="0" err="1" smtClean="0">
                <a:solidFill>
                  <a:srgbClr val="FFFF00"/>
                </a:solidFill>
              </a:rPr>
              <a:t>відомий</a:t>
            </a:r>
            <a:r>
              <a:rPr lang="ru-RU" sz="2400" dirty="0" smtClean="0">
                <a:solidFill>
                  <a:srgbClr val="FFFF00"/>
                </a:solidFill>
              </a:rPr>
              <a:t> метод </a:t>
            </a:r>
            <a:r>
              <a:rPr lang="ru-RU" sz="2400" dirty="0" err="1" smtClean="0">
                <a:solidFill>
                  <a:srgbClr val="FFFF00"/>
                </a:solidFill>
              </a:rPr>
              <a:t>психологічної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роботи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заснований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r>
              <a:rPr lang="ru-RU" sz="2400" dirty="0" err="1" smtClean="0">
                <a:solidFill>
                  <a:srgbClr val="FFFF00"/>
                </a:solidFill>
              </a:rPr>
              <a:t>перекладі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глибинних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комплексів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і</a:t>
            </a:r>
            <a:r>
              <a:rPr lang="ru-RU" sz="2400" dirty="0" smtClean="0">
                <a:solidFill>
                  <a:srgbClr val="FFFF00"/>
                </a:solidFill>
              </a:rPr>
              <a:t> проблем </a:t>
            </a:r>
            <a:r>
              <a:rPr lang="ru-RU" sz="2400" dirty="0" err="1" smtClean="0">
                <a:solidFill>
                  <a:srgbClr val="FFFF00"/>
                </a:solidFill>
              </a:rPr>
              <a:t>людини</a:t>
            </a:r>
            <a:r>
              <a:rPr lang="ru-RU" sz="2400" dirty="0" smtClean="0">
                <a:solidFill>
                  <a:srgbClr val="FFFF00"/>
                </a:solidFill>
              </a:rPr>
              <a:t> в </a:t>
            </a:r>
            <a:r>
              <a:rPr lang="ru-RU" sz="2400" dirty="0" err="1" smtClean="0">
                <a:solidFill>
                  <a:srgbClr val="FFFF00"/>
                </a:solidFill>
              </a:rPr>
              <a:t>неживу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матерію</a:t>
            </a:r>
            <a:r>
              <a:rPr lang="ru-RU" sz="2400" dirty="0" smtClean="0">
                <a:solidFill>
                  <a:srgbClr val="FFFF00"/>
                </a:solidFill>
              </a:rPr>
              <a:t> маски ..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45920"/>
            <a:ext cx="5148064" cy="52120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. </a:t>
            </a:r>
            <a:r>
              <a:rPr lang="ru-RU" dirty="0" err="1" smtClean="0"/>
              <a:t>Обличчя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проекція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стану та настрою. При </a:t>
            </a:r>
            <a:r>
              <a:rPr lang="ru-RU" dirty="0" err="1" smtClean="0"/>
              <a:t>більш</a:t>
            </a:r>
            <a:r>
              <a:rPr lang="ru-RU" dirty="0" smtClean="0"/>
              <a:t> детальному </a:t>
            </a:r>
            <a:r>
              <a:rPr lang="ru-RU" dirty="0" err="1" smtClean="0"/>
              <a:t>розгляді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проекція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а так само </a:t>
            </a:r>
            <a:r>
              <a:rPr lang="ru-RU" dirty="0" err="1" smtClean="0"/>
              <a:t>нашого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сьогодення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досить</a:t>
            </a:r>
            <a:r>
              <a:rPr lang="ru-RU" dirty="0" smtClean="0"/>
              <a:t> просто </a:t>
            </a:r>
            <a:r>
              <a:rPr lang="ru-RU" dirty="0" err="1" smtClean="0"/>
              <a:t>познайомитися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маскою!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звичних</a:t>
            </a:r>
            <a:r>
              <a:rPr lang="ru-RU" dirty="0" smtClean="0"/>
              <a:t>, </a:t>
            </a:r>
            <a:r>
              <a:rPr lang="ru-RU" dirty="0" err="1" smtClean="0"/>
              <a:t>стереотипних</a:t>
            </a:r>
            <a:r>
              <a:rPr lang="ru-RU" dirty="0" smtClean="0"/>
              <a:t> ролей створить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звільнитися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непотрібного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276872"/>
            <a:ext cx="3705200" cy="324036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556792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</a:rPr>
              <a:t>Колаж</a:t>
            </a:r>
            <a:r>
              <a:rPr lang="ru-RU" sz="2400" dirty="0" smtClean="0">
                <a:solidFill>
                  <a:srgbClr val="FFFF00"/>
                </a:solidFill>
              </a:rPr>
              <a:t> - (</a:t>
            </a:r>
            <a:r>
              <a:rPr lang="ru-RU" sz="2400" dirty="0" err="1" smtClean="0">
                <a:solidFill>
                  <a:srgbClr val="FFFF00"/>
                </a:solidFill>
              </a:rPr>
              <a:t>від</a:t>
            </a:r>
            <a:r>
              <a:rPr lang="ru-RU" sz="2400" dirty="0" smtClean="0">
                <a:solidFill>
                  <a:srgbClr val="FFFF00"/>
                </a:solidFill>
              </a:rPr>
              <a:t> фр.</a:t>
            </a:r>
            <a:r>
              <a:rPr lang="en-US" sz="2400" dirty="0" smtClean="0">
                <a:solidFill>
                  <a:srgbClr val="FFFF00"/>
                </a:solidFill>
              </a:rPr>
              <a:t>collage - </a:t>
            </a:r>
            <a:r>
              <a:rPr lang="ru-RU" sz="2400" dirty="0" err="1" smtClean="0">
                <a:solidFill>
                  <a:srgbClr val="FFFF00"/>
                </a:solidFill>
              </a:rPr>
              <a:t>наклеювання</a:t>
            </a:r>
            <a:r>
              <a:rPr lang="ru-RU" sz="2400" dirty="0" smtClean="0">
                <a:solidFill>
                  <a:srgbClr val="FFFF00"/>
                </a:solidFill>
              </a:rPr>
              <a:t> ) - </a:t>
            </a:r>
            <a:r>
              <a:rPr lang="ru-RU" sz="2400" dirty="0" err="1" smtClean="0">
                <a:solidFill>
                  <a:srgbClr val="FFFF00"/>
                </a:solidFill>
              </a:rPr>
              <a:t>технічний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прийом</a:t>
            </a:r>
            <a:r>
              <a:rPr lang="ru-RU" sz="2400" dirty="0" smtClean="0">
                <a:solidFill>
                  <a:srgbClr val="FFFF00"/>
                </a:solidFill>
              </a:rPr>
              <a:t> в </a:t>
            </a:r>
            <a:r>
              <a:rPr lang="ru-RU" sz="2400" dirty="0" err="1" smtClean="0">
                <a:solidFill>
                  <a:srgbClr val="FFFF00"/>
                </a:solidFill>
              </a:rPr>
              <a:t>образотворчому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мистецтві</a:t>
            </a:r>
            <a:r>
              <a:rPr lang="ru-RU" sz="2400" dirty="0" smtClean="0">
                <a:solidFill>
                  <a:srgbClr val="FFFF00"/>
                </a:solidFill>
              </a:rPr>
              <a:t> , </a:t>
            </a:r>
            <a:r>
              <a:rPr lang="ru-RU" sz="2400" dirty="0" err="1" smtClean="0">
                <a:solidFill>
                  <a:srgbClr val="FFFF00"/>
                </a:solidFill>
              </a:rPr>
              <a:t>що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полягає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наклеюванні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r>
              <a:rPr lang="ru-RU" sz="2400" dirty="0" err="1" smtClean="0">
                <a:solidFill>
                  <a:srgbClr val="FFFF00"/>
                </a:solidFill>
              </a:rPr>
              <a:t>підкладку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предметів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матеріалів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що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відрізняються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від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основи</a:t>
            </a:r>
            <a:r>
              <a:rPr lang="ru-RU" sz="2400" dirty="0" smtClean="0">
                <a:solidFill>
                  <a:srgbClr val="FFFF00"/>
                </a:solidFill>
              </a:rPr>
              <a:t> за </a:t>
            </a:r>
            <a:r>
              <a:rPr lang="ru-RU" sz="2400" dirty="0" err="1" smtClean="0">
                <a:solidFill>
                  <a:srgbClr val="FFFF00"/>
                </a:solidFill>
              </a:rPr>
              <a:t>кольором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і</a:t>
            </a:r>
            <a:r>
              <a:rPr lang="ru-RU" sz="2400" dirty="0" smtClean="0">
                <a:solidFill>
                  <a:srgbClr val="FFFF00"/>
                </a:solidFill>
              </a:rPr>
              <a:t> фактуре.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6012160" cy="54452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Матеріалом</a:t>
            </a:r>
            <a:r>
              <a:rPr lang="ru-RU" dirty="0" smtClean="0"/>
              <a:t> служить </a:t>
            </a:r>
            <a:r>
              <a:rPr lang="ru-RU" dirty="0" err="1" smtClean="0"/>
              <a:t>газети</a:t>
            </a:r>
            <a:r>
              <a:rPr lang="ru-RU" dirty="0" smtClean="0"/>
              <a:t> , </a:t>
            </a:r>
            <a:r>
              <a:rPr lang="ru-RU" dirty="0" err="1" smtClean="0"/>
              <a:t>глянцеві</a:t>
            </a:r>
            <a:r>
              <a:rPr lang="ru-RU" dirty="0" smtClean="0"/>
              <a:t> </a:t>
            </a:r>
            <a:r>
              <a:rPr lang="ru-RU" dirty="0" err="1" smtClean="0"/>
              <a:t>журнали</a:t>
            </a:r>
            <a:r>
              <a:rPr lang="ru-RU" dirty="0" smtClean="0"/>
              <a:t> ,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. </a:t>
            </a:r>
            <a:r>
              <a:rPr lang="ru-RU" dirty="0" err="1" smtClean="0"/>
              <a:t>Колажування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розкрити</a:t>
            </a:r>
            <a:r>
              <a:rPr lang="ru-RU" dirty="0" smtClean="0"/>
              <a:t> </a:t>
            </a:r>
            <a:r>
              <a:rPr lang="ru-RU" dirty="0" err="1" smtClean="0"/>
              <a:t>потенційні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,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безболісним</a:t>
            </a:r>
            <a:r>
              <a:rPr lang="ru-RU" dirty="0" smtClean="0"/>
              <a:t> методом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особистістю</a:t>
            </a:r>
            <a:r>
              <a:rPr lang="ru-RU" dirty="0" smtClean="0"/>
              <a:t> , </a:t>
            </a:r>
            <a:r>
              <a:rPr lang="ru-RU" dirty="0" err="1" smtClean="0"/>
              <a:t>спирається</a:t>
            </a:r>
            <a:r>
              <a:rPr lang="ru-RU" dirty="0" smtClean="0"/>
              <a:t> на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емоційні</a:t>
            </a:r>
            <a:r>
              <a:rPr lang="ru-RU" dirty="0" smtClean="0"/>
              <a:t> </a:t>
            </a:r>
            <a:r>
              <a:rPr lang="ru-RU" dirty="0" err="1" smtClean="0"/>
              <a:t>переживання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творчества.Коллажірованіе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існуючий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даний</a:t>
            </a:r>
            <a:r>
              <a:rPr lang="ru-RU" dirty="0" smtClean="0"/>
              <a:t> момент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стан </a:t>
            </a:r>
            <a:r>
              <a:rPr lang="ru-RU" dirty="0" err="1" smtClean="0"/>
              <a:t>людини</a:t>
            </a:r>
            <a:r>
              <a:rPr lang="ru-RU" dirty="0" smtClean="0"/>
              <a:t> ,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актуальний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особистісні</a:t>
            </a:r>
            <a:r>
              <a:rPr lang="ru-RU" dirty="0" smtClean="0"/>
              <a:t> </a:t>
            </a:r>
            <a:r>
              <a:rPr lang="ru-RU" dirty="0" err="1" smtClean="0"/>
              <a:t>переживання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i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40152" y="3401616"/>
            <a:ext cx="3203848" cy="352856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396536"/>
          </a:xfrm>
        </p:spPr>
        <p:txBody>
          <a:bodyPr>
            <a:noAutofit/>
          </a:bodyPr>
          <a:lstStyle/>
          <a:p>
            <a:pPr algn="l"/>
            <a:r>
              <a:rPr lang="ru-RU" sz="3200" dirty="0" err="1" smtClean="0">
                <a:solidFill>
                  <a:srgbClr val="FFFF00"/>
                </a:solidFill>
              </a:rPr>
              <a:t>Орігамі</a:t>
            </a:r>
            <a:r>
              <a:rPr lang="ru-RU" sz="3200" dirty="0" smtClean="0">
                <a:solidFill>
                  <a:srgbClr val="FFFF00"/>
                </a:solidFill>
              </a:rPr>
              <a:t> - (яп.</a:t>
            </a:r>
            <a:r>
              <a:rPr lang="ja-JP" altLang="en-US" sz="3200" dirty="0" smtClean="0">
                <a:solidFill>
                  <a:srgbClr val="FFFF00"/>
                </a:solidFill>
              </a:rPr>
              <a:t>折り紙</a:t>
            </a:r>
            <a:r>
              <a:rPr lang="en-US" altLang="ja-JP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smtClean="0">
                <a:solidFill>
                  <a:srgbClr val="FFFF00"/>
                </a:solidFill>
              </a:rPr>
              <a:t>букв. « </a:t>
            </a:r>
            <a:r>
              <a:rPr lang="ru-RU" sz="3200" dirty="0" err="1" smtClean="0">
                <a:solidFill>
                  <a:srgbClr val="FFFF00"/>
                </a:solidFill>
              </a:rPr>
              <a:t>Складена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папір</a:t>
            </a:r>
            <a:r>
              <a:rPr lang="ru-RU" sz="3200" dirty="0" smtClean="0">
                <a:solidFill>
                  <a:srgbClr val="FFFF00"/>
                </a:solidFill>
              </a:rPr>
              <a:t>» ) - </a:t>
            </a:r>
            <a:r>
              <a:rPr lang="ru-RU" sz="3200" dirty="0" err="1" smtClean="0">
                <a:solidFill>
                  <a:srgbClr val="FFFF00"/>
                </a:solidFill>
              </a:rPr>
              <a:t>стародавнє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мистецтво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складання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фігурок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з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паперу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8964488" cy="34563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. </a:t>
            </a:r>
            <a:r>
              <a:rPr lang="ru-RU" dirty="0" err="1" smtClean="0"/>
              <a:t>Класичне</a:t>
            </a:r>
            <a:r>
              <a:rPr lang="ru-RU" dirty="0" smtClean="0"/>
              <a:t> </a:t>
            </a:r>
            <a:r>
              <a:rPr lang="ru-RU" dirty="0" err="1" smtClean="0"/>
              <a:t>орігамі</a:t>
            </a:r>
            <a:r>
              <a:rPr lang="ru-RU" dirty="0" smtClean="0"/>
              <a:t> - журавлик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спеціальна</a:t>
            </a:r>
            <a:r>
              <a:rPr lang="ru-RU" dirty="0" smtClean="0"/>
              <a:t> </a:t>
            </a:r>
            <a:r>
              <a:rPr lang="ru-RU" dirty="0" err="1" smtClean="0"/>
              <a:t>декоративний</a:t>
            </a:r>
            <a:r>
              <a:rPr lang="ru-RU" dirty="0" smtClean="0"/>
              <a:t> </a:t>
            </a:r>
            <a:r>
              <a:rPr lang="ru-RU" dirty="0" err="1" smtClean="0"/>
              <a:t>папір</a:t>
            </a:r>
            <a:r>
              <a:rPr lang="ru-RU" dirty="0" smtClean="0"/>
              <a:t> для </a:t>
            </a:r>
            <a:r>
              <a:rPr lang="ru-RU" dirty="0" err="1" smtClean="0"/>
              <a:t>орігамі</a:t>
            </a:r>
            <a:r>
              <a:rPr lang="ru-RU" dirty="0" smtClean="0"/>
              <a:t> </a:t>
            </a:r>
            <a:r>
              <a:rPr lang="ru-RU" dirty="0" err="1" smtClean="0"/>
              <a:t>Модульне</a:t>
            </a:r>
            <a:r>
              <a:rPr lang="ru-RU" dirty="0" smtClean="0"/>
              <a:t> </a:t>
            </a:r>
            <a:r>
              <a:rPr lang="ru-RU" dirty="0" err="1" smtClean="0"/>
              <a:t>орігамі</a:t>
            </a:r>
            <a:r>
              <a:rPr lang="ru-RU" dirty="0" smtClean="0"/>
              <a:t> - </a:t>
            </a:r>
            <a:r>
              <a:rPr lang="ru-RU" dirty="0" err="1" smtClean="0"/>
              <a:t>орігамі</a:t>
            </a:r>
            <a:r>
              <a:rPr lang="ru-RU" dirty="0" smtClean="0"/>
              <a:t> 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ціла</a:t>
            </a:r>
            <a:r>
              <a:rPr lang="ru-RU" dirty="0" smtClean="0"/>
              <a:t> </a:t>
            </a:r>
            <a:r>
              <a:rPr lang="ru-RU" dirty="0" err="1" smtClean="0"/>
              <a:t>фігура</a:t>
            </a:r>
            <a:r>
              <a:rPr lang="ru-RU" dirty="0" smtClean="0"/>
              <a:t> </a:t>
            </a:r>
            <a:r>
              <a:rPr lang="ru-RU" dirty="0" err="1" smtClean="0"/>
              <a:t>збирається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однакових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. </a:t>
            </a:r>
            <a:r>
              <a:rPr lang="ru-RU" dirty="0" err="1" smtClean="0"/>
              <a:t>Просте</a:t>
            </a:r>
            <a:r>
              <a:rPr lang="ru-RU" dirty="0" smtClean="0"/>
              <a:t> </a:t>
            </a:r>
            <a:r>
              <a:rPr lang="ru-RU" dirty="0" err="1" smtClean="0"/>
              <a:t>орігамі</a:t>
            </a:r>
            <a:r>
              <a:rPr lang="ru-RU" dirty="0" smtClean="0"/>
              <a:t> - стиль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складок горою. </a:t>
            </a:r>
            <a:r>
              <a:rPr lang="ru-RU" dirty="0" err="1" smtClean="0"/>
              <a:t>Складання</a:t>
            </a:r>
            <a:r>
              <a:rPr lang="ru-RU" dirty="0" smtClean="0"/>
              <a:t> по </a:t>
            </a:r>
            <a:r>
              <a:rPr lang="ru-RU" dirty="0" err="1" smtClean="0"/>
              <a:t>розгортці</a:t>
            </a:r>
            <a:r>
              <a:rPr lang="ru-RU" dirty="0" smtClean="0"/>
              <a:t> -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діаграм</a:t>
            </a:r>
            <a:r>
              <a:rPr lang="ru-RU" dirty="0" smtClean="0"/>
              <a:t> </a:t>
            </a:r>
            <a:r>
              <a:rPr lang="ru-RU" dirty="0" err="1" smtClean="0"/>
              <a:t>орігамі</a:t>
            </a:r>
            <a:r>
              <a:rPr lang="ru-RU" dirty="0" smtClean="0"/>
              <a:t> 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</a:t>
            </a:r>
            <a:r>
              <a:rPr lang="ru-RU" dirty="0" err="1" smtClean="0"/>
              <a:t>креслення</a:t>
            </a:r>
            <a:r>
              <a:rPr lang="ru-RU" dirty="0" smtClean="0"/>
              <a:t> 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зображені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складки </a:t>
            </a:r>
            <a:r>
              <a:rPr lang="ru-RU" dirty="0" err="1" smtClean="0"/>
              <a:t>готової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. </a:t>
            </a:r>
            <a:r>
              <a:rPr lang="ru-RU" dirty="0" err="1" smtClean="0"/>
              <a:t>Мокре</a:t>
            </a:r>
            <a:r>
              <a:rPr lang="ru-RU" dirty="0" smtClean="0"/>
              <a:t> </a:t>
            </a:r>
            <a:r>
              <a:rPr lang="ru-RU" dirty="0" err="1" smtClean="0"/>
              <a:t>складання</a:t>
            </a:r>
            <a:r>
              <a:rPr lang="ru-RU" dirty="0" smtClean="0"/>
              <a:t> - </a:t>
            </a:r>
            <a:r>
              <a:rPr lang="ru-RU" dirty="0" err="1" smtClean="0"/>
              <a:t>техніка</a:t>
            </a:r>
            <a:r>
              <a:rPr lang="ru-RU" dirty="0" smtClean="0"/>
              <a:t> </a:t>
            </a:r>
            <a:r>
              <a:rPr lang="ru-RU" dirty="0" err="1" smtClean="0"/>
              <a:t>складання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змочену</a:t>
            </a:r>
            <a:r>
              <a:rPr lang="ru-RU" dirty="0" smtClean="0"/>
              <a:t> водою </a:t>
            </a:r>
            <a:r>
              <a:rPr lang="ru-RU" dirty="0" err="1" smtClean="0"/>
              <a:t>папір</a:t>
            </a:r>
            <a:r>
              <a:rPr lang="ru-RU" dirty="0" smtClean="0"/>
              <a:t> для </a:t>
            </a:r>
            <a:r>
              <a:rPr lang="ru-RU" dirty="0" err="1" smtClean="0"/>
              <a:t>додання</a:t>
            </a:r>
            <a:r>
              <a:rPr lang="ru-RU" dirty="0" smtClean="0"/>
              <a:t> </a:t>
            </a:r>
            <a:r>
              <a:rPr lang="ru-RU" dirty="0" err="1" smtClean="0"/>
              <a:t>фігуркам</a:t>
            </a:r>
            <a:r>
              <a:rPr lang="ru-RU" dirty="0" smtClean="0"/>
              <a:t> </a:t>
            </a:r>
            <a:r>
              <a:rPr lang="ru-RU" dirty="0" err="1" smtClean="0"/>
              <a:t>плавності</a:t>
            </a:r>
            <a:r>
              <a:rPr lang="ru-RU" dirty="0" smtClean="0"/>
              <a:t> </a:t>
            </a:r>
            <a:r>
              <a:rPr lang="ru-RU" dirty="0" err="1" smtClean="0"/>
              <a:t>ліній</a:t>
            </a:r>
            <a:r>
              <a:rPr lang="ru-RU" dirty="0" smtClean="0"/>
              <a:t> , </a:t>
            </a:r>
            <a:r>
              <a:rPr lang="ru-RU" dirty="0" err="1" smtClean="0"/>
              <a:t>виразності</a:t>
            </a:r>
            <a:r>
              <a:rPr lang="ru-RU" dirty="0" smtClean="0"/>
              <a:t> 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жорсткості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 (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4437112"/>
            <a:ext cx="3995936" cy="237473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772816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>
                <a:solidFill>
                  <a:srgbClr val="FFFF00"/>
                </a:solidFill>
              </a:rPr>
              <a:t>Пісочна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терапія</a:t>
            </a:r>
            <a:r>
              <a:rPr lang="ru-RU" sz="2400" dirty="0" smtClean="0">
                <a:solidFill>
                  <a:srgbClr val="FFFF00"/>
                </a:solidFill>
              </a:rPr>
              <a:t> - </a:t>
            </a:r>
            <a:r>
              <a:rPr lang="ru-RU" sz="2400" dirty="0" err="1" smtClean="0">
                <a:solidFill>
                  <a:srgbClr val="FFFF00"/>
                </a:solidFill>
              </a:rPr>
              <a:t>це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спосіб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спілкування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світом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і</a:t>
            </a:r>
            <a:r>
              <a:rPr lang="ru-RU" sz="2400" dirty="0" smtClean="0">
                <a:solidFill>
                  <a:srgbClr val="FFFF00"/>
                </a:solidFill>
              </a:rPr>
              <a:t> самим собою ; </a:t>
            </a:r>
            <a:r>
              <a:rPr lang="ru-RU" sz="2400" dirty="0" err="1" smtClean="0">
                <a:solidFill>
                  <a:srgbClr val="FFFF00"/>
                </a:solidFill>
              </a:rPr>
              <a:t>спосіб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зняття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внутрішньої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напруги</a:t>
            </a:r>
            <a:r>
              <a:rPr lang="ru-RU" sz="2400" dirty="0" smtClean="0">
                <a:solidFill>
                  <a:srgbClr val="FFFF00"/>
                </a:solidFill>
              </a:rPr>
              <a:t> , </a:t>
            </a:r>
            <a:r>
              <a:rPr lang="ru-RU" sz="2400" dirty="0" err="1" smtClean="0">
                <a:solidFill>
                  <a:srgbClr val="FFFF00"/>
                </a:solidFill>
              </a:rPr>
              <a:t>втілення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його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r>
              <a:rPr lang="ru-RU" sz="2400" dirty="0" err="1" smtClean="0">
                <a:solidFill>
                  <a:srgbClr val="FFFF00"/>
                </a:solidFill>
              </a:rPr>
              <a:t>несвідомо</a:t>
            </a:r>
            <a:r>
              <a:rPr lang="ru-RU" sz="2400" dirty="0" smtClean="0">
                <a:solidFill>
                  <a:srgbClr val="FFFF00"/>
                </a:solidFill>
              </a:rPr>
              <a:t> - </a:t>
            </a:r>
            <a:r>
              <a:rPr lang="ru-RU" sz="2400" dirty="0" err="1" smtClean="0">
                <a:solidFill>
                  <a:srgbClr val="FFFF00"/>
                </a:solidFill>
              </a:rPr>
              <a:t>символічному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рівні</a:t>
            </a:r>
            <a:r>
              <a:rPr lang="ru-RU" sz="2400" dirty="0" smtClean="0">
                <a:solidFill>
                  <a:srgbClr val="FFFF00"/>
                </a:solidFill>
              </a:rPr>
              <a:t> , </a:t>
            </a:r>
            <a:r>
              <a:rPr lang="ru-RU" sz="2400" dirty="0" err="1" smtClean="0">
                <a:solidFill>
                  <a:srgbClr val="FFFF00"/>
                </a:solidFill>
              </a:rPr>
              <a:t>що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підвищує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впевненість</a:t>
            </a:r>
            <a:r>
              <a:rPr lang="ru-RU" sz="2400" dirty="0" smtClean="0">
                <a:solidFill>
                  <a:srgbClr val="FFFF00"/>
                </a:solidFill>
              </a:rPr>
              <a:t> у </a:t>
            </a:r>
            <a:r>
              <a:rPr lang="ru-RU" sz="2400" dirty="0" err="1" smtClean="0">
                <a:solidFill>
                  <a:srgbClr val="FFFF00"/>
                </a:solidFill>
              </a:rPr>
              <a:t>собі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відкриває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нові</a:t>
            </a:r>
            <a:r>
              <a:rPr lang="ru-RU" sz="2400" dirty="0" smtClean="0">
                <a:solidFill>
                  <a:srgbClr val="FFFF00"/>
                </a:solidFill>
              </a:rPr>
              <a:t> шляхи </a:t>
            </a:r>
            <a:r>
              <a:rPr lang="ru-RU" sz="2400" dirty="0" err="1" smtClean="0">
                <a:solidFill>
                  <a:srgbClr val="FFFF00"/>
                </a:solidFill>
              </a:rPr>
              <a:t>розвитку</a:t>
            </a:r>
            <a:r>
              <a:rPr lang="ru-RU" sz="2400" dirty="0" smtClean="0">
                <a:solidFill>
                  <a:srgbClr val="FFFF00"/>
                </a:solidFill>
              </a:rPr>
              <a:t> 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59832" y="1700808"/>
            <a:ext cx="6084168" cy="51571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основу </a:t>
            </a:r>
            <a:r>
              <a:rPr lang="ru-RU" dirty="0" err="1" smtClean="0"/>
              <a:t>пісочної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: -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захищеного</a:t>
            </a:r>
            <a:r>
              <a:rPr lang="ru-RU" dirty="0" smtClean="0"/>
              <a:t> простору 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клієнт</a:t>
            </a:r>
            <a:r>
              <a:rPr lang="ru-RU" dirty="0" smtClean="0"/>
              <a:t> -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дорослий</a:t>
            </a:r>
            <a:r>
              <a:rPr lang="ru-RU" dirty="0" smtClean="0"/>
              <a:t> -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виражати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досліджувати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, </a:t>
            </a:r>
            <a:r>
              <a:rPr lang="ru-RU" dirty="0" err="1" smtClean="0"/>
              <a:t>перетворюючи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переживання</a:t>
            </a:r>
            <a:r>
              <a:rPr lang="ru-RU" dirty="0" smtClean="0"/>
              <a:t> , часто </a:t>
            </a:r>
            <a:r>
              <a:rPr lang="ru-RU" dirty="0" err="1" smtClean="0"/>
              <a:t>незрозумілі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тривожні</a:t>
            </a:r>
            <a:r>
              <a:rPr lang="ru-RU" dirty="0" smtClean="0"/>
              <a:t> , в </a:t>
            </a:r>
            <a:r>
              <a:rPr lang="ru-RU" dirty="0" err="1" smtClean="0"/>
              <a:t>зримі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відчутні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; - Картина на </a:t>
            </a:r>
            <a:r>
              <a:rPr lang="ru-RU" dirty="0" err="1" smtClean="0"/>
              <a:t>піску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зрозуміла</a:t>
            </a:r>
            <a:r>
              <a:rPr lang="ru-RU" dirty="0" smtClean="0"/>
              <a:t> як </a:t>
            </a:r>
            <a:r>
              <a:rPr lang="ru-RU" dirty="0" err="1" smtClean="0"/>
              <a:t>тривимірне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аспекту душевного стану ; </a:t>
            </a:r>
            <a:r>
              <a:rPr lang="ru-RU" dirty="0" err="1" smtClean="0"/>
              <a:t>неусвідомлена</a:t>
            </a:r>
            <a:r>
              <a:rPr lang="ru-RU" dirty="0" smtClean="0"/>
              <a:t> проблема </a:t>
            </a:r>
            <a:r>
              <a:rPr lang="ru-RU" dirty="0" err="1" smtClean="0"/>
              <a:t>розігрується</a:t>
            </a:r>
            <a:r>
              <a:rPr lang="ru-RU" dirty="0" smtClean="0"/>
              <a:t> в </a:t>
            </a:r>
            <a:r>
              <a:rPr lang="ru-RU" dirty="0" err="1" smtClean="0"/>
              <a:t>пісочниці</a:t>
            </a:r>
            <a:r>
              <a:rPr lang="ru-RU" dirty="0" smtClean="0"/>
              <a:t> , </a:t>
            </a:r>
            <a:r>
              <a:rPr lang="ru-RU" dirty="0" err="1" smtClean="0"/>
              <a:t>подібно</a:t>
            </a:r>
            <a:r>
              <a:rPr lang="ru-RU" dirty="0" smtClean="0"/>
              <a:t> </a:t>
            </a:r>
            <a:r>
              <a:rPr lang="ru-RU" dirty="0" err="1" smtClean="0"/>
              <a:t>драмі</a:t>
            </a:r>
            <a:r>
              <a:rPr lang="ru-RU" dirty="0" smtClean="0"/>
              <a:t> , </a:t>
            </a:r>
            <a:r>
              <a:rPr lang="ru-RU" dirty="0" err="1" smtClean="0"/>
              <a:t>конфлікт</a:t>
            </a:r>
            <a:r>
              <a:rPr lang="ru-RU" dirty="0" smtClean="0"/>
              <a:t> переноситься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в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робиться</a:t>
            </a:r>
            <a:r>
              <a:rPr lang="ru-RU" dirty="0" smtClean="0"/>
              <a:t> </a:t>
            </a:r>
            <a:r>
              <a:rPr lang="ru-RU" dirty="0" err="1" smtClean="0"/>
              <a:t>зримим</a:t>
            </a:r>
            <a:r>
              <a:rPr lang="ru-RU" dirty="0" smtClean="0"/>
              <a:t> »</a:t>
            </a:r>
            <a:endParaRPr lang="ru-RU" dirty="0"/>
          </a:p>
        </p:txBody>
      </p:sp>
      <p:pic>
        <p:nvPicPr>
          <p:cNvPr id="5" name="Содержимое 4" descr="i (6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0283" y="3429000"/>
            <a:ext cx="3419872" cy="3429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План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1. </a:t>
            </a:r>
            <a:r>
              <a:rPr lang="ru-RU" sz="4000" dirty="0" err="1" smtClean="0"/>
              <a:t>Поняття</a:t>
            </a:r>
            <a:r>
              <a:rPr lang="ru-RU" sz="4000" dirty="0" smtClean="0"/>
              <a:t> </a:t>
            </a:r>
            <a:r>
              <a:rPr lang="ru-RU" sz="4000" dirty="0" err="1" smtClean="0"/>
              <a:t>арт-терапії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2. </a:t>
            </a:r>
            <a:r>
              <a:rPr lang="ru-RU" sz="4000" dirty="0" err="1" smtClean="0"/>
              <a:t>Історія</a:t>
            </a:r>
            <a:r>
              <a:rPr lang="ru-RU" sz="4000" dirty="0" smtClean="0"/>
              <a:t> </a:t>
            </a:r>
            <a:r>
              <a:rPr lang="ru-RU" sz="4000" dirty="0" err="1" smtClean="0"/>
              <a:t>виникнення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арт-терапії</a:t>
            </a:r>
            <a:r>
              <a:rPr lang="ru-RU" sz="4000" dirty="0" smtClean="0"/>
              <a:t> як </a:t>
            </a:r>
            <a:r>
              <a:rPr lang="ru-RU" sz="4000" dirty="0" err="1" smtClean="0"/>
              <a:t>наукового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напряму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3. </a:t>
            </a:r>
            <a:r>
              <a:rPr lang="ru-RU" sz="4000" dirty="0" err="1" smtClean="0"/>
              <a:t>Сучасний</a:t>
            </a:r>
            <a:r>
              <a:rPr lang="ru-RU" sz="4000" dirty="0" smtClean="0"/>
              <a:t> стан </a:t>
            </a:r>
            <a:r>
              <a:rPr lang="ru-RU" sz="4000" dirty="0" err="1" smtClean="0"/>
              <a:t>розвитку</a:t>
            </a:r>
            <a:r>
              <a:rPr lang="ru-RU" sz="4000" dirty="0" smtClean="0"/>
              <a:t> </a:t>
            </a:r>
            <a:r>
              <a:rPr lang="ru-RU" sz="4000" dirty="0" err="1" smtClean="0"/>
              <a:t>арт-терапії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4. </a:t>
            </a:r>
            <a:r>
              <a:rPr lang="ru-RU" sz="4000" dirty="0" err="1" smtClean="0"/>
              <a:t>Основні</a:t>
            </a:r>
            <a:r>
              <a:rPr lang="ru-RU" sz="4000" dirty="0" smtClean="0"/>
              <a:t> </a:t>
            </a:r>
            <a:r>
              <a:rPr lang="ru-RU" sz="4000" dirty="0" err="1" smtClean="0"/>
              <a:t>категорії</a:t>
            </a:r>
            <a:r>
              <a:rPr lang="ru-RU" sz="4000" dirty="0" smtClean="0"/>
              <a:t> </a:t>
            </a:r>
            <a:r>
              <a:rPr lang="ru-RU" sz="4000" dirty="0" err="1" smtClean="0"/>
              <a:t>арт-терапії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5. </a:t>
            </a:r>
            <a:r>
              <a:rPr lang="ru-RU" sz="4000" dirty="0" err="1" smtClean="0"/>
              <a:t>Креативність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арт-терапія</a:t>
            </a:r>
            <a:r>
              <a:rPr lang="ru-RU" sz="4000" dirty="0" smtClean="0"/>
              <a:t>. </a:t>
            </a:r>
            <a:r>
              <a:rPr lang="ru-RU" sz="4000" dirty="0" err="1" smtClean="0"/>
              <a:t>Стадії</a:t>
            </a:r>
            <a:r>
              <a:rPr lang="ru-RU" sz="4000" dirty="0" smtClean="0"/>
              <a:t> </a:t>
            </a:r>
            <a:r>
              <a:rPr lang="ru-RU" sz="4000" dirty="0" err="1" smtClean="0"/>
              <a:t>творчого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процесу</a:t>
            </a:r>
            <a:endParaRPr lang="ru-RU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err="1" smtClean="0">
                <a:solidFill>
                  <a:srgbClr val="FFFF00"/>
                </a:solidFill>
              </a:rPr>
              <a:t>Кольоротерапія</a:t>
            </a:r>
            <a:r>
              <a:rPr lang="ru-RU" sz="2800" dirty="0" smtClean="0">
                <a:solidFill>
                  <a:srgbClr val="FFFF00"/>
                </a:solidFill>
              </a:rPr>
              <a:t> - </a:t>
            </a:r>
            <a:r>
              <a:rPr lang="ru-RU" sz="2800" dirty="0" err="1" smtClean="0">
                <a:solidFill>
                  <a:srgbClr val="FFFF00"/>
                </a:solidFill>
              </a:rPr>
              <a:t>це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лікування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кольором</a:t>
            </a:r>
            <a:r>
              <a:rPr lang="ru-RU" sz="2800" dirty="0" smtClean="0">
                <a:solidFill>
                  <a:srgbClr val="FFFF00"/>
                </a:solidFill>
              </a:rPr>
              <a:t>. У </a:t>
            </a:r>
            <a:r>
              <a:rPr lang="ru-RU" sz="2800" dirty="0" err="1" smtClean="0">
                <a:solidFill>
                  <a:srgbClr val="FFFF00"/>
                </a:solidFill>
              </a:rPr>
              <a:t>далекій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давнині</a:t>
            </a:r>
            <a:r>
              <a:rPr lang="ru-RU" sz="2800" dirty="0" smtClean="0">
                <a:solidFill>
                  <a:srgbClr val="FFFF00"/>
                </a:solidFill>
              </a:rPr>
              <a:t> люди </a:t>
            </a:r>
            <a:r>
              <a:rPr lang="ru-RU" sz="2800" dirty="0" err="1" smtClean="0">
                <a:solidFill>
                  <a:srgbClr val="FFFF00"/>
                </a:solidFill>
              </a:rPr>
              <a:t>помітили</a:t>
            </a:r>
            <a:r>
              <a:rPr lang="ru-RU" sz="2800" dirty="0" smtClean="0">
                <a:solidFill>
                  <a:srgbClr val="FFFF00"/>
                </a:solidFill>
              </a:rPr>
              <a:t> , </a:t>
            </a:r>
            <a:r>
              <a:rPr lang="ru-RU" sz="2800" dirty="0" err="1" smtClean="0">
                <a:solidFill>
                  <a:srgbClr val="FFFF00"/>
                </a:solidFill>
              </a:rPr>
              <a:t>що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колір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надає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потужну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дію</a:t>
            </a:r>
            <a:r>
              <a:rPr lang="ru-RU" sz="2800" dirty="0" smtClean="0">
                <a:solidFill>
                  <a:srgbClr val="FFFF00"/>
                </a:solidFill>
              </a:rPr>
              <a:t> на </a:t>
            </a:r>
            <a:r>
              <a:rPr lang="ru-RU" sz="2800" dirty="0" err="1" smtClean="0">
                <a:solidFill>
                  <a:srgbClr val="FFFF00"/>
                </a:solidFill>
              </a:rPr>
              <a:t>людину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852936"/>
            <a:ext cx="9144000" cy="40050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Спеціальна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наноситься на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воїна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обладунки</a:t>
            </a:r>
            <a:r>
              <a:rPr lang="ru-RU" dirty="0" smtClean="0"/>
              <a:t> , вселяла противнику страх ; </a:t>
            </a:r>
            <a:r>
              <a:rPr lang="ru-RU" dirty="0" err="1" smtClean="0"/>
              <a:t>кольору</a:t>
            </a:r>
            <a:r>
              <a:rPr lang="ru-RU" dirty="0" smtClean="0"/>
              <a:t> , </a:t>
            </a:r>
            <a:r>
              <a:rPr lang="ru-RU" dirty="0" err="1" smtClean="0"/>
              <a:t>підбираються</a:t>
            </a:r>
            <a:r>
              <a:rPr lang="ru-RU" dirty="0" smtClean="0"/>
              <a:t> для </a:t>
            </a:r>
            <a:r>
              <a:rPr lang="ru-RU" dirty="0" err="1" smtClean="0"/>
              <a:t>одягу</a:t>
            </a:r>
            <a:r>
              <a:rPr lang="ru-RU" dirty="0" smtClean="0"/>
              <a:t> </a:t>
            </a:r>
            <a:r>
              <a:rPr lang="ru-RU" dirty="0" err="1" smtClean="0"/>
              <a:t>царів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жерців</a:t>
            </a:r>
            <a:r>
              <a:rPr lang="ru-RU" dirty="0" smtClean="0"/>
              <a:t> , говорили про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могутність</a:t>
            </a:r>
            <a:r>
              <a:rPr lang="ru-RU" dirty="0" smtClean="0"/>
              <a:t> , </a:t>
            </a:r>
            <a:r>
              <a:rPr lang="ru-RU" dirty="0" err="1" smtClean="0"/>
              <a:t>викликали</a:t>
            </a:r>
            <a:r>
              <a:rPr lang="ru-RU" dirty="0" smtClean="0"/>
              <a:t> захват , </a:t>
            </a:r>
            <a:r>
              <a:rPr lang="ru-RU" dirty="0" err="1" smtClean="0"/>
              <a:t>поклоніння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священний</a:t>
            </a:r>
            <a:r>
              <a:rPr lang="ru-RU" dirty="0" smtClean="0"/>
              <a:t> трепет. У </a:t>
            </a:r>
            <a:r>
              <a:rPr lang="ru-RU" dirty="0" err="1" smtClean="0"/>
              <a:t>стародавньому</a:t>
            </a:r>
            <a:r>
              <a:rPr lang="ru-RU" dirty="0" smtClean="0"/>
              <a:t> </a:t>
            </a:r>
            <a:r>
              <a:rPr lang="ru-RU" dirty="0" err="1" smtClean="0"/>
              <a:t>Єгипті</a:t>
            </a:r>
            <a:r>
              <a:rPr lang="ru-RU" dirty="0" smtClean="0"/>
              <a:t> знали про силу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споруджували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храмах </a:t>
            </a:r>
            <a:r>
              <a:rPr lang="ru-RU" dirty="0" err="1" smtClean="0"/>
              <a:t>кольорові</a:t>
            </a:r>
            <a:r>
              <a:rPr lang="ru-RU" dirty="0" smtClean="0"/>
              <a:t> </a:t>
            </a:r>
            <a:r>
              <a:rPr lang="ru-RU" dirty="0" err="1" smtClean="0"/>
              <a:t>зали</a:t>
            </a:r>
            <a:r>
              <a:rPr lang="ru-RU" dirty="0" smtClean="0"/>
              <a:t> . У них </a:t>
            </a:r>
            <a:r>
              <a:rPr lang="ru-RU" dirty="0" err="1" smtClean="0"/>
              <a:t>вивчали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вчили</a:t>
            </a:r>
            <a:r>
              <a:rPr lang="ru-RU" dirty="0" smtClean="0"/>
              <a:t> </a:t>
            </a:r>
            <a:r>
              <a:rPr lang="ru-RU" dirty="0" err="1" smtClean="0"/>
              <a:t>врачеваніе.Било</a:t>
            </a:r>
            <a:r>
              <a:rPr lang="ru-RU" dirty="0" smtClean="0"/>
              <a:t> доведено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чутливі</a:t>
            </a:r>
            <a:r>
              <a:rPr lang="ru-RU" dirty="0" smtClean="0"/>
              <a:t> до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квітам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стимулюють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уповільнюють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 </a:t>
            </a:r>
            <a:r>
              <a:rPr lang="ru-RU" dirty="0" err="1" smtClean="0"/>
              <a:t>Знаючи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кольори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лікувальною</a:t>
            </a:r>
            <a:r>
              <a:rPr lang="ru-RU" dirty="0" smtClean="0"/>
              <a:t> </a:t>
            </a:r>
            <a:r>
              <a:rPr lang="ru-RU" dirty="0" err="1" smtClean="0"/>
              <a:t>целью.Цвет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систем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: оранжево -</a:t>
            </a: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 err="1" smtClean="0"/>
              <a:t>змінює</a:t>
            </a:r>
            <a:r>
              <a:rPr lang="ru-RU" dirty="0" smtClean="0"/>
              <a:t> частоту пульсу ,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збудливу</a:t>
            </a:r>
            <a:r>
              <a:rPr lang="ru-RU" dirty="0" smtClean="0"/>
              <a:t> </a:t>
            </a:r>
            <a:r>
              <a:rPr lang="ru-RU" dirty="0" err="1" smtClean="0"/>
              <a:t>действіе.темно</a:t>
            </a:r>
            <a:r>
              <a:rPr lang="ru-RU" dirty="0" smtClean="0"/>
              <a:t> -</a:t>
            </a:r>
            <a:r>
              <a:rPr lang="ru-RU" dirty="0" err="1" smtClean="0"/>
              <a:t>синій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, </a:t>
            </a:r>
            <a:r>
              <a:rPr lang="ru-RU" dirty="0" err="1" smtClean="0"/>
              <a:t>навпаки</a:t>
            </a:r>
            <a:r>
              <a:rPr lang="ru-RU" dirty="0" smtClean="0"/>
              <a:t> , приносить </a:t>
            </a:r>
            <a:r>
              <a:rPr lang="ru-RU" dirty="0" err="1" smtClean="0"/>
              <a:t>заспокоєння</a:t>
            </a:r>
            <a:r>
              <a:rPr lang="ru-RU" dirty="0" smtClean="0"/>
              <a:t> . На думку </a:t>
            </a:r>
            <a:r>
              <a:rPr lang="ru-RU" dirty="0" err="1" smtClean="0"/>
              <a:t>психологів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 </a:t>
            </a:r>
            <a:r>
              <a:rPr lang="ru-RU" dirty="0" err="1" smtClean="0"/>
              <a:t>універсальний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релігії</a:t>
            </a:r>
            <a:r>
              <a:rPr lang="ru-RU" dirty="0" smtClean="0"/>
              <a:t> та </a:t>
            </a:r>
            <a:r>
              <a:rPr lang="ru-RU" dirty="0" err="1" smtClean="0"/>
              <a:t>національності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 (7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980728"/>
            <a:ext cx="4464496" cy="193280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700808"/>
          </a:xfrm>
        </p:spPr>
        <p:txBody>
          <a:bodyPr>
            <a:noAutofit/>
          </a:bodyPr>
          <a:lstStyle/>
          <a:p>
            <a:pPr algn="l"/>
            <a:r>
              <a:rPr lang="ru-RU" sz="2800" dirty="0" err="1" smtClean="0">
                <a:solidFill>
                  <a:srgbClr val="FFFF00"/>
                </a:solidFill>
              </a:rPr>
              <a:t>Казкотерапія</a:t>
            </a:r>
            <a:r>
              <a:rPr lang="ru-RU" sz="2800" dirty="0" smtClean="0">
                <a:solidFill>
                  <a:srgbClr val="FFFF00"/>
                </a:solidFill>
              </a:rPr>
              <a:t> - </a:t>
            </a:r>
            <a:r>
              <a:rPr lang="ru-RU" sz="2800" dirty="0" err="1" smtClean="0">
                <a:solidFill>
                  <a:srgbClr val="FFFF00"/>
                </a:solidFill>
              </a:rPr>
              <a:t>це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спосіб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передачі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індивідууму</a:t>
            </a:r>
            <a:r>
              <a:rPr lang="ru-RU" sz="2800" dirty="0" smtClean="0">
                <a:solidFill>
                  <a:srgbClr val="FFFF00"/>
                </a:solidFill>
              </a:rPr>
              <a:t> ( </a:t>
            </a:r>
            <a:r>
              <a:rPr lang="ru-RU" sz="2800" dirty="0" err="1" smtClean="0">
                <a:solidFill>
                  <a:srgbClr val="FFFF00"/>
                </a:solidFill>
              </a:rPr>
              <a:t>частіше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дитині</a:t>
            </a:r>
            <a:r>
              <a:rPr lang="ru-RU" sz="2800" dirty="0" smtClean="0">
                <a:solidFill>
                  <a:srgbClr val="FFFF00"/>
                </a:solidFill>
              </a:rPr>
              <a:t> ) </a:t>
            </a:r>
            <a:r>
              <a:rPr lang="ru-RU" sz="2800" dirty="0" err="1" smtClean="0">
                <a:solidFill>
                  <a:srgbClr val="FFFF00"/>
                </a:solidFill>
              </a:rPr>
              <a:t>необхідних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моральних</a:t>
            </a:r>
            <a:r>
              <a:rPr lang="ru-RU" sz="2800" dirty="0" smtClean="0">
                <a:solidFill>
                  <a:srgbClr val="FFFF00"/>
                </a:solidFill>
              </a:rPr>
              <a:t> норм </a:t>
            </a:r>
            <a:r>
              <a:rPr lang="ru-RU" sz="2800" dirty="0" err="1" smtClean="0">
                <a:solidFill>
                  <a:srgbClr val="FFFF00"/>
                </a:solidFill>
              </a:rPr>
              <a:t>і</a:t>
            </a:r>
            <a:r>
              <a:rPr lang="ru-RU" sz="2800" dirty="0" smtClean="0">
                <a:solidFill>
                  <a:srgbClr val="FFFF00"/>
                </a:solidFill>
              </a:rPr>
              <a:t> правил.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252536" y="1556792"/>
            <a:ext cx="6264696" cy="53012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Казкотерапія</a:t>
            </a:r>
            <a:r>
              <a:rPr lang="ru-RU" dirty="0" smtClean="0"/>
              <a:t> - як </a:t>
            </a:r>
            <a:r>
              <a:rPr lang="ru-RU" dirty="0" err="1" smtClean="0"/>
              <a:t>інструмент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.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слухання</a:t>
            </a:r>
            <a:r>
              <a:rPr lang="ru-RU" dirty="0" smtClean="0"/>
              <a:t> , </a:t>
            </a:r>
            <a:r>
              <a:rPr lang="ru-RU" dirty="0" err="1" smtClean="0"/>
              <a:t>придумування</a:t>
            </a:r>
            <a:r>
              <a:rPr lang="ru-RU" dirty="0" smtClean="0"/>
              <a:t> та </a:t>
            </a:r>
            <a:r>
              <a:rPr lang="ru-RU" dirty="0" err="1" smtClean="0"/>
              <a:t>обговорення</a:t>
            </a:r>
            <a:r>
              <a:rPr lang="ru-RU" dirty="0" smtClean="0"/>
              <a:t> </a:t>
            </a:r>
            <a:r>
              <a:rPr lang="ru-RU" dirty="0" err="1" smtClean="0"/>
              <a:t>казки</a:t>
            </a:r>
            <a:r>
              <a:rPr lang="ru-RU" dirty="0" smtClean="0"/>
              <a:t> у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фантазія</a:t>
            </a:r>
            <a:r>
              <a:rPr lang="ru-RU" dirty="0" smtClean="0"/>
              <a:t> , </a:t>
            </a:r>
            <a:r>
              <a:rPr lang="ru-RU" dirty="0" err="1" smtClean="0"/>
              <a:t>творчість</a:t>
            </a:r>
            <a:r>
              <a:rPr lang="ru-RU" dirty="0" smtClean="0"/>
              <a:t> 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засвоює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. </a:t>
            </a:r>
            <a:r>
              <a:rPr lang="ru-RU" dirty="0" err="1" smtClean="0"/>
              <a:t>Казкотерапія</a:t>
            </a:r>
            <a:r>
              <a:rPr lang="ru-RU" dirty="0" smtClean="0"/>
              <a:t> - як </a:t>
            </a:r>
            <a:r>
              <a:rPr lang="ru-RU" dirty="0" err="1" smtClean="0"/>
              <a:t>наратив</a:t>
            </a:r>
            <a:r>
              <a:rPr lang="ru-RU" dirty="0" smtClean="0"/>
              <a:t> . </a:t>
            </a:r>
            <a:r>
              <a:rPr lang="ru-RU" dirty="0" err="1" smtClean="0"/>
              <a:t>Слухаючи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сприймаючи</a:t>
            </a:r>
            <a:r>
              <a:rPr lang="ru-RU" dirty="0" smtClean="0"/>
              <a:t> </a:t>
            </a:r>
            <a:r>
              <a:rPr lang="ru-RU" dirty="0" err="1" smtClean="0"/>
              <a:t>казки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, </a:t>
            </a:r>
            <a:r>
              <a:rPr lang="ru-RU" dirty="0" err="1" smtClean="0"/>
              <a:t>вбудовує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життєвий</a:t>
            </a:r>
            <a:r>
              <a:rPr lang="ru-RU" dirty="0" smtClean="0"/>
              <a:t> </a:t>
            </a:r>
            <a:r>
              <a:rPr lang="ru-RU" dirty="0" err="1" smtClean="0"/>
              <a:t>сценарій</a:t>
            </a:r>
            <a:r>
              <a:rPr lang="ru-RU" dirty="0" smtClean="0"/>
              <a:t> ,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. У </a:t>
            </a:r>
            <a:r>
              <a:rPr lang="ru-RU" dirty="0" err="1" smtClean="0"/>
              <a:t>малюків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особливо ярок 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просять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одну </a:t>
            </a:r>
            <a:r>
              <a:rPr lang="ru-RU" dirty="0" err="1" smtClean="0"/>
              <a:t>і</a:t>
            </a:r>
            <a:r>
              <a:rPr lang="ru-RU" dirty="0" smtClean="0"/>
              <a:t> ту ж саму </a:t>
            </a:r>
            <a:r>
              <a:rPr lang="ru-RU" dirty="0" err="1" smtClean="0"/>
              <a:t>казку</a:t>
            </a:r>
            <a:r>
              <a:rPr lang="ru-RU" dirty="0" smtClean="0"/>
              <a:t> по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. </a:t>
            </a:r>
            <a:r>
              <a:rPr lang="ru-RU" dirty="0" err="1" smtClean="0"/>
              <a:t>Казкотерапія</a:t>
            </a:r>
            <a:r>
              <a:rPr lang="ru-RU" dirty="0" smtClean="0"/>
              <a:t> - як </a:t>
            </a:r>
            <a:r>
              <a:rPr lang="ru-RU" dirty="0" err="1" smtClean="0"/>
              <a:t>психотерапія</a:t>
            </a:r>
            <a:r>
              <a:rPr lang="ru-RU" dirty="0" smtClean="0"/>
              <a:t> . Робота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казкою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на </a:t>
            </a:r>
            <a:r>
              <a:rPr lang="ru-RU" dirty="0" err="1" smtClean="0"/>
              <a:t>лікування</a:t>
            </a:r>
            <a:r>
              <a:rPr lang="ru-RU" dirty="0" smtClean="0"/>
              <a:t> та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клієнту</a:t>
            </a:r>
            <a:r>
              <a:rPr lang="ru-RU" dirty="0" smtClean="0"/>
              <a:t> . Психотерапевт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клієнт</a:t>
            </a:r>
            <a:r>
              <a:rPr lang="ru-RU" dirty="0" smtClean="0"/>
              <a:t> , </a:t>
            </a:r>
            <a:r>
              <a:rPr lang="ru-RU" dirty="0" err="1" smtClean="0"/>
              <a:t>працюючи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казкою</a:t>
            </a:r>
            <a:r>
              <a:rPr lang="ru-RU" dirty="0" smtClean="0"/>
              <a:t> ( </a:t>
            </a:r>
            <a:r>
              <a:rPr lang="ru-RU" dirty="0" err="1" smtClean="0"/>
              <a:t>читаючи</a:t>
            </a:r>
            <a:r>
              <a:rPr lang="ru-RU" dirty="0" smtClean="0"/>
              <a:t> , </a:t>
            </a:r>
            <a:r>
              <a:rPr lang="ru-RU" dirty="0" err="1" smtClean="0"/>
              <a:t>придумуючи</a:t>
            </a:r>
            <a:r>
              <a:rPr lang="ru-RU" dirty="0" smtClean="0"/>
              <a:t> , </a:t>
            </a:r>
            <a:r>
              <a:rPr lang="ru-RU" dirty="0" err="1" smtClean="0"/>
              <a:t>розігруючи</a:t>
            </a:r>
            <a:r>
              <a:rPr lang="ru-RU" dirty="0" smtClean="0"/>
              <a:t> , </a:t>
            </a:r>
            <a:r>
              <a:rPr lang="ru-RU" dirty="0" err="1" smtClean="0"/>
              <a:t>продовжуючи</a:t>
            </a:r>
            <a:r>
              <a:rPr lang="ru-RU" dirty="0" smtClean="0"/>
              <a:t> ), </a:t>
            </a:r>
            <a:r>
              <a:rPr lang="ru-RU" dirty="0" err="1" smtClean="0"/>
              <a:t>знаходить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проблем.</a:t>
            </a:r>
            <a:endParaRPr lang="ru-RU" dirty="0"/>
          </a:p>
        </p:txBody>
      </p:sp>
      <p:pic>
        <p:nvPicPr>
          <p:cNvPr id="5" name="Содержимое 4" descr="i (8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12160" y="1268760"/>
            <a:ext cx="2940918" cy="337296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-243408"/>
            <a:ext cx="9324528" cy="1728192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>
                <a:solidFill>
                  <a:srgbClr val="FFFF00"/>
                </a:solidFill>
              </a:rPr>
              <a:t>Фототерапія</a:t>
            </a:r>
            <a:r>
              <a:rPr lang="ru-RU" sz="2400" dirty="0" smtClean="0">
                <a:solidFill>
                  <a:srgbClr val="FFFF00"/>
                </a:solidFill>
              </a:rPr>
              <a:t> - </a:t>
            </a:r>
            <a:r>
              <a:rPr lang="ru-RU" sz="2400" dirty="0" err="1" smtClean="0">
                <a:solidFill>
                  <a:srgbClr val="FFFF00"/>
                </a:solidFill>
              </a:rPr>
              <a:t>набір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психотехнік</a:t>
            </a:r>
            <a:r>
              <a:rPr lang="ru-RU" sz="2400" dirty="0" smtClean="0">
                <a:solidFill>
                  <a:srgbClr val="FFFF00"/>
                </a:solidFill>
              </a:rPr>
              <a:t> , </a:t>
            </a:r>
            <a:r>
              <a:rPr lang="ru-RU" sz="2400" dirty="0" err="1" smtClean="0">
                <a:solidFill>
                  <a:srgbClr val="FFFF00"/>
                </a:solidFill>
              </a:rPr>
              <a:t>пов'язаних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лікувально</a:t>
            </a:r>
            <a:r>
              <a:rPr lang="ru-RU" sz="2400" dirty="0" smtClean="0">
                <a:solidFill>
                  <a:srgbClr val="FFFF00"/>
                </a:solidFill>
              </a:rPr>
              <a:t>- </a:t>
            </a:r>
            <a:r>
              <a:rPr lang="ru-RU" sz="2400" dirty="0" err="1" smtClean="0">
                <a:solidFill>
                  <a:srgbClr val="FFFF00"/>
                </a:solidFill>
              </a:rPr>
              <a:t>корекційним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застосуванням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фотографії</a:t>
            </a:r>
            <a:r>
              <a:rPr lang="ru-RU" sz="2400" dirty="0" smtClean="0">
                <a:solidFill>
                  <a:srgbClr val="FFFF00"/>
                </a:solidFill>
              </a:rPr>
              <a:t> , </a:t>
            </a:r>
            <a:r>
              <a:rPr lang="ru-RU" sz="2400" dirty="0" err="1" smtClean="0">
                <a:solidFill>
                  <a:srgbClr val="FFFF00"/>
                </a:solidFill>
              </a:rPr>
              <a:t>її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використання</a:t>
            </a:r>
            <a:r>
              <a:rPr lang="ru-RU" sz="2400" dirty="0" smtClean="0">
                <a:solidFill>
                  <a:srgbClr val="FFFF00"/>
                </a:solidFill>
              </a:rPr>
              <a:t> для </a:t>
            </a:r>
            <a:r>
              <a:rPr lang="ru-RU" sz="2400" dirty="0" err="1" smtClean="0">
                <a:solidFill>
                  <a:srgbClr val="FFFF00"/>
                </a:solidFill>
              </a:rPr>
              <a:t>вирішення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психологічних</a:t>
            </a:r>
            <a:r>
              <a:rPr lang="ru-RU" sz="2400" dirty="0" smtClean="0">
                <a:solidFill>
                  <a:srgbClr val="FFFF00"/>
                </a:solidFill>
              </a:rPr>
              <a:t> проблем , а </a:t>
            </a:r>
            <a:r>
              <a:rPr lang="ru-RU" sz="2400" dirty="0" err="1" smtClean="0">
                <a:solidFill>
                  <a:srgbClr val="FFFF00"/>
                </a:solidFill>
              </a:rPr>
              <a:t>також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розвитку</a:t>
            </a:r>
            <a:r>
              <a:rPr lang="ru-RU" sz="2400" dirty="0" smtClean="0">
                <a:solidFill>
                  <a:srgbClr val="FFFF00"/>
                </a:solidFill>
              </a:rPr>
              <a:t> та </a:t>
            </a:r>
            <a:r>
              <a:rPr lang="ru-RU" sz="2400" dirty="0" err="1" smtClean="0">
                <a:solidFill>
                  <a:srgbClr val="FFFF00"/>
                </a:solidFill>
              </a:rPr>
              <a:t>гармонізації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особистості</a:t>
            </a:r>
            <a:r>
              <a:rPr lang="ru-RU" sz="2400" dirty="0" smtClean="0">
                <a:solidFill>
                  <a:srgbClr val="FFFF00"/>
                </a:solidFill>
              </a:rPr>
              <a:t> 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45920"/>
            <a:ext cx="9144000" cy="343926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фототерапії</a:t>
            </a:r>
            <a:r>
              <a:rPr lang="ru-RU" dirty="0" smtClean="0"/>
              <a:t> : </a:t>
            </a:r>
            <a:r>
              <a:rPr lang="ru-RU" dirty="0" err="1" smtClean="0"/>
              <a:t>фотографії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самою </a:t>
            </a:r>
            <a:r>
              <a:rPr lang="ru-RU" dirty="0" err="1" smtClean="0"/>
              <a:t>людиною</a:t>
            </a:r>
            <a:r>
              <a:rPr lang="ru-RU" dirty="0" smtClean="0"/>
              <a:t> ; </a:t>
            </a:r>
            <a:r>
              <a:rPr lang="ru-RU" dirty="0" err="1" smtClean="0"/>
              <a:t>Фотографії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 , </a:t>
            </a:r>
            <a:r>
              <a:rPr lang="ru-RU" dirty="0" err="1" smtClean="0"/>
              <a:t>зроблені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людьми , де </a:t>
            </a:r>
            <a:r>
              <a:rPr lang="ru-RU" dirty="0" err="1" smtClean="0"/>
              <a:t>клієнт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позує</a:t>
            </a:r>
            <a:r>
              <a:rPr lang="ru-RU" dirty="0" smtClean="0"/>
              <a:t> 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знімки</a:t>
            </a:r>
            <a:r>
              <a:rPr lang="ru-RU" dirty="0" smtClean="0"/>
              <a:t>, </a:t>
            </a:r>
            <a:r>
              <a:rPr lang="ru-RU" dirty="0" err="1" smtClean="0"/>
              <a:t>зроблені</a:t>
            </a:r>
            <a:r>
              <a:rPr lang="ru-RU" dirty="0" smtClean="0"/>
              <a:t> спонтанно ; </a:t>
            </a:r>
            <a:r>
              <a:rPr lang="ru-RU" dirty="0" err="1" smtClean="0"/>
              <a:t>автопортрети</a:t>
            </a:r>
            <a:r>
              <a:rPr lang="ru-RU" dirty="0" smtClean="0"/>
              <a:t> -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фотографії</a:t>
            </a:r>
            <a:r>
              <a:rPr lang="ru-RU" dirty="0" smtClean="0"/>
              <a:t> самого себе ; </a:t>
            </a:r>
            <a:r>
              <a:rPr lang="ru-RU" dirty="0" err="1" smtClean="0"/>
              <a:t>сімейні</a:t>
            </a:r>
            <a:r>
              <a:rPr lang="ru-RU" dirty="0" smtClean="0"/>
              <a:t> </a:t>
            </a:r>
            <a:r>
              <a:rPr lang="ru-RU" dirty="0" err="1" smtClean="0"/>
              <a:t>альбоми</a:t>
            </a:r>
            <a:r>
              <a:rPr lang="ru-RU" dirty="0" smtClean="0"/>
              <a:t> . </a:t>
            </a:r>
            <a:r>
              <a:rPr lang="ru-RU" dirty="0" err="1" smtClean="0"/>
              <a:t>Фототерапія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припускати</a:t>
            </a:r>
            <a:r>
              <a:rPr lang="ru-RU" dirty="0" smtClean="0"/>
              <a:t> як роботу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готовими</a:t>
            </a:r>
            <a:r>
              <a:rPr lang="ru-RU" dirty="0" smtClean="0"/>
              <a:t> </a:t>
            </a:r>
            <a:r>
              <a:rPr lang="ru-RU" dirty="0" err="1" smtClean="0"/>
              <a:t>фотографіями</a:t>
            </a:r>
            <a:r>
              <a:rPr lang="ru-RU" dirty="0" smtClean="0"/>
              <a:t> 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оригінальних</a:t>
            </a:r>
            <a:r>
              <a:rPr lang="ru-RU" dirty="0" smtClean="0"/>
              <a:t> </a:t>
            </a:r>
            <a:r>
              <a:rPr lang="ru-RU" dirty="0" err="1" smtClean="0"/>
              <a:t>авторських</a:t>
            </a:r>
            <a:r>
              <a:rPr lang="ru-RU" dirty="0" smtClean="0"/>
              <a:t> </a:t>
            </a:r>
            <a:r>
              <a:rPr lang="ru-RU" dirty="0" err="1" smtClean="0"/>
              <a:t>снімков.Основним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 smtClean="0"/>
              <a:t>фототерапії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та /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клієнтом</a:t>
            </a:r>
            <a:r>
              <a:rPr lang="ru-RU" dirty="0" smtClean="0"/>
              <a:t> </a:t>
            </a:r>
            <a:r>
              <a:rPr lang="ru-RU" dirty="0" err="1" smtClean="0"/>
              <a:t>фотографічних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доповнюється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обговоренням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видами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</a:t>
            </a:r>
            <a:r>
              <a:rPr lang="ru-RU" dirty="0" err="1" smtClean="0"/>
              <a:t>малювання</a:t>
            </a:r>
            <a:r>
              <a:rPr lang="ru-RU" dirty="0" smtClean="0"/>
              <a:t> , </a:t>
            </a:r>
            <a:r>
              <a:rPr lang="ru-RU" dirty="0" err="1" smtClean="0"/>
              <a:t>коллажирование</a:t>
            </a:r>
            <a:r>
              <a:rPr lang="ru-RU" dirty="0" smtClean="0"/>
              <a:t> , </a:t>
            </a:r>
            <a:r>
              <a:rPr lang="ru-RU" dirty="0" err="1" smtClean="0"/>
              <a:t>інсталювання</a:t>
            </a:r>
            <a:r>
              <a:rPr lang="ru-RU" dirty="0" smtClean="0"/>
              <a:t> </a:t>
            </a:r>
            <a:r>
              <a:rPr lang="ru-RU" dirty="0" err="1" smtClean="0"/>
              <a:t>готових</a:t>
            </a:r>
            <a:r>
              <a:rPr lang="ru-RU" dirty="0" smtClean="0"/>
              <a:t> </a:t>
            </a:r>
            <a:r>
              <a:rPr lang="ru-RU" dirty="0" err="1" smtClean="0"/>
              <a:t>знімків</a:t>
            </a:r>
            <a:r>
              <a:rPr lang="ru-RU" dirty="0" smtClean="0"/>
              <a:t> у </a:t>
            </a:r>
            <a:r>
              <a:rPr lang="ru-RU" dirty="0" err="1" smtClean="0"/>
              <a:t>простір</a:t>
            </a:r>
            <a:r>
              <a:rPr lang="ru-RU" dirty="0" smtClean="0"/>
              <a:t> ,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фотографій</a:t>
            </a:r>
            <a:r>
              <a:rPr lang="ru-RU" dirty="0" smtClean="0"/>
              <a:t> </a:t>
            </a:r>
            <a:r>
              <a:rPr lang="ru-RU" dirty="0" err="1" smtClean="0"/>
              <a:t>фігур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подальша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, </a:t>
            </a:r>
            <a:r>
              <a:rPr lang="ru-RU" dirty="0" err="1" smtClean="0"/>
              <a:t>і</a:t>
            </a:r>
            <a:r>
              <a:rPr lang="ru-RU" dirty="0" smtClean="0"/>
              <a:t> т. д.)</a:t>
            </a:r>
            <a:endParaRPr lang="ru-RU" dirty="0"/>
          </a:p>
        </p:txBody>
      </p:sp>
      <p:pic>
        <p:nvPicPr>
          <p:cNvPr id="5" name="Содержимое 4" descr="i (9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91672" y="4869160"/>
            <a:ext cx="2952328" cy="1988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91683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Робота </a:t>
            </a:r>
            <a:r>
              <a:rPr lang="ru-RU" sz="2400" dirty="0" err="1" smtClean="0">
                <a:solidFill>
                  <a:srgbClr val="FFFF00"/>
                </a:solidFill>
              </a:rPr>
              <a:t>з</a:t>
            </a:r>
            <a:r>
              <a:rPr lang="ru-RU" sz="2400" dirty="0" smtClean="0">
                <a:solidFill>
                  <a:srgbClr val="FFFF00"/>
                </a:solidFill>
              </a:rPr>
              <a:t> глиною - особливо </a:t>
            </a:r>
            <a:r>
              <a:rPr lang="ru-RU" sz="2400" dirty="0" err="1" smtClean="0">
                <a:solidFill>
                  <a:srgbClr val="FFFF00"/>
                </a:solidFill>
              </a:rPr>
              <a:t>важливо</a:t>
            </a:r>
            <a:r>
              <a:rPr lang="ru-RU" sz="2400" dirty="0" smtClean="0">
                <a:solidFill>
                  <a:srgbClr val="FFFF00"/>
                </a:solidFill>
              </a:rPr>
              <a:t> для тих людей , </a:t>
            </a:r>
            <a:r>
              <a:rPr lang="ru-RU" sz="2400" dirty="0" err="1" smtClean="0">
                <a:solidFill>
                  <a:srgbClr val="FFFF00"/>
                </a:solidFill>
              </a:rPr>
              <a:t>яким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важко</a:t>
            </a:r>
            <a:r>
              <a:rPr lang="ru-RU" sz="2400" dirty="0" smtClean="0">
                <a:solidFill>
                  <a:srgbClr val="FFFF00"/>
                </a:solidFill>
              </a:rPr>
              <a:t> " </a:t>
            </a:r>
            <a:r>
              <a:rPr lang="ru-RU" sz="2400" dirty="0" err="1" smtClean="0">
                <a:solidFill>
                  <a:srgbClr val="FFFF00"/>
                </a:solidFill>
              </a:rPr>
              <a:t>виговоритися</a:t>
            </a:r>
            <a:r>
              <a:rPr lang="ru-RU" sz="2400" dirty="0" smtClean="0">
                <a:solidFill>
                  <a:srgbClr val="FFFF00"/>
                </a:solidFill>
              </a:rPr>
              <a:t> " , кому </a:t>
            </a:r>
            <a:r>
              <a:rPr lang="ru-RU" sz="2400" dirty="0" err="1" smtClean="0">
                <a:solidFill>
                  <a:srgbClr val="FFFF00"/>
                </a:solidFill>
              </a:rPr>
              <a:t>важко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розповісти</a:t>
            </a:r>
            <a:r>
              <a:rPr lang="ru-RU" sz="2400" dirty="0" smtClean="0">
                <a:solidFill>
                  <a:srgbClr val="FFFF00"/>
                </a:solidFill>
              </a:rPr>
              <a:t> про </a:t>
            </a:r>
            <a:r>
              <a:rPr lang="ru-RU" sz="2400" dirty="0" err="1" smtClean="0">
                <a:solidFill>
                  <a:srgbClr val="FFFF00"/>
                </a:solidFill>
              </a:rPr>
              <a:t>свої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почуття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переживання</a:t>
            </a:r>
            <a:r>
              <a:rPr lang="ru-RU" sz="2400" dirty="0" smtClean="0">
                <a:solidFill>
                  <a:srgbClr val="FFFF00"/>
                </a:solidFill>
              </a:rPr>
              <a:t> , в </a:t>
            </a:r>
            <a:r>
              <a:rPr lang="ru-RU" sz="2400" dirty="0" err="1" smtClean="0">
                <a:solidFill>
                  <a:srgbClr val="FFFF00"/>
                </a:solidFill>
              </a:rPr>
              <a:t>ситуаціях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невизначеності</a:t>
            </a:r>
            <a:r>
              <a:rPr lang="ru-RU" sz="2400" dirty="0" smtClean="0">
                <a:solidFill>
                  <a:srgbClr val="FFFF00"/>
                </a:solidFill>
              </a:rPr>
              <a:t> - </a:t>
            </a:r>
            <a:r>
              <a:rPr lang="ru-RU" sz="2400" dirty="0" err="1" smtClean="0">
                <a:solidFill>
                  <a:srgbClr val="FFFF00"/>
                </a:solidFill>
              </a:rPr>
              <a:t>адже</a:t>
            </a:r>
            <a:r>
              <a:rPr lang="ru-RU" sz="2400" dirty="0" smtClean="0">
                <a:solidFill>
                  <a:srgbClr val="FFFF00"/>
                </a:solidFill>
              </a:rPr>
              <a:t> " мятье " </a:t>
            </a:r>
            <a:r>
              <a:rPr lang="ru-RU" sz="2400" dirty="0" err="1" smtClean="0">
                <a:solidFill>
                  <a:srgbClr val="FFFF00"/>
                </a:solidFill>
              </a:rPr>
              <a:t>глини</a:t>
            </a:r>
            <a:r>
              <a:rPr lang="ru-RU" sz="2400" dirty="0" smtClean="0">
                <a:solidFill>
                  <a:srgbClr val="FFFF00"/>
                </a:solidFill>
              </a:rPr>
              <a:t> " , </a:t>
            </a:r>
            <a:r>
              <a:rPr lang="ru-RU" sz="2400" dirty="0" err="1" smtClean="0">
                <a:solidFill>
                  <a:srgbClr val="FFFF00"/>
                </a:solidFill>
              </a:rPr>
              <a:t>виліплювання</a:t>
            </a:r>
            <a:r>
              <a:rPr lang="ru-RU" sz="2400" dirty="0" smtClean="0">
                <a:solidFill>
                  <a:srgbClr val="FFFF00"/>
                </a:solidFill>
              </a:rPr>
              <a:t> " </a:t>
            </a:r>
            <a:r>
              <a:rPr lang="ru-RU" sz="2400" dirty="0" err="1" smtClean="0">
                <a:solidFill>
                  <a:srgbClr val="FFFF00"/>
                </a:solidFill>
              </a:rPr>
              <a:t>знижує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або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прибирає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опір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дає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можливість</a:t>
            </a:r>
            <a:r>
              <a:rPr lang="ru-RU" sz="2400" dirty="0" smtClean="0">
                <a:solidFill>
                  <a:srgbClr val="FFFF00"/>
                </a:solidFill>
              </a:rPr>
              <a:t> " </a:t>
            </a:r>
            <a:r>
              <a:rPr lang="ru-RU" sz="2400" dirty="0" err="1" smtClean="0">
                <a:solidFill>
                  <a:srgbClr val="FFFF00"/>
                </a:solidFill>
              </a:rPr>
              <a:t>побачити</a:t>
            </a:r>
            <a:r>
              <a:rPr lang="ru-RU" sz="2400" dirty="0" smtClean="0">
                <a:solidFill>
                  <a:srgbClr val="FFFF00"/>
                </a:solidFill>
              </a:rPr>
              <a:t> " </a:t>
            </a:r>
            <a:r>
              <a:rPr lang="ru-RU" sz="2400" dirty="0" err="1" smtClean="0">
                <a:solidFill>
                  <a:srgbClr val="FFFF00"/>
                </a:solidFill>
              </a:rPr>
              <a:t>рішення</a:t>
            </a:r>
            <a:r>
              <a:rPr lang="ru-RU" sz="2400" dirty="0" smtClean="0">
                <a:solidFill>
                  <a:srgbClr val="FFFF00"/>
                </a:solidFill>
              </a:rPr>
              <a:t> 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5652120" cy="501317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Робота </a:t>
            </a:r>
            <a:r>
              <a:rPr lang="ru-RU" dirty="0" err="1" smtClean="0"/>
              <a:t>з</a:t>
            </a:r>
            <a:r>
              <a:rPr lang="ru-RU" dirty="0" smtClean="0"/>
              <a:t> глиною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м'яко</a:t>
            </a:r>
            <a:r>
              <a:rPr lang="ru-RU" dirty="0" smtClean="0"/>
              <a:t> </a:t>
            </a:r>
            <a:r>
              <a:rPr lang="ru-RU" dirty="0" err="1" smtClean="0"/>
              <a:t>відреагувати</a:t>
            </a:r>
            <a:r>
              <a:rPr lang="ru-RU" dirty="0" smtClean="0"/>
              <a:t> , </a:t>
            </a:r>
            <a:r>
              <a:rPr lang="ru-RU" dirty="0" err="1" smtClean="0"/>
              <a:t>переробити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усвідомити</a:t>
            </a:r>
            <a:r>
              <a:rPr lang="ru-RU" dirty="0" smtClean="0"/>
              <a:t> </a:t>
            </a:r>
            <a:r>
              <a:rPr lang="ru-RU" dirty="0" err="1" smtClean="0"/>
              <a:t>травматичний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ліпленню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навчитися</a:t>
            </a:r>
            <a:r>
              <a:rPr lang="ru-RU" dirty="0" smtClean="0"/>
              <a:t> </a:t>
            </a:r>
            <a:r>
              <a:rPr lang="ru-RU" dirty="0" err="1" smtClean="0"/>
              <a:t>керувати</a:t>
            </a:r>
            <a:r>
              <a:rPr lang="ru-RU" dirty="0" smtClean="0"/>
              <a:t> собою ;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протипоказань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вікових</a:t>
            </a:r>
            <a:r>
              <a:rPr lang="ru-RU" dirty="0" smtClean="0"/>
              <a:t> </a:t>
            </a:r>
            <a:r>
              <a:rPr lang="ru-RU" dirty="0" err="1" smtClean="0"/>
              <a:t>обмежень</a:t>
            </a:r>
            <a:r>
              <a:rPr lang="ru-RU" dirty="0" smtClean="0"/>
              <a:t> ;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відчути</a:t>
            </a:r>
            <a:r>
              <a:rPr lang="ru-RU" dirty="0" smtClean="0"/>
              <a:t> себе </a:t>
            </a:r>
            <a:r>
              <a:rPr lang="ru-RU" dirty="0" err="1" smtClean="0"/>
              <a:t>творцем</a:t>
            </a:r>
            <a:r>
              <a:rPr lang="ru-RU" dirty="0" smtClean="0"/>
              <a:t> , </a:t>
            </a:r>
            <a:r>
              <a:rPr lang="ru-RU" dirty="0" err="1" smtClean="0"/>
              <a:t>це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при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емоціями</a:t>
            </a:r>
            <a:r>
              <a:rPr lang="ru-RU" dirty="0" smtClean="0"/>
              <a:t> (страх , </a:t>
            </a:r>
            <a:r>
              <a:rPr lang="ru-RU" dirty="0" err="1" smtClean="0"/>
              <a:t>агресія</a:t>
            </a:r>
            <a:r>
              <a:rPr lang="ru-RU" dirty="0" smtClean="0"/>
              <a:t> , образа ) .</a:t>
            </a:r>
            <a:endParaRPr lang="ru-RU" dirty="0"/>
          </a:p>
        </p:txBody>
      </p:sp>
      <p:pic>
        <p:nvPicPr>
          <p:cNvPr id="5" name="Содержимое 4" descr="i (10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3068960"/>
            <a:ext cx="3491880" cy="378904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Заповіді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арт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 smtClean="0">
                <a:solidFill>
                  <a:srgbClr val="FFFF00"/>
                </a:solidFill>
              </a:rPr>
              <a:t>терапії</a:t>
            </a:r>
            <a:r>
              <a:rPr lang="ru-RU" dirty="0" smtClean="0">
                <a:solidFill>
                  <a:srgbClr val="FFFF00"/>
                </a:solidFill>
              </a:rPr>
              <a:t> 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646236"/>
            <a:ext cx="9577064" cy="52117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Найперша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заповідь</a:t>
            </a:r>
            <a:r>
              <a:rPr lang="ru-RU" dirty="0" smtClean="0"/>
              <a:t> </a:t>
            </a:r>
            <a:r>
              <a:rPr lang="ru-RU" dirty="0" err="1" smtClean="0"/>
              <a:t>арт</a:t>
            </a:r>
            <a:r>
              <a:rPr lang="ru-RU" dirty="0" smtClean="0"/>
              <a:t> - </a:t>
            </a:r>
            <a:r>
              <a:rPr lang="ru-RU" dirty="0" err="1" smtClean="0"/>
              <a:t>терапії</a:t>
            </a:r>
            <a:r>
              <a:rPr lang="ru-RU" dirty="0" smtClean="0"/>
              <a:t> :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назавжди</a:t>
            </a:r>
            <a:r>
              <a:rPr lang="ru-RU" dirty="0" smtClean="0"/>
              <a:t> забути </a:t>
            </a:r>
            <a:r>
              <a:rPr lang="ru-RU" dirty="0" err="1" smtClean="0"/>
              <a:t>сором'язливість</a:t>
            </a:r>
            <a:r>
              <a:rPr lang="ru-RU" dirty="0" smtClean="0"/>
              <a:t> , </a:t>
            </a:r>
            <a:r>
              <a:rPr lang="ru-RU" dirty="0" err="1" smtClean="0"/>
              <a:t>відображену</a:t>
            </a:r>
            <a:r>
              <a:rPr lang="ru-RU" dirty="0" smtClean="0"/>
              <a:t> словами типу : «Я не художник » </a:t>
            </a:r>
            <a:r>
              <a:rPr lang="ru-RU" dirty="0" err="1" smtClean="0"/>
              <a:t>або</a:t>
            </a:r>
            <a:r>
              <a:rPr lang="ru-RU" dirty="0" smtClean="0"/>
              <a:t> « </a:t>
            </a:r>
            <a:r>
              <a:rPr lang="ru-RU" dirty="0" err="1" smtClean="0"/>
              <a:t>Намальовану</a:t>
            </a:r>
            <a:r>
              <a:rPr lang="ru-RU" dirty="0" smtClean="0"/>
              <a:t> мною корову легко </a:t>
            </a:r>
            <a:r>
              <a:rPr lang="ru-RU" dirty="0" err="1" smtClean="0"/>
              <a:t>сплутати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собакою » ! </a:t>
            </a:r>
            <a:r>
              <a:rPr lang="ru-RU" dirty="0" err="1" smtClean="0"/>
              <a:t>Завдання</a:t>
            </a:r>
            <a:r>
              <a:rPr lang="ru-RU" dirty="0" smtClean="0"/>
              <a:t> « </a:t>
            </a:r>
            <a:r>
              <a:rPr lang="ru-RU" dirty="0" err="1" smtClean="0"/>
              <a:t>намалювати</a:t>
            </a:r>
            <a:r>
              <a:rPr lang="ru-RU" dirty="0" smtClean="0"/>
              <a:t> красиво » </a:t>
            </a:r>
            <a:r>
              <a:rPr lang="ru-RU" dirty="0" err="1" smtClean="0"/>
              <a:t>взагалі</a:t>
            </a:r>
            <a:r>
              <a:rPr lang="ru-RU" dirty="0" smtClean="0"/>
              <a:t> не ставиться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протипоказана</a:t>
            </a:r>
            <a:r>
              <a:rPr lang="ru-RU" dirty="0" smtClean="0"/>
              <a:t>. Тут перед нами </a:t>
            </a:r>
            <a:r>
              <a:rPr lang="ru-RU" dirty="0" err="1" smtClean="0"/>
              <a:t>стоїть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: </a:t>
            </a:r>
            <a:r>
              <a:rPr lang="ru-RU" dirty="0" err="1" smtClean="0"/>
              <a:t>виплеснути</a:t>
            </a:r>
            <a:r>
              <a:rPr lang="ru-RU" dirty="0" smtClean="0"/>
              <a:t> , </a:t>
            </a:r>
            <a:r>
              <a:rPr lang="ru-RU" dirty="0" err="1" smtClean="0"/>
              <a:t>вималювати</a:t>
            </a:r>
            <a:r>
              <a:rPr lang="ru-RU" dirty="0" smtClean="0"/>
              <a:t> весь </a:t>
            </a:r>
            <a:r>
              <a:rPr lang="ru-RU" dirty="0" err="1" smtClean="0"/>
              <a:t>накопичений</a:t>
            </a:r>
            <a:r>
              <a:rPr lang="ru-RU" dirty="0" smtClean="0"/>
              <a:t> </a:t>
            </a:r>
            <a:r>
              <a:rPr lang="ru-RU" dirty="0" err="1" smtClean="0"/>
              <a:t>стрес</a:t>
            </a:r>
            <a:r>
              <a:rPr lang="ru-RU" dirty="0" smtClean="0"/>
              <a:t> 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поліпшити</a:t>
            </a:r>
            <a:r>
              <a:rPr lang="ru-RU" dirty="0" smtClean="0"/>
              <a:t> стан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. Друга </a:t>
            </a:r>
            <a:r>
              <a:rPr lang="ru-RU" dirty="0" err="1" smtClean="0"/>
              <a:t>заповідь</a:t>
            </a:r>
            <a:r>
              <a:rPr lang="ru-RU" dirty="0" smtClean="0"/>
              <a:t> </a:t>
            </a:r>
            <a:r>
              <a:rPr lang="ru-RU" dirty="0" err="1" smtClean="0"/>
              <a:t>арт</a:t>
            </a:r>
            <a:r>
              <a:rPr lang="ru-RU" dirty="0" smtClean="0"/>
              <a:t> - </a:t>
            </a:r>
            <a:r>
              <a:rPr lang="ru-RU" dirty="0" err="1" smtClean="0"/>
              <a:t>терапії</a:t>
            </a:r>
            <a:r>
              <a:rPr lang="ru-RU" dirty="0" smtClean="0"/>
              <a:t> : </a:t>
            </a:r>
            <a:r>
              <a:rPr lang="ru-RU" dirty="0" err="1" smtClean="0"/>
              <a:t>малюнок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скульптура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інсталяція</a:t>
            </a:r>
            <a:r>
              <a:rPr lang="ru-RU" dirty="0" smtClean="0"/>
              <a:t> )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аналізуватися</a:t>
            </a:r>
            <a:r>
              <a:rPr lang="ru-RU" dirty="0" smtClean="0"/>
              <a:t> в першу </a:t>
            </a:r>
            <a:r>
              <a:rPr lang="ru-RU" dirty="0" err="1" smtClean="0"/>
              <a:t>чергу</a:t>
            </a:r>
            <a:r>
              <a:rPr lang="ru-RU" dirty="0" smtClean="0"/>
              <a:t> самим автором , а не психотерапевтом. </a:t>
            </a:r>
            <a:r>
              <a:rPr lang="ru-RU" dirty="0" err="1" smtClean="0"/>
              <a:t>Аналізуючи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по-просту</a:t>
            </a:r>
            <a:r>
              <a:rPr lang="ru-RU" dirty="0" smtClean="0"/>
              <a:t> - </a:t>
            </a:r>
            <a:r>
              <a:rPr lang="ru-RU" dirty="0" err="1" smtClean="0"/>
              <a:t>споглядаючи</a:t>
            </a:r>
            <a:r>
              <a:rPr lang="ru-RU" dirty="0" smtClean="0"/>
              <a:t> )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творіння</a:t>
            </a:r>
            <a:r>
              <a:rPr lang="ru-RU" dirty="0" smtClean="0"/>
              <a:t> , </a:t>
            </a:r>
            <a:r>
              <a:rPr lang="ru-RU" dirty="0" err="1" smtClean="0"/>
              <a:t>людина</a:t>
            </a:r>
            <a:r>
              <a:rPr lang="ru-RU" dirty="0" smtClean="0"/>
              <a:t> сама </a:t>
            </a:r>
            <a:r>
              <a:rPr lang="ru-RU" dirty="0" err="1" smtClean="0"/>
              <a:t>розуміє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про себе </a:t>
            </a:r>
            <a:r>
              <a:rPr lang="ru-RU" dirty="0" err="1" smtClean="0"/>
              <a:t>і</a:t>
            </a:r>
            <a:r>
              <a:rPr lang="ru-RU" dirty="0" smtClean="0"/>
              <a:t> свою проблему ,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скаже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за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 </a:t>
            </a:r>
            <a:r>
              <a:rPr lang="ru-RU" dirty="0" err="1" smtClean="0"/>
              <a:t>ніякої</a:t>
            </a:r>
            <a:r>
              <a:rPr lang="ru-RU" dirty="0" smtClean="0"/>
              <a:t> 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самий</a:t>
            </a:r>
            <a:r>
              <a:rPr lang="ru-RU" dirty="0" smtClean="0"/>
              <a:t> </a:t>
            </a:r>
            <a:r>
              <a:rPr lang="ru-RU" dirty="0" err="1" smtClean="0"/>
              <a:t>навчений</a:t>
            </a:r>
            <a:r>
              <a:rPr lang="ru-RU" dirty="0" smtClean="0"/>
              <a:t> практикою психотерапевт ... </a:t>
            </a:r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заповідь</a:t>
            </a:r>
            <a:r>
              <a:rPr lang="ru-RU" dirty="0" smtClean="0"/>
              <a:t> </a:t>
            </a:r>
            <a:r>
              <a:rPr lang="ru-RU" dirty="0" err="1" smtClean="0"/>
              <a:t>арт</a:t>
            </a:r>
            <a:r>
              <a:rPr lang="ru-RU" dirty="0" smtClean="0"/>
              <a:t> - </a:t>
            </a:r>
            <a:r>
              <a:rPr lang="ru-RU" dirty="0" err="1" smtClean="0"/>
              <a:t>терапії</a:t>
            </a:r>
            <a:r>
              <a:rPr lang="ru-RU" dirty="0" smtClean="0"/>
              <a:t> : </a:t>
            </a:r>
            <a:r>
              <a:rPr lang="ru-RU" dirty="0" err="1" smtClean="0"/>
              <a:t>арт</a:t>
            </a:r>
            <a:r>
              <a:rPr lang="ru-RU" dirty="0" smtClean="0"/>
              <a:t>- </a:t>
            </a:r>
            <a:r>
              <a:rPr lang="ru-RU" dirty="0" err="1" smtClean="0"/>
              <a:t>терапія</a:t>
            </a:r>
            <a:r>
              <a:rPr lang="ru-RU" dirty="0" smtClean="0"/>
              <a:t> </a:t>
            </a:r>
            <a:r>
              <a:rPr lang="ru-RU" dirty="0" err="1" smtClean="0"/>
              <a:t>лікує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по факту , за фактом того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робите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можете не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малюнка</a:t>
            </a:r>
            <a:r>
              <a:rPr lang="ru-RU" dirty="0" smtClean="0"/>
              <a:t> Вам </a:t>
            </a:r>
            <a:r>
              <a:rPr lang="ru-RU" dirty="0" err="1" smtClean="0"/>
              <a:t>вже</a:t>
            </a:r>
            <a:r>
              <a:rPr lang="ru-RU" dirty="0" smtClean="0"/>
              <a:t> стане </a:t>
            </a:r>
            <a:r>
              <a:rPr lang="ru-RU" dirty="0" err="1" smtClean="0"/>
              <a:t>легше</a:t>
            </a:r>
            <a:r>
              <a:rPr lang="ru-RU" dirty="0" smtClean="0"/>
              <a:t>. </a:t>
            </a:r>
            <a:r>
              <a:rPr lang="ru-RU" dirty="0" err="1" smtClean="0"/>
              <a:t>Пам'ятайте</a:t>
            </a:r>
            <a:r>
              <a:rPr lang="ru-RU" dirty="0" smtClean="0"/>
              <a:t>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43279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Арт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 smtClean="0">
                <a:solidFill>
                  <a:srgbClr val="FFFF00"/>
                </a:solidFill>
              </a:rPr>
              <a:t>терапія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увлекательнейший </a:t>
            </a:r>
            <a:r>
              <a:rPr lang="ru-RU" dirty="0" err="1" smtClean="0">
                <a:solidFill>
                  <a:srgbClr val="FFFF00"/>
                </a:solidFill>
              </a:rPr>
              <a:t>світ</a:t>
            </a:r>
            <a:r>
              <a:rPr lang="ru-RU" dirty="0" smtClean="0">
                <a:solidFill>
                  <a:srgbClr val="FFFF00"/>
                </a:solidFill>
              </a:rPr>
              <a:t>, в </a:t>
            </a:r>
            <a:r>
              <a:rPr lang="ru-RU" dirty="0" err="1" smtClean="0">
                <a:solidFill>
                  <a:srgbClr val="FFFF00"/>
                </a:solidFill>
              </a:rPr>
              <a:t>якому</a:t>
            </a:r>
            <a:r>
              <a:rPr lang="ru-RU" dirty="0" smtClean="0">
                <a:solidFill>
                  <a:srgbClr val="FFFF00"/>
                </a:solidFill>
              </a:rPr>
              <a:t> вам </a:t>
            </a:r>
            <a:r>
              <a:rPr lang="ru-RU" dirty="0" err="1" smtClean="0">
                <a:solidFill>
                  <a:srgbClr val="FFFF00"/>
                </a:solidFill>
              </a:rPr>
              <a:t>належить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зробити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багато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самостійних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відкриттів</a:t>
            </a:r>
            <a:r>
              <a:rPr lang="ru-RU" dirty="0" smtClean="0">
                <a:solidFill>
                  <a:srgbClr val="FFFF00"/>
                </a:solidFill>
              </a:rPr>
              <a:t>, а головне,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ефективно</a:t>
            </a:r>
            <a:r>
              <a:rPr lang="ru-RU" dirty="0" smtClean="0">
                <a:solidFill>
                  <a:srgbClr val="FFFF00"/>
                </a:solidFill>
              </a:rPr>
              <a:t>, доступно, </a:t>
            </a:r>
            <a:r>
              <a:rPr lang="ru-RU" dirty="0" err="1" smtClean="0">
                <a:solidFill>
                  <a:srgbClr val="FFFF00"/>
                </a:solidFill>
              </a:rPr>
              <a:t>безпечно</a:t>
            </a:r>
            <a:r>
              <a:rPr lang="ru-RU" dirty="0" smtClean="0">
                <a:solidFill>
                  <a:srgbClr val="FFFF00"/>
                </a:solidFill>
              </a:rPr>
              <a:t>, ЦІКАВО.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FFFF00"/>
                </a:solidFill>
              </a:rPr>
              <a:t>Дякую за увагу! 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rgbClr val="FFFF00"/>
                </a:solidFill>
              </a:rPr>
              <a:t>Література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Арт-тарапия</a:t>
            </a:r>
            <a:r>
              <a:rPr lang="ru-RU" dirty="0" smtClean="0"/>
              <a:t> – новые горизонты / Под ред. А.И.Копытина. – М.:Когито-Центр,2006. – 336с. </a:t>
            </a:r>
          </a:p>
          <a:p>
            <a:r>
              <a:rPr lang="ru-RU" dirty="0" err="1" smtClean="0"/>
              <a:t>Осадчук</a:t>
            </a:r>
            <a:r>
              <a:rPr lang="ru-RU" dirty="0" smtClean="0"/>
              <a:t> Л.О. Образ жизни оригами: оригами в педагогике и </a:t>
            </a:r>
            <a:r>
              <a:rPr lang="ru-RU" dirty="0" err="1" smtClean="0"/>
              <a:t>арт-терапии</a:t>
            </a:r>
            <a:r>
              <a:rPr lang="ru-RU" dirty="0" smtClean="0"/>
              <a:t>. </a:t>
            </a:r>
            <a:r>
              <a:rPr lang="ru-RU" dirty="0" err="1" smtClean="0"/>
              <a:t>Простір</a:t>
            </a:r>
            <a:r>
              <a:rPr lang="ru-RU" dirty="0" smtClean="0"/>
              <a:t> </a:t>
            </a:r>
            <a:r>
              <a:rPr lang="ru-RU" dirty="0" err="1" smtClean="0"/>
              <a:t>арт-терапії</a:t>
            </a:r>
            <a:r>
              <a:rPr lang="ru-RU" dirty="0" smtClean="0"/>
              <a:t>: разом </a:t>
            </a:r>
            <a:r>
              <a:rPr lang="ru-RU" dirty="0" err="1" smtClean="0"/>
              <a:t>з</a:t>
            </a:r>
            <a:r>
              <a:rPr lang="ru-RU" dirty="0" smtClean="0"/>
              <a:t> вами,Вип.2 </a:t>
            </a:r>
            <a:r>
              <a:rPr lang="ru-RU" dirty="0" err="1" smtClean="0"/>
              <a:t>Арт-терапевтична</a:t>
            </a:r>
            <a:r>
              <a:rPr lang="ru-RU" dirty="0" smtClean="0"/>
              <a:t> </a:t>
            </a:r>
            <a:r>
              <a:rPr lang="ru-RU" dirty="0" err="1" smtClean="0"/>
              <a:t>асоціація</a:t>
            </a:r>
            <a:r>
              <a:rPr lang="ru-RU" dirty="0" smtClean="0"/>
              <a:t>, Київ,2006, с.54-60.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218"/>
            <a:ext cx="9144000" cy="5912086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Арт-терапія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всіх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видів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мистецтва</a:t>
            </a:r>
            <a:r>
              <a:rPr lang="ru-RU" dirty="0" smtClean="0">
                <a:solidFill>
                  <a:schemeClr val="tx1"/>
                </a:solidFill>
              </a:rPr>
              <a:t>, все </a:t>
            </a:r>
            <a:r>
              <a:rPr lang="ru-RU" dirty="0" err="1" smtClean="0">
                <a:solidFill>
                  <a:schemeClr val="tx1"/>
                </a:solidFill>
              </a:rPr>
              <a:t>частіше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розглядається</a:t>
            </a:r>
            <a:r>
              <a:rPr lang="ru-RU" dirty="0" smtClean="0">
                <a:solidFill>
                  <a:schemeClr val="tx1"/>
                </a:solidFill>
              </a:rPr>
              <a:t> як </a:t>
            </a:r>
            <a:r>
              <a:rPr lang="ru-RU" dirty="0" err="1" smtClean="0">
                <a:solidFill>
                  <a:schemeClr val="tx1"/>
                </a:solidFill>
              </a:rPr>
              <a:t>інструмент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допомоги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сприяє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формування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здорової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творчої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особистості</a:t>
            </a:r>
            <a:r>
              <a:rPr lang="ru-RU" dirty="0" smtClean="0">
                <a:solidFill>
                  <a:schemeClr val="tx1"/>
                </a:solidFill>
              </a:rPr>
              <a:t>, а так само </a:t>
            </a:r>
            <a:r>
              <a:rPr lang="ru-RU" dirty="0" err="1" smtClean="0">
                <a:solidFill>
                  <a:schemeClr val="tx1"/>
                </a:solidFill>
              </a:rPr>
              <a:t>реалізація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практиці</a:t>
            </a:r>
            <a:r>
              <a:rPr lang="ru-RU" dirty="0" smtClean="0">
                <a:solidFill>
                  <a:schemeClr val="tx1"/>
                </a:solidFill>
              </a:rPr>
              <a:t> таких </a:t>
            </a:r>
            <a:r>
              <a:rPr lang="ru-RU" dirty="0" err="1" smtClean="0">
                <a:solidFill>
                  <a:schemeClr val="tx1"/>
                </a:solidFill>
              </a:rPr>
              <a:t>функцій</a:t>
            </a:r>
            <a:r>
              <a:rPr lang="ru-RU" dirty="0" smtClean="0">
                <a:solidFill>
                  <a:schemeClr val="tx1"/>
                </a:solidFill>
              </a:rPr>
              <a:t>, як </a:t>
            </a:r>
            <a:r>
              <a:rPr lang="ru-RU" dirty="0" err="1" smtClean="0">
                <a:solidFill>
                  <a:schemeClr val="tx1"/>
                </a:solidFill>
              </a:rPr>
              <a:t>адаптаційні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корекційна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профілактична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регулятивна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реабілітаційна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мобілізуюча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Історія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виникнення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Адріан</a:t>
            </a:r>
            <a:r>
              <a:rPr lang="ru-RU" dirty="0" smtClean="0"/>
              <a:t> </a:t>
            </a:r>
            <a:r>
              <a:rPr lang="ru-RU" dirty="0" err="1" smtClean="0"/>
              <a:t>Хілл</a:t>
            </a:r>
            <a:r>
              <a:rPr lang="ru-RU" dirty="0" smtClean="0"/>
              <a:t> - «За </a:t>
            </a:r>
            <a:r>
              <a:rPr lang="en-US" dirty="0" err="1" smtClean="0"/>
              <a:t>Gavrelle</a:t>
            </a:r>
            <a:r>
              <a:rPr lang="en-US" dirty="0" smtClean="0"/>
              <a:t> » , 1917</a:t>
            </a:r>
          </a:p>
          <a:p>
            <a:pPr algn="just"/>
            <a:r>
              <a:rPr lang="ru-RU" dirty="0" err="1" smtClean="0"/>
              <a:t>Термін</a:t>
            </a:r>
            <a:r>
              <a:rPr lang="ru-RU" dirty="0" smtClean="0"/>
              <a:t> « </a:t>
            </a:r>
            <a:r>
              <a:rPr lang="ru-RU" dirty="0" err="1" smtClean="0"/>
              <a:t>арт</a:t>
            </a:r>
            <a:r>
              <a:rPr lang="ru-RU" dirty="0" smtClean="0"/>
              <a:t>- </a:t>
            </a:r>
            <a:r>
              <a:rPr lang="ru-RU" dirty="0" err="1" smtClean="0"/>
              <a:t>терапія</a:t>
            </a:r>
            <a:r>
              <a:rPr lang="ru-RU" dirty="0" smtClean="0"/>
              <a:t>» (буквально: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мистецтвом</a:t>
            </a:r>
            <a:r>
              <a:rPr lang="ru-RU" dirty="0" smtClean="0"/>
              <a:t> ) </a:t>
            </a:r>
            <a:r>
              <a:rPr lang="ru-RU" dirty="0" err="1" smtClean="0"/>
              <a:t>ввів</a:t>
            </a:r>
            <a:r>
              <a:rPr lang="ru-RU" dirty="0" smtClean="0"/>
              <a:t> у </a:t>
            </a:r>
            <a:r>
              <a:rPr lang="ru-RU" dirty="0" err="1" smtClean="0"/>
              <a:t>вживання</a:t>
            </a:r>
            <a:r>
              <a:rPr lang="ru-RU" dirty="0" smtClean="0"/>
              <a:t> художник </a:t>
            </a:r>
            <a:r>
              <a:rPr lang="ru-RU" dirty="0" err="1" smtClean="0"/>
              <a:t>Адріан</a:t>
            </a:r>
            <a:r>
              <a:rPr lang="ru-RU" dirty="0" smtClean="0"/>
              <a:t> </a:t>
            </a:r>
            <a:r>
              <a:rPr lang="ru-RU" dirty="0" err="1" smtClean="0"/>
              <a:t>Хілл</a:t>
            </a:r>
            <a:r>
              <a:rPr lang="ru-RU" dirty="0" smtClean="0"/>
              <a:t> в 1938 </a:t>
            </a:r>
            <a:r>
              <a:rPr lang="ru-RU" dirty="0" err="1" smtClean="0"/>
              <a:t>році</a:t>
            </a:r>
            <a:r>
              <a:rPr lang="ru-RU" dirty="0" smtClean="0"/>
              <a:t> при </a:t>
            </a:r>
            <a:r>
              <a:rPr lang="ru-RU" dirty="0" err="1" smtClean="0"/>
              <a:t>описі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туберкульозними</a:t>
            </a:r>
            <a:r>
              <a:rPr lang="ru-RU" dirty="0" smtClean="0"/>
              <a:t> </a:t>
            </a:r>
            <a:r>
              <a:rPr lang="ru-RU" dirty="0" err="1" smtClean="0"/>
              <a:t>хворими</a:t>
            </a:r>
            <a:r>
              <a:rPr lang="ru-RU" dirty="0" smtClean="0"/>
              <a:t> в </a:t>
            </a:r>
            <a:r>
              <a:rPr lang="ru-RU" dirty="0" err="1" smtClean="0"/>
              <a:t>санаторіях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застосовані</a:t>
            </a:r>
            <a:r>
              <a:rPr lang="ru-RU" dirty="0" smtClean="0"/>
              <a:t> в США в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дітьми</a:t>
            </a:r>
            <a:r>
              <a:rPr lang="ru-RU" dirty="0" smtClean="0"/>
              <a:t> , </a:t>
            </a:r>
            <a:r>
              <a:rPr lang="ru-RU" dirty="0" err="1" smtClean="0"/>
              <a:t>вивезеними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фашистських</a:t>
            </a:r>
            <a:r>
              <a:rPr lang="ru-RU" dirty="0" smtClean="0"/>
              <a:t> </a:t>
            </a:r>
            <a:r>
              <a:rPr lang="ru-RU" dirty="0" err="1" smtClean="0"/>
              <a:t>таборів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На початку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арт</a:t>
            </a:r>
            <a:r>
              <a:rPr lang="ru-RU" dirty="0" smtClean="0"/>
              <a:t>- </a:t>
            </a:r>
            <a:r>
              <a:rPr lang="ru-RU" dirty="0" err="1" smtClean="0"/>
              <a:t>терапія</a:t>
            </a:r>
            <a:r>
              <a:rPr lang="ru-RU" dirty="0" smtClean="0"/>
              <a:t> </a:t>
            </a:r>
            <a:r>
              <a:rPr lang="ru-RU" dirty="0" err="1" smtClean="0"/>
              <a:t>відображала</a:t>
            </a:r>
            <a:r>
              <a:rPr lang="ru-RU" dirty="0" smtClean="0"/>
              <a:t> </a:t>
            </a:r>
            <a:r>
              <a:rPr lang="ru-RU" dirty="0" err="1" smtClean="0"/>
              <a:t>психоаналітичні</a:t>
            </a:r>
            <a:r>
              <a:rPr lang="ru-RU" dirty="0" smtClean="0"/>
              <a:t> погляди З. Фрейда </a:t>
            </a:r>
            <a:r>
              <a:rPr lang="ru-RU" dirty="0" err="1" smtClean="0"/>
              <a:t>і</a:t>
            </a:r>
            <a:r>
              <a:rPr lang="ru-RU" dirty="0" smtClean="0"/>
              <a:t> К. Г. Юнга , за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кінцевий</a:t>
            </a:r>
            <a:r>
              <a:rPr lang="ru-RU" dirty="0" smtClean="0"/>
              <a:t> продукт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 ( будь то </a:t>
            </a:r>
            <a:r>
              <a:rPr lang="ru-RU" dirty="0" err="1" smtClean="0"/>
              <a:t>малюнок</a:t>
            </a:r>
            <a:r>
              <a:rPr lang="ru-RU" dirty="0" smtClean="0"/>
              <a:t> , скульптура , </a:t>
            </a:r>
            <a:r>
              <a:rPr lang="ru-RU" dirty="0" err="1" smtClean="0"/>
              <a:t>інсталяція</a:t>
            </a:r>
            <a:r>
              <a:rPr lang="ru-RU" dirty="0" smtClean="0"/>
              <a:t> ) </a:t>
            </a:r>
            <a:r>
              <a:rPr lang="ru-RU" dirty="0" err="1" smtClean="0"/>
              <a:t>виражає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неусвідомлювані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. У 1960 р. в </a:t>
            </a:r>
            <a:r>
              <a:rPr lang="ru-RU" dirty="0" err="1" smtClean="0"/>
              <a:t>Америці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створена </a:t>
            </a:r>
            <a:r>
              <a:rPr lang="ru-RU" dirty="0" err="1" smtClean="0"/>
              <a:t>Американська</a:t>
            </a:r>
            <a:r>
              <a:rPr lang="ru-RU" dirty="0" smtClean="0"/>
              <a:t> </a:t>
            </a:r>
            <a:r>
              <a:rPr lang="ru-RU" dirty="0" err="1" smtClean="0"/>
              <a:t>арт</a:t>
            </a:r>
            <a:r>
              <a:rPr lang="ru-RU" dirty="0" smtClean="0"/>
              <a:t>- </a:t>
            </a:r>
            <a:r>
              <a:rPr lang="ru-RU" dirty="0" err="1" smtClean="0"/>
              <a:t>терапевтична</a:t>
            </a:r>
            <a:r>
              <a:rPr lang="ru-RU" dirty="0" smtClean="0"/>
              <a:t> </a:t>
            </a:r>
            <a:r>
              <a:rPr lang="ru-RU" dirty="0" err="1" smtClean="0"/>
              <a:t>асоціація</a:t>
            </a:r>
            <a:r>
              <a:rPr lang="ru-RU" dirty="0" smtClean="0"/>
              <a:t> 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ЦІЛІ АРТ-ТЕРАПІЇ: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6236"/>
            <a:ext cx="8686800" cy="5211764"/>
          </a:xfrm>
        </p:spPr>
        <p:txBody>
          <a:bodyPr/>
          <a:lstStyle/>
          <a:p>
            <a:pPr algn="just"/>
            <a:r>
              <a:rPr lang="ru-RU" dirty="0" err="1" smtClean="0"/>
              <a:t>Вираз</a:t>
            </a:r>
            <a:r>
              <a:rPr lang="ru-RU" dirty="0" smtClean="0"/>
              <a:t> </a:t>
            </a:r>
            <a:r>
              <a:rPr lang="ru-RU" dirty="0" err="1" smtClean="0"/>
              <a:t>емоцій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переживаннями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проблем, самого себе; </a:t>
            </a:r>
            <a:r>
              <a:rPr lang="ru-RU" dirty="0" err="1" smtClean="0"/>
              <a:t>активний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форм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;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індивідуальності</a:t>
            </a:r>
            <a:r>
              <a:rPr lang="ru-RU" dirty="0" smtClean="0"/>
              <a:t>, </a:t>
            </a:r>
            <a:r>
              <a:rPr lang="ru-RU" dirty="0" err="1" smtClean="0"/>
              <a:t>неповторності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значимості</a:t>
            </a:r>
            <a:r>
              <a:rPr lang="ru-RU" dirty="0" smtClean="0"/>
              <a:t>; </a:t>
            </a:r>
            <a:r>
              <a:rPr lang="ru-RU" dirty="0" err="1" smtClean="0"/>
              <a:t>і</a:t>
            </a:r>
            <a:r>
              <a:rPr lang="ru-RU" dirty="0" smtClean="0"/>
              <a:t>, як </a:t>
            </a:r>
            <a:r>
              <a:rPr lang="ru-RU" dirty="0" err="1" smtClean="0"/>
              <a:t>наслідок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попередніх</a:t>
            </a:r>
            <a:r>
              <a:rPr lang="ru-RU" dirty="0" smtClean="0"/>
              <a:t>, -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адаптивності</a:t>
            </a:r>
            <a:r>
              <a:rPr lang="ru-RU" dirty="0" smtClean="0"/>
              <a:t> в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мінливому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(</a:t>
            </a:r>
            <a:r>
              <a:rPr lang="ru-RU" dirty="0" err="1" smtClean="0"/>
              <a:t>гнучкості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АРТ-ТЕРАПІЯ ЗАСТОСОВУЄТЬСЯ: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6236"/>
            <a:ext cx="8686800" cy="5211763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При </a:t>
            </a:r>
            <a:r>
              <a:rPr lang="ru-RU" sz="3600" dirty="0" err="1" smtClean="0"/>
              <a:t>психологічних</a:t>
            </a:r>
            <a:r>
              <a:rPr lang="ru-RU" sz="3600" dirty="0" smtClean="0"/>
              <a:t> травмах, </a:t>
            </a:r>
            <a:r>
              <a:rPr lang="ru-RU" sz="3600" dirty="0" err="1" smtClean="0"/>
              <a:t>втратах</a:t>
            </a:r>
            <a:r>
              <a:rPr lang="ru-RU" sz="3600" dirty="0" smtClean="0"/>
              <a:t>; </a:t>
            </a:r>
            <a:r>
              <a:rPr lang="ru-RU" sz="3600" dirty="0" err="1" smtClean="0"/>
              <a:t>кризових</a:t>
            </a:r>
            <a:r>
              <a:rPr lang="ru-RU" sz="3600" dirty="0" smtClean="0"/>
              <a:t> станах; </a:t>
            </a:r>
            <a:r>
              <a:rPr lang="ru-RU" sz="3600" dirty="0" err="1" smtClean="0"/>
              <a:t>внутрішньо-і</a:t>
            </a:r>
            <a:r>
              <a:rPr lang="ru-RU" sz="3600" dirty="0" smtClean="0"/>
              <a:t> </a:t>
            </a:r>
            <a:r>
              <a:rPr lang="ru-RU" sz="3600" dirty="0" err="1" smtClean="0"/>
              <a:t>міжособистісних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конфліктах</a:t>
            </a:r>
            <a:r>
              <a:rPr lang="ru-RU" sz="3600" dirty="0" smtClean="0"/>
              <a:t>; </a:t>
            </a:r>
            <a:r>
              <a:rPr lang="ru-RU" sz="3600" dirty="0" err="1" smtClean="0"/>
              <a:t>постстрессових</a:t>
            </a:r>
            <a:r>
              <a:rPr lang="ru-RU" sz="3600" dirty="0" smtClean="0"/>
              <a:t>, </a:t>
            </a:r>
            <a:r>
              <a:rPr lang="ru-RU" sz="3600" dirty="0" err="1" smtClean="0"/>
              <a:t>невротичних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психосоматичних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розладах</a:t>
            </a:r>
            <a:r>
              <a:rPr lang="ru-RU" sz="3600" dirty="0" smtClean="0"/>
              <a:t>; при </a:t>
            </a:r>
            <a:r>
              <a:rPr lang="ru-RU" sz="3600" dirty="0" err="1" smtClean="0"/>
              <a:t>вікових</a:t>
            </a:r>
            <a:r>
              <a:rPr lang="ru-RU" sz="3600" dirty="0" smtClean="0"/>
              <a:t> кризах; при </a:t>
            </a:r>
            <a:r>
              <a:rPr lang="ru-RU" sz="3600" dirty="0" err="1" smtClean="0"/>
              <a:t>розвиток</a:t>
            </a:r>
            <a:r>
              <a:rPr lang="ru-RU" sz="3600" dirty="0" smtClean="0"/>
              <a:t> </a:t>
            </a:r>
            <a:r>
              <a:rPr lang="ru-RU" sz="3600" dirty="0" err="1" smtClean="0"/>
              <a:t>креативності</a:t>
            </a:r>
            <a:r>
              <a:rPr lang="ru-RU" sz="3600" dirty="0" smtClean="0"/>
              <a:t>; </a:t>
            </a:r>
            <a:r>
              <a:rPr lang="ru-RU" sz="3600" dirty="0" err="1" smtClean="0"/>
              <a:t>при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розвиток</a:t>
            </a:r>
            <a:r>
              <a:rPr lang="ru-RU" sz="3600" dirty="0" smtClean="0"/>
              <a:t> </a:t>
            </a:r>
            <a:r>
              <a:rPr lang="ru-RU" sz="3600" dirty="0" err="1" smtClean="0"/>
              <a:t>цілісності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особистості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err="1" smtClean="0">
                <a:solidFill>
                  <a:srgbClr val="FFFF00"/>
                </a:solidFill>
              </a:rPr>
              <a:t>Можливості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арт</a:t>
            </a:r>
            <a:r>
              <a:rPr lang="ru-RU" dirty="0" smtClean="0">
                <a:solidFill>
                  <a:srgbClr val="FFFF00"/>
                </a:solidFill>
              </a:rPr>
              <a:t>- </a:t>
            </a:r>
            <a:r>
              <a:rPr lang="ru-RU" dirty="0" err="1" smtClean="0">
                <a:solidFill>
                  <a:srgbClr val="FFFF00"/>
                </a:solidFill>
              </a:rPr>
              <a:t>терапії</a:t>
            </a:r>
            <a:r>
              <a:rPr lang="ru-RU" dirty="0" smtClean="0">
                <a:solidFill>
                  <a:srgbClr val="FFFF00"/>
                </a:solidFill>
              </a:rPr>
              <a:t> 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6236"/>
            <a:ext cx="9144000" cy="52117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проблем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ставити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метою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художником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актором</a:t>
            </a:r>
            <a:r>
              <a:rPr lang="ru-RU" dirty="0" smtClean="0"/>
              <a:t> ;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участь практично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;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;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виражає</a:t>
            </a:r>
            <a:r>
              <a:rPr lang="ru-RU" dirty="0" smtClean="0"/>
              <a:t> себе 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дізнається</a:t>
            </a:r>
            <a:r>
              <a:rPr lang="ru-RU" dirty="0" smtClean="0"/>
              <a:t> про </a:t>
            </a:r>
            <a:r>
              <a:rPr lang="ru-RU" dirty="0" err="1" smtClean="0"/>
              <a:t>інших</a:t>
            </a:r>
            <a:r>
              <a:rPr lang="ru-RU" dirty="0" smtClean="0"/>
              <a:t> ;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пізнавати</a:t>
            </a:r>
            <a:r>
              <a:rPr lang="ru-RU" dirty="0" smtClean="0"/>
              <a:t> себе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навколишній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; в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втілює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 ,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dirty="0" err="1" smtClean="0"/>
              <a:t>надії</a:t>
            </a:r>
            <a:r>
              <a:rPr lang="ru-RU" dirty="0" smtClean="0"/>
              <a:t> , страхи , </a:t>
            </a:r>
            <a:r>
              <a:rPr lang="ru-RU" dirty="0" err="1" smtClean="0"/>
              <a:t>сумніви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;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на </a:t>
            </a:r>
            <a:r>
              <a:rPr lang="ru-RU" dirty="0" err="1" smtClean="0"/>
              <a:t>несвідомому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дізнається</a:t>
            </a:r>
            <a:r>
              <a:rPr lang="ru-RU" dirty="0" smtClean="0"/>
              <a:t> про себе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нового.развівает</a:t>
            </a:r>
            <a:r>
              <a:rPr lang="ru-RU" dirty="0" smtClean="0"/>
              <a:t>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: </a:t>
            </a:r>
            <a:r>
              <a:rPr lang="ru-RU" dirty="0" err="1" smtClean="0"/>
              <a:t>під</a:t>
            </a:r>
            <a:r>
              <a:rPr lang="ru-RU" dirty="0" smtClean="0"/>
              <a:t> час занять </a:t>
            </a:r>
            <a:r>
              <a:rPr lang="ru-RU" dirty="0" err="1" smtClean="0"/>
              <a:t>арт</a:t>
            </a:r>
            <a:r>
              <a:rPr lang="ru-RU" dirty="0" smtClean="0"/>
              <a:t>- </a:t>
            </a:r>
            <a:r>
              <a:rPr lang="ru-RU" dirty="0" err="1" smtClean="0"/>
              <a:t>терапією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відкрити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невідомі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таланти.является</a:t>
            </a:r>
            <a:r>
              <a:rPr lang="ru-RU" dirty="0" smtClean="0"/>
              <a:t> хорошим способом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: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для людей -</a:t>
            </a:r>
            <a:r>
              <a:rPr lang="ru-RU" dirty="0" err="1" smtClean="0"/>
              <a:t>інвалідів</a:t>
            </a:r>
            <a:r>
              <a:rPr lang="ru-RU" dirty="0" smtClean="0"/>
              <a:t>. Вони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сильно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дезадаптовані</a:t>
            </a:r>
            <a:r>
              <a:rPr lang="ru-RU" dirty="0" smtClean="0"/>
              <a:t> . в </a:t>
            </a:r>
            <a:r>
              <a:rPr lang="ru-RU" dirty="0" err="1" smtClean="0"/>
              <a:t>арт</a:t>
            </a:r>
            <a:r>
              <a:rPr lang="ru-RU" dirty="0" smtClean="0"/>
              <a:t> - </a:t>
            </a:r>
            <a:r>
              <a:rPr lang="ru-RU" dirty="0" err="1" smtClean="0"/>
              <a:t>терапія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основному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 невербального </a:t>
            </a:r>
            <a:r>
              <a:rPr lang="ru-RU" dirty="0" err="1" smtClean="0"/>
              <a:t>спілкування</a:t>
            </a:r>
            <a:r>
              <a:rPr lang="ru-RU" dirty="0" smtClean="0"/>
              <a:t> 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для людей , </a:t>
            </a:r>
            <a:r>
              <a:rPr lang="ru-RU" dirty="0" err="1" smtClean="0"/>
              <a:t>яким</a:t>
            </a:r>
            <a:r>
              <a:rPr lang="ru-RU" dirty="0" smtClean="0"/>
              <a:t> складно </a:t>
            </a:r>
            <a:r>
              <a:rPr lang="ru-RU" dirty="0" err="1" smtClean="0"/>
              <a:t>висловити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думки в словах.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Два </a:t>
            </a:r>
            <a:r>
              <a:rPr lang="ru-RU" dirty="0" err="1" smtClean="0">
                <a:solidFill>
                  <a:srgbClr val="FFFF00"/>
                </a:solidFill>
              </a:rPr>
              <a:t>основних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підходи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арт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 smtClean="0">
                <a:solidFill>
                  <a:srgbClr val="FFFF00"/>
                </a:solidFill>
              </a:rPr>
              <a:t>терапії</a:t>
            </a:r>
            <a:r>
              <a:rPr lang="ru-RU" dirty="0" smtClean="0">
                <a:solidFill>
                  <a:srgbClr val="FFFF00"/>
                </a:solidFill>
              </a:rPr>
              <a:t> 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1 .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цілющим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по </a:t>
            </a:r>
            <a:r>
              <a:rPr lang="ru-RU" dirty="0" err="1" smtClean="0"/>
              <a:t>собі</a:t>
            </a:r>
            <a:r>
              <a:rPr lang="ru-RU" dirty="0" smtClean="0"/>
              <a:t> , </a:t>
            </a:r>
            <a:r>
              <a:rPr lang="ru-RU" dirty="0" err="1" smtClean="0"/>
              <a:t>художня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виразити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заново </a:t>
            </a:r>
            <a:r>
              <a:rPr lang="ru-RU" dirty="0" err="1" smtClean="0"/>
              <a:t>пережити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 ,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збагачення</a:t>
            </a:r>
            <a:r>
              <a:rPr lang="ru-RU" dirty="0" smtClean="0"/>
              <a:t> </a:t>
            </a:r>
            <a:r>
              <a:rPr lang="ru-RU" dirty="0" err="1" smtClean="0"/>
              <a:t>суб'єктивного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, </a:t>
            </a:r>
            <a:r>
              <a:rPr lang="ru-RU" dirty="0" err="1" smtClean="0"/>
              <a:t>арт</a:t>
            </a:r>
            <a:r>
              <a:rPr lang="ru-RU" dirty="0" smtClean="0"/>
              <a:t> - </a:t>
            </a:r>
            <a:r>
              <a:rPr lang="ru-RU" dirty="0" err="1" smtClean="0"/>
              <a:t>терапія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,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- </a:t>
            </a:r>
            <a:r>
              <a:rPr lang="ru-RU" dirty="0" err="1" smtClean="0"/>
              <a:t>сублімація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трансформація</a:t>
            </a:r>
            <a:r>
              <a:rPr lang="ru-RU" dirty="0" smtClean="0"/>
              <a:t> . </a:t>
            </a:r>
            <a:r>
              <a:rPr lang="ru-RU" dirty="0" err="1" smtClean="0"/>
              <a:t>Ведучий</a:t>
            </a:r>
            <a:r>
              <a:rPr lang="ru-RU" dirty="0" smtClean="0"/>
              <a:t> </a:t>
            </a:r>
            <a:r>
              <a:rPr lang="ru-RU" dirty="0" err="1" smtClean="0"/>
              <a:t>стимулює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довіряти</a:t>
            </a:r>
            <a:r>
              <a:rPr lang="ru-RU" dirty="0" smtClean="0"/>
              <a:t>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сприйняттю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досліджувати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творіння</a:t>
            </a:r>
            <a:r>
              <a:rPr lang="ru-RU" dirty="0" smtClean="0"/>
              <a:t> як </a:t>
            </a:r>
            <a:r>
              <a:rPr lang="ru-RU" dirty="0" err="1" smtClean="0"/>
              <a:t>самостійно</a:t>
            </a:r>
            <a:r>
              <a:rPr lang="ru-RU" dirty="0" smtClean="0"/>
              <a:t> , так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группи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2 .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- </a:t>
            </a:r>
            <a:r>
              <a:rPr lang="ru-RU" dirty="0" err="1" smtClean="0"/>
              <a:t>терапевтичні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,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вторинні</a:t>
            </a:r>
            <a:r>
              <a:rPr lang="ru-RU" dirty="0" smtClean="0"/>
              <a:t>. </a:t>
            </a:r>
            <a:r>
              <a:rPr lang="ru-RU" dirty="0" err="1" smtClean="0"/>
              <a:t>Арт</a:t>
            </a:r>
            <a:r>
              <a:rPr lang="ru-RU" dirty="0" smtClean="0"/>
              <a:t>- </a:t>
            </a:r>
            <a:r>
              <a:rPr lang="ru-RU" dirty="0" err="1" smtClean="0"/>
              <a:t>терапія</a:t>
            </a:r>
            <a:r>
              <a:rPr lang="ru-RU" dirty="0" smtClean="0"/>
              <a:t> як </a:t>
            </a:r>
            <a:r>
              <a:rPr lang="ru-RU" dirty="0" err="1" smtClean="0"/>
              <a:t>доповнення</a:t>
            </a:r>
            <a:r>
              <a:rPr lang="ru-RU" dirty="0" smtClean="0"/>
              <a:t> до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терапевтичних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, </a:t>
            </a:r>
            <a:r>
              <a:rPr lang="ru-RU" dirty="0" err="1" smtClean="0"/>
              <a:t>висловлюючи</a:t>
            </a:r>
            <a:r>
              <a:rPr lang="ru-RU" dirty="0" smtClean="0"/>
              <a:t>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у </a:t>
            </a:r>
            <a:r>
              <a:rPr lang="ru-RU" dirty="0" err="1" smtClean="0"/>
              <a:t>візуальній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до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,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- </a:t>
            </a:r>
            <a:r>
              <a:rPr lang="ru-RU" dirty="0" err="1" smtClean="0"/>
              <a:t>трансфер</a:t>
            </a:r>
            <a:r>
              <a:rPr lang="ru-RU" dirty="0" smtClean="0"/>
              <a:t>.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заохочуються</a:t>
            </a:r>
            <a:r>
              <a:rPr lang="ru-RU" dirty="0" smtClean="0"/>
              <a:t> </a:t>
            </a:r>
            <a:r>
              <a:rPr lang="ru-RU" dirty="0" err="1" smtClean="0"/>
              <a:t>вільні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97144" cy="1691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 </a:t>
            </a:r>
            <a:r>
              <a:rPr lang="ru-RU" dirty="0" err="1" smtClean="0">
                <a:solidFill>
                  <a:srgbClr val="FFFF00"/>
                </a:solidFill>
              </a:rPr>
              <a:t>структурі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арт</a:t>
            </a:r>
            <a:r>
              <a:rPr lang="ru-RU" dirty="0" smtClean="0">
                <a:solidFill>
                  <a:srgbClr val="FFFF00"/>
                </a:solidFill>
              </a:rPr>
              <a:t>- </a:t>
            </a:r>
            <a:r>
              <a:rPr lang="ru-RU" dirty="0" err="1" smtClean="0">
                <a:solidFill>
                  <a:srgbClr val="FFFF00"/>
                </a:solidFill>
              </a:rPr>
              <a:t>терапевтичного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заняття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виділяються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основні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частини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 smtClean="0"/>
              <a:t>невербальна</a:t>
            </a:r>
            <a:r>
              <a:rPr lang="ru-RU" dirty="0" smtClean="0"/>
              <a:t> , </a:t>
            </a:r>
            <a:r>
              <a:rPr lang="ru-RU" dirty="0" err="1" smtClean="0"/>
              <a:t>творча</a:t>
            </a:r>
            <a:r>
              <a:rPr lang="ru-RU" dirty="0" smtClean="0"/>
              <a:t> , </a:t>
            </a:r>
            <a:r>
              <a:rPr lang="ru-RU" dirty="0" err="1" smtClean="0"/>
              <a:t>неструктурована</a:t>
            </a:r>
            <a:r>
              <a:rPr lang="ru-RU" dirty="0" smtClean="0"/>
              <a:t> . -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самовираження</a:t>
            </a:r>
            <a:r>
              <a:rPr lang="ru-RU" dirty="0" smtClean="0"/>
              <a:t> - </a:t>
            </a:r>
            <a:r>
              <a:rPr lang="ru-RU" dirty="0" err="1" smtClean="0"/>
              <a:t>образотворча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(</a:t>
            </a:r>
            <a:r>
              <a:rPr lang="ru-RU" dirty="0" err="1" smtClean="0"/>
              <a:t>малюнок</a:t>
            </a:r>
            <a:r>
              <a:rPr lang="ru-RU" dirty="0" smtClean="0"/>
              <a:t> , </a:t>
            </a:r>
            <a:r>
              <a:rPr lang="ru-RU" dirty="0" err="1" smtClean="0"/>
              <a:t>живопис</a:t>
            </a:r>
            <a:r>
              <a:rPr lang="ru-RU" dirty="0" smtClean="0"/>
              <a:t>). - .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невербального </a:t>
            </a:r>
            <a:r>
              <a:rPr lang="ru-RU" dirty="0" err="1" smtClean="0"/>
              <a:t>самовираження</a:t>
            </a:r>
            <a:r>
              <a:rPr lang="ru-RU" dirty="0" smtClean="0"/>
              <a:t> та </a:t>
            </a:r>
            <a:r>
              <a:rPr lang="ru-RU" dirty="0" err="1" smtClean="0"/>
              <a:t>візуальної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( 70 % </a:t>
            </a:r>
            <a:r>
              <a:rPr lang="ru-RU" dirty="0" err="1" smtClean="0"/>
              <a:t>сесії</a:t>
            </a:r>
            <a:r>
              <a:rPr lang="ru-RU" dirty="0" smtClean="0"/>
              <a:t>) </a:t>
            </a:r>
            <a:r>
              <a:rPr lang="ru-RU" dirty="0" err="1" smtClean="0"/>
              <a:t>вербальна</a:t>
            </a:r>
            <a:r>
              <a:rPr lang="ru-RU" dirty="0" smtClean="0"/>
              <a:t> , апперцептивного </a:t>
            </a:r>
            <a:r>
              <a:rPr lang="ru-RU" dirty="0" err="1" smtClean="0"/>
              <a:t>і</a:t>
            </a:r>
            <a:r>
              <a:rPr lang="ru-RU" dirty="0" smtClean="0"/>
              <a:t> формально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структурована</a:t>
            </a:r>
            <a:r>
              <a:rPr lang="ru-RU" dirty="0" smtClean="0"/>
              <a:t> . - Вона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словесне</a:t>
            </a:r>
            <a:r>
              <a:rPr lang="ru-RU" dirty="0" smtClean="0"/>
              <a:t> </a:t>
            </a:r>
            <a:r>
              <a:rPr lang="ru-RU" dirty="0" err="1" smtClean="0"/>
              <a:t>обговорення</a:t>
            </a:r>
            <a:r>
              <a:rPr lang="ru-RU" dirty="0" smtClean="0"/>
              <a:t> 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інтерпретацію</a:t>
            </a:r>
            <a:r>
              <a:rPr lang="ru-RU" dirty="0" smtClean="0"/>
              <a:t> </a:t>
            </a:r>
            <a:r>
              <a:rPr lang="ru-RU" dirty="0" err="1" smtClean="0"/>
              <a:t>намальованих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асоціацій</a:t>
            </a:r>
            <a:r>
              <a:rPr lang="ru-RU" dirty="0" smtClean="0"/>
              <a:t> . -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невербального </a:t>
            </a:r>
            <a:r>
              <a:rPr lang="ru-RU" dirty="0" err="1" smtClean="0"/>
              <a:t>самовираження</a:t>
            </a:r>
            <a:r>
              <a:rPr lang="ru-RU" dirty="0" smtClean="0"/>
              <a:t> та </a:t>
            </a:r>
            <a:r>
              <a:rPr lang="ru-RU" dirty="0" err="1" smtClean="0"/>
              <a:t>візуальної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( 30 % </a:t>
            </a:r>
            <a:r>
              <a:rPr lang="ru-RU" dirty="0" err="1" smtClean="0"/>
              <a:t>сесії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146</TotalTime>
  <Words>2348</Words>
  <Application>Microsoft Macintosh PowerPoint</Application>
  <PresentationFormat>Экран (4:3)</PresentationFormat>
  <Paragraphs>73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Литейная</vt:lpstr>
      <vt:lpstr>Поняття й основні категорії арт-терапії</vt:lpstr>
      <vt:lpstr>План</vt:lpstr>
      <vt:lpstr>Арт-терапія - використання всіх видів мистецтва, все частіше розглядається як інструмент допомоги, що сприяє формування здорової і творчої особистості, а так само реалізація на практиці таких функцій, як адаптаційні, корекційна, профілактична, регулятивна, реабілітаційна, мобілізуюча.</vt:lpstr>
      <vt:lpstr>Історія виникнення</vt:lpstr>
      <vt:lpstr>ЦІЛІ АРТ-ТЕРАПІЇ:</vt:lpstr>
      <vt:lpstr>АРТ-ТЕРАПІЯ ЗАСТОСОВУЄТЬСЯ:</vt:lpstr>
      <vt:lpstr>Можливості арт- терапії :</vt:lpstr>
      <vt:lpstr>Два основних підходи в арт - терапії :</vt:lpstr>
      <vt:lpstr>У структурі арт- терапевтичного заняття виділяються дві основні частини:</vt:lpstr>
      <vt:lpstr>Види арт - терапії</vt:lpstr>
      <vt:lpstr>Музикотерапія - це система псіхоматіческіх корекції здоров'я людини за допомогою музично-акустичних впливів.</vt:lpstr>
      <vt:lpstr>Бібліотерапія - спеціальне корекційна вплив на клієнта за допомогою читання спеціально підібраної літератури з метою нормалізації або оптимізації його психічного стану.</vt:lpstr>
      <vt:lpstr>Драматерапія - театральні постановки на різну тематику сприятливо впливають на пам'ять , волю , уяву , почуття , увага, мислення</vt:lpstr>
      <vt:lpstr>Ігротерапія - ( « Психодрама на столі» , Gametherapy ) - метод психотерапевтичного впливу на дітей і дорослих з використанням гри.</vt:lpstr>
      <vt:lpstr>Ізотерапія - терапія образотворчим творчістю , в першу чергу малюванням.</vt:lpstr>
      <vt:lpstr>Маскотерапія - відомий метод психологічної роботи, заснований на перекладі глибинних комплексів і проблем людини в неживу матерію маски ..</vt:lpstr>
      <vt:lpstr>Колаж - (від фр.collage - наклеювання ) - технічний прийом в образотворчому мистецтві , що полягає в наклеюванні на підкладку предметів і матеріалів, що відрізняються від основи за кольором і фактуре.</vt:lpstr>
      <vt:lpstr>Орігамі - (яп.折り紙, букв. « Складена папір» ) - стародавнє мистецтво складання фігурок з паперу</vt:lpstr>
      <vt:lpstr>Пісочна терапія - це спосіб спілкування зі світом і самим собою ; спосіб зняття внутрішньої напруги , втілення його на несвідомо - символічному рівні , що підвищує впевненість у собі і відкриває нові шляхи розвитку .</vt:lpstr>
      <vt:lpstr>Кольоротерапія - це лікування кольором. У далекій давнині люди помітили , що колір надає потужну дію на людину.</vt:lpstr>
      <vt:lpstr>Казкотерапія - це спосіб передачі індивідууму ( частіше дитині ) необхідних моральних норм і правил.</vt:lpstr>
      <vt:lpstr>Фототерапія - набір психотехнік , пов'язаних з лікувально- корекційним застосуванням фотографії , її використання для вирішення психологічних проблем , а також розвитку та гармонізації особистості .</vt:lpstr>
      <vt:lpstr>Робота з глиною - особливо важливо для тих людей , яким важко " виговоритися " , кому важко розповісти про свої почуття і переживання , в ситуаціях невизначеності - адже " мятье " глини " , виліплювання " знижує або прибирає опір і дає можливість " побачити " рішення .</vt:lpstr>
      <vt:lpstr>Заповіді арт - терапії :</vt:lpstr>
      <vt:lpstr>Арт - терапія - це увлекательнейший світ, в якому вам належить зробити багато самостійних відкриттів, а головне, це ефективно, доступно, безпечно, ЦІКАВО.</vt:lpstr>
      <vt:lpstr>Дякую за увагу! </vt:lpstr>
      <vt:lpstr>Література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й основні категорії арт-терапії</dc:title>
  <dc:creator>Лилия</dc:creator>
  <cp:lastModifiedBy>macbook air</cp:lastModifiedBy>
  <cp:revision>19</cp:revision>
  <dcterms:created xsi:type="dcterms:W3CDTF">2014-04-13T17:20:01Z</dcterms:created>
  <dcterms:modified xsi:type="dcterms:W3CDTF">2014-09-02T09:07:21Z</dcterms:modified>
</cp:coreProperties>
</file>