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65" autoAdjust="0"/>
    <p:restoredTop sz="94660"/>
  </p:normalViewPr>
  <p:slideViewPr>
    <p:cSldViewPr>
      <p:cViewPr varScale="1">
        <p:scale>
          <a:sx n="70" d="100"/>
          <a:sy n="70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772816"/>
            <a:ext cx="8458200" cy="1222375"/>
          </a:xfrm>
        </p:spPr>
        <p:txBody>
          <a:bodyPr>
            <a:normAutofit/>
          </a:bodyPr>
          <a:lstStyle/>
          <a:p>
            <a:r>
              <a:rPr lang="uk-UA" b="1" dirty="0"/>
              <a:t>Системний опис арт-терапевтичного процесу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284984"/>
            <a:ext cx="8515672" cy="1515616"/>
          </a:xfrm>
        </p:spPr>
        <p:txBody>
          <a:bodyPr>
            <a:normAutofit/>
          </a:bodyPr>
          <a:lstStyle/>
          <a:p>
            <a:r>
              <a:rPr lang="uk-UA" dirty="0" smtClean="0"/>
              <a:t>Презентацію підготувала студентка 2 курсу, факультету соціальної педагогіки та психології, групи 3122-2</a:t>
            </a:r>
          </a:p>
          <a:p>
            <a:r>
              <a:rPr lang="uk-UA" dirty="0" smtClean="0"/>
              <a:t>Сідельник </a:t>
            </a:r>
            <a:r>
              <a:rPr lang="uk-UA" dirty="0" err="1" smtClean="0"/>
              <a:t>Альона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29353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>
                <a:effectLst/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200" dirty="0" err="1">
                <a:effectLst/>
                <a:latin typeface="Times New Roman" pitchFamily="18" charset="0"/>
                <a:cs typeface="Times New Roman" pitchFamily="18" charset="0"/>
              </a:rPr>
              <a:t>третьому</a:t>
            </a:r>
            <a:r>
              <a:rPr lang="ru-RU" sz="2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effectLst/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2200" dirty="0">
                <a:effectLst/>
                <a:latin typeface="Times New Roman" pitchFamily="18" charset="0"/>
                <a:cs typeface="Times New Roman" pitchFamily="18" charset="0"/>
              </a:rPr>
              <a:t> арт- </a:t>
            </a:r>
            <a:r>
              <a:rPr lang="ru-RU" sz="2200" dirty="0" err="1">
                <a:effectLst/>
                <a:latin typeface="Times New Roman" pitchFamily="18" charset="0"/>
                <a:cs typeface="Times New Roman" pitchFamily="18" charset="0"/>
              </a:rPr>
              <a:t>терапевтичного</a:t>
            </a:r>
            <a:r>
              <a:rPr lang="ru-RU" sz="2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effectLst/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200" dirty="0">
                <a:effectLst/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>
                <a:effectLst/>
                <a:latin typeface="Times New Roman" pitchFamily="18" charset="0"/>
                <a:cs typeface="Times New Roman" pitchFamily="18" charset="0"/>
              </a:rPr>
              <a:t>стані</a:t>
            </a:r>
            <a:r>
              <a:rPr lang="ru-RU" sz="2200" dirty="0">
                <a:effectLst/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effectLst/>
                <a:latin typeface="Times New Roman" pitchFamily="18" charset="0"/>
                <a:cs typeface="Times New Roman" pitchFamily="18" charset="0"/>
              </a:rPr>
              <a:t>поведінці</a:t>
            </a:r>
            <a:r>
              <a:rPr lang="ru-RU" sz="2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effectLst/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sz="2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effectLst/>
                <a:latin typeface="Times New Roman" pitchFamily="18" charset="0"/>
                <a:cs typeface="Times New Roman" pitchFamily="18" charset="0"/>
              </a:rPr>
              <a:t>відбуваються</a:t>
            </a:r>
            <a:r>
              <a:rPr lang="ru-RU" sz="2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effectLst/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sz="2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effectLst/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effectLst/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200" dirty="0">
                <a:effectLst/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340768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1 . </a:t>
            </a:r>
            <a:r>
              <a:rPr lang="ru-RU" dirty="0" err="1"/>
              <a:t>Зникає</a:t>
            </a:r>
            <a:r>
              <a:rPr lang="ru-RU" dirty="0"/>
              <a:t> </a:t>
            </a:r>
            <a:r>
              <a:rPr lang="ru-RU" dirty="0" err="1"/>
              <a:t>імпульсивна</a:t>
            </a:r>
            <a:r>
              <a:rPr lang="ru-RU" dirty="0"/>
              <a:t> , хаотична </a:t>
            </a:r>
            <a:r>
              <a:rPr lang="ru-RU" dirty="0" err="1"/>
              <a:t>поведінка</a:t>
            </a:r>
            <a:r>
              <a:rPr lang="ru-RU" dirty="0"/>
              <a:t> , </a:t>
            </a:r>
            <a:r>
              <a:rPr lang="ru-RU" dirty="0" err="1"/>
              <a:t>пов'язане</a:t>
            </a:r>
            <a:r>
              <a:rPr lang="ru-RU" dirty="0"/>
              <a:t> з « </a:t>
            </a:r>
            <a:r>
              <a:rPr lang="ru-RU" dirty="0" err="1" smtClean="0"/>
              <a:t>вихлюпуванням</a:t>
            </a:r>
            <a:r>
              <a:rPr lang="ru-RU" dirty="0" smtClean="0"/>
              <a:t> </a:t>
            </a:r>
            <a:r>
              <a:rPr lang="ru-RU" dirty="0"/>
              <a:t>» </a:t>
            </a:r>
            <a:r>
              <a:rPr lang="ru-RU" dirty="0" err="1"/>
              <a:t>почуттів</a:t>
            </a:r>
            <a:r>
              <a:rPr lang="ru-RU" dirty="0"/>
              <a:t> , і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перехід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до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, </a:t>
            </a:r>
            <a:r>
              <a:rPr lang="ru-RU" dirty="0" err="1"/>
              <a:t>пов'язаної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створенням</a:t>
            </a:r>
            <a:r>
              <a:rPr lang="ru-RU" dirty="0"/>
              <a:t> </a:t>
            </a:r>
            <a:r>
              <a:rPr lang="ru-RU" dirty="0" err="1"/>
              <a:t>візуальних</a:t>
            </a:r>
            <a:r>
              <a:rPr lang="ru-RU" dirty="0"/>
              <a:t> </a:t>
            </a:r>
            <a:r>
              <a:rPr lang="ru-RU" dirty="0" err="1"/>
              <a:t>образів</a:t>
            </a:r>
            <a:r>
              <a:rPr lang="ru-RU" dirty="0"/>
              <a:t>.</a:t>
            </a:r>
          </a:p>
          <a:p>
            <a:r>
              <a:rPr lang="ru-RU" dirty="0"/>
              <a:t>2 . У </a:t>
            </a:r>
            <a:r>
              <a:rPr lang="ru-RU" dirty="0" err="1"/>
              <a:t>клієнта</a:t>
            </a:r>
            <a:r>
              <a:rPr lang="ru-RU" dirty="0"/>
              <a:t> </a:t>
            </a:r>
            <a:r>
              <a:rPr lang="ru-RU" dirty="0" err="1"/>
              <a:t>розвивається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бачити</a:t>
            </a:r>
            <a:r>
              <a:rPr lang="ru-RU" dirty="0"/>
              <a:t> </a:t>
            </a:r>
            <a:r>
              <a:rPr lang="ru-RU" dirty="0" err="1"/>
              <a:t>укладений</a:t>
            </a:r>
            <a:r>
              <a:rPr lang="ru-RU" dirty="0"/>
              <a:t> у </a:t>
            </a:r>
            <a:r>
              <a:rPr lang="ru-RU" dirty="0" err="1"/>
              <a:t>створюваній</a:t>
            </a:r>
            <a:r>
              <a:rPr lang="ru-RU" dirty="0"/>
              <a:t> ним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сенс</a:t>
            </a:r>
            <a:r>
              <a:rPr lang="ru-RU" dirty="0"/>
              <a:t> і </a:t>
            </a:r>
            <a:r>
              <a:rPr lang="ru-RU" dirty="0" err="1"/>
              <a:t>виявляти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і системою </a:t>
            </a:r>
            <a:r>
              <a:rPr lang="ru-RU" dirty="0" err="1"/>
              <a:t>відносин</a:t>
            </a:r>
            <a:r>
              <a:rPr lang="ru-RU" dirty="0"/>
              <a:t> .</a:t>
            </a:r>
          </a:p>
          <a:p>
            <a:r>
              <a:rPr lang="ru-RU" dirty="0" smtClean="0"/>
              <a:t>3 </a:t>
            </a:r>
            <a:r>
              <a:rPr lang="ru-RU" dirty="0"/>
              <a:t>. </a:t>
            </a:r>
            <a:r>
              <a:rPr lang="ru-RU" dirty="0" err="1"/>
              <a:t>Клієнт</a:t>
            </a:r>
            <a:r>
              <a:rPr lang="ru-RU" dirty="0"/>
              <a:t> </a:t>
            </a:r>
            <a:r>
              <a:rPr lang="ru-RU" dirty="0" err="1"/>
              <a:t>отримує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створюваних</a:t>
            </a:r>
            <a:r>
              <a:rPr lang="ru-RU" dirty="0"/>
              <a:t> ним </a:t>
            </a:r>
            <a:r>
              <a:rPr lang="ru-RU" dirty="0" err="1"/>
              <a:t>образів</a:t>
            </a:r>
            <a:r>
              <a:rPr lang="ru-RU" dirty="0"/>
              <a:t> 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подальшої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з ними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, </a:t>
            </a:r>
            <a:r>
              <a:rPr lang="ru-RU" dirty="0" err="1"/>
              <a:t>рефлексії</a:t>
            </a:r>
            <a:r>
              <a:rPr lang="ru-RU" dirty="0"/>
              <a:t> та </a:t>
            </a:r>
            <a:r>
              <a:rPr lang="ru-RU" dirty="0" err="1"/>
              <a:t>аналізу</a:t>
            </a:r>
            <a:r>
              <a:rPr lang="ru-RU" dirty="0"/>
              <a:t>.</a:t>
            </a:r>
          </a:p>
          <a:p>
            <a:r>
              <a:rPr lang="ru-RU" dirty="0"/>
              <a:t>4 . </a:t>
            </a:r>
            <a:r>
              <a:rPr lang="ru-RU" dirty="0" err="1"/>
              <a:t>Підвищується</a:t>
            </a:r>
            <a:r>
              <a:rPr lang="ru-RU" dirty="0"/>
              <a:t> </a:t>
            </a:r>
            <a:r>
              <a:rPr lang="ru-RU" dirty="0" err="1"/>
              <a:t>самооцінка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,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 smtClean="0"/>
              <a:t>механізмів</a:t>
            </a:r>
            <a:r>
              <a:rPr lang="ru-RU" dirty="0"/>
              <a:t> </a:t>
            </a:r>
            <a:r>
              <a:rPr lang="ru-RU" dirty="0" err="1" smtClean="0"/>
              <a:t>психологічного</a:t>
            </a:r>
            <a:r>
              <a:rPr lang="ru-RU" dirty="0" smtClean="0"/>
              <a:t> </a:t>
            </a:r>
            <a:r>
              <a:rPr lang="ru-RU" dirty="0" err="1"/>
              <a:t>захисту</a:t>
            </a:r>
            <a:r>
              <a:rPr lang="ru-RU" dirty="0"/>
              <a:t> , і </a:t>
            </a:r>
            <a:r>
              <a:rPr lang="ru-RU" dirty="0" err="1"/>
              <a:t>з'являється</a:t>
            </a:r>
            <a:r>
              <a:rPr lang="ru-RU" dirty="0"/>
              <a:t> </a:t>
            </a:r>
            <a:r>
              <a:rPr lang="ru-RU" dirty="0" err="1"/>
              <a:t>нове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ним самого себе і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.</a:t>
            </a:r>
          </a:p>
          <a:p>
            <a:r>
              <a:rPr lang="ru-RU" dirty="0"/>
              <a:t>5 . </a:t>
            </a:r>
            <a:r>
              <a:rPr lang="ru-RU" dirty="0" err="1"/>
              <a:t>Клієнт</a:t>
            </a:r>
            <a:r>
              <a:rPr lang="ru-RU" dirty="0"/>
              <a:t>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, </a:t>
            </a:r>
            <a:r>
              <a:rPr lang="ru-RU" dirty="0" err="1"/>
              <a:t>художньої</a:t>
            </a:r>
            <a:r>
              <a:rPr lang="ru-RU" dirty="0"/>
              <a:t> практики </a:t>
            </a:r>
            <a:r>
              <a:rPr lang="ru-RU" dirty="0" smtClean="0"/>
              <a:t>та </a:t>
            </a:r>
            <a:r>
              <a:rPr lang="ru-RU" dirty="0" err="1" smtClean="0"/>
              <a:t>взаємовідносин</a:t>
            </a:r>
            <a:r>
              <a:rPr lang="ru-RU" dirty="0" smtClean="0"/>
              <a:t> </a:t>
            </a:r>
            <a:r>
              <a:rPr lang="ru-RU" dirty="0"/>
              <a:t>з психологом і </a:t>
            </a:r>
            <a:r>
              <a:rPr lang="ru-RU" dirty="0" err="1"/>
              <a:t>отримує</a:t>
            </a:r>
            <a:r>
              <a:rPr lang="ru-RU" dirty="0"/>
              <a:t> на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.</a:t>
            </a:r>
          </a:p>
          <a:p>
            <a:r>
              <a:rPr lang="ru-RU" dirty="0"/>
              <a:t>6 .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кордонів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і</a:t>
            </a:r>
          </a:p>
          <a:p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відносне</a:t>
            </a:r>
            <a:r>
              <a:rPr lang="ru-RU" dirty="0"/>
              <a:t> </a:t>
            </a:r>
            <a:r>
              <a:rPr lang="ru-RU" dirty="0" err="1"/>
              <a:t>дистанціювання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психолога 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,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меншому</a:t>
            </a:r>
            <a:r>
              <a:rPr lang="ru-RU" dirty="0"/>
              <a:t> </a:t>
            </a:r>
            <a:r>
              <a:rPr lang="ru-RU" dirty="0" err="1"/>
              <a:t>фокусуванні</a:t>
            </a:r>
            <a:r>
              <a:rPr lang="ru-RU" dirty="0"/>
              <a:t> на </a:t>
            </a:r>
            <a:r>
              <a:rPr lang="ru-RU" dirty="0" err="1"/>
              <a:t>психотерапевтичних</a:t>
            </a:r>
            <a:r>
              <a:rPr lang="ru-RU" dirty="0"/>
              <a:t> </a:t>
            </a:r>
            <a:r>
              <a:rPr lang="ru-RU" dirty="0" err="1"/>
              <a:t>відносинах</a:t>
            </a:r>
            <a:r>
              <a:rPr lang="ru-RU" dirty="0"/>
              <a:t> і в </a:t>
            </a:r>
            <a:r>
              <a:rPr lang="ru-RU" dirty="0" err="1"/>
              <a:t>більшому</a:t>
            </a:r>
            <a:r>
              <a:rPr lang="ru-RU" dirty="0"/>
              <a:t> - на </a:t>
            </a:r>
            <a:r>
              <a:rPr lang="ru-RU" dirty="0" err="1"/>
              <a:t>творчій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, </a:t>
            </a:r>
            <a:r>
              <a:rPr lang="ru-RU" dirty="0" err="1"/>
              <a:t>собі</a:t>
            </a:r>
            <a:r>
              <a:rPr lang="ru-RU" dirty="0"/>
              <a:t> і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4525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ru-RU" sz="2200" dirty="0" err="1">
                <a:effectLst/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effectLst/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200" dirty="0">
                <a:effectLst/>
                <a:latin typeface="Times New Roman" pitchFamily="18" charset="0"/>
                <a:cs typeface="Times New Roman" pitchFamily="18" charset="0"/>
              </a:rPr>
              <a:t> психолога на </a:t>
            </a:r>
            <a:r>
              <a:rPr lang="ru-RU" sz="2200" dirty="0" err="1">
                <a:effectLst/>
                <a:latin typeface="Times New Roman" pitchFamily="18" charset="0"/>
                <a:cs typeface="Times New Roman" pitchFamily="18" charset="0"/>
              </a:rPr>
              <a:t>даному</a:t>
            </a:r>
            <a:r>
              <a:rPr lang="ru-RU" sz="2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effectLst/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2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effectLst/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200" dirty="0">
                <a:effectLst/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200" dirty="0" err="1">
                <a:effectLst/>
                <a:latin typeface="Times New Roman" pitchFamily="18" charset="0"/>
                <a:cs typeface="Times New Roman" pitchFamily="18" charset="0"/>
              </a:rPr>
              <a:t>клієнтом</a:t>
            </a:r>
            <a:r>
              <a:rPr lang="ru-RU" sz="2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effectLst/>
                <a:latin typeface="Times New Roman" pitchFamily="18" charset="0"/>
                <a:cs typeface="Times New Roman" pitchFamily="18" charset="0"/>
              </a:rPr>
              <a:t>полягають</a:t>
            </a:r>
            <a:r>
              <a:rPr lang="ru-RU" sz="2200" dirty="0"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>
                <a:effectLst/>
                <a:latin typeface="Times New Roman" pitchFamily="18" charset="0"/>
                <a:cs typeface="Times New Roman" pitchFamily="18" charset="0"/>
              </a:rPr>
              <a:t>наступному</a:t>
            </a:r>
            <a:r>
              <a:rPr lang="ru-RU" sz="2200" dirty="0"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-10521" y="1327249"/>
            <a:ext cx="9144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1 )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підтримання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атмосфери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терпимості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захищеності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чітких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просторово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меж арт-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терапевтичної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подальшого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вираження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клієнтом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почуттів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потреб , думок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освоєння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ним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2 )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структурування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уваги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форм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творчої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3 )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фасилітація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емоційної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експресії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4 )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подальший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обмін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клієнтом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почуттями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асоціаціями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образами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ідеями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5 )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зміцнення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особистих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кордонів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фокусування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уваги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аспектах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самого себе.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70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dirty="0"/>
              <a:t>Заключний </a:t>
            </a:r>
            <a:r>
              <a:rPr lang="uk-UA" dirty="0" smtClean="0"/>
              <a:t>етап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288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Завершальний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арт- </a:t>
            </a:r>
            <a:r>
              <a:rPr lang="ru-RU" dirty="0" err="1"/>
              <a:t>терапії</a:t>
            </a:r>
            <a:r>
              <a:rPr lang="ru-RU" dirty="0"/>
              <a:t> є </a:t>
            </a:r>
            <a:r>
              <a:rPr lang="ru-RU" dirty="0" err="1"/>
              <a:t>логічним</a:t>
            </a:r>
            <a:r>
              <a:rPr lang="ru-RU" dirty="0"/>
              <a:t> </a:t>
            </a:r>
            <a:r>
              <a:rPr lang="ru-RU" dirty="0" err="1"/>
              <a:t>продовженням</a:t>
            </a:r>
            <a:r>
              <a:rPr lang="ru-RU" dirty="0"/>
              <a:t> тих </a:t>
            </a:r>
            <a:r>
              <a:rPr lang="ru-RU" dirty="0" err="1"/>
              <a:t>процесів</a:t>
            </a:r>
            <a:r>
              <a:rPr lang="ru-RU" dirty="0"/>
              <a:t> 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запущені</a:t>
            </a:r>
            <a:r>
              <a:rPr lang="ru-RU" dirty="0"/>
              <a:t> на </a:t>
            </a:r>
            <a:r>
              <a:rPr lang="ru-RU" dirty="0" err="1"/>
              <a:t>попередніх</a:t>
            </a:r>
            <a:r>
              <a:rPr lang="ru-RU" dirty="0"/>
              <a:t> </a:t>
            </a:r>
            <a:r>
              <a:rPr lang="ru-RU" dirty="0" err="1"/>
              <a:t>етапах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і </a:t>
            </a:r>
            <a:r>
              <a:rPr lang="ru-RU" dirty="0" err="1"/>
              <a:t>які</a:t>
            </a:r>
            <a:r>
              <a:rPr lang="ru-RU" dirty="0"/>
              <a:t> в </a:t>
            </a:r>
            <a:r>
              <a:rPr lang="ru-RU" dirty="0" err="1"/>
              <a:t>кінцевому</a:t>
            </a:r>
            <a:r>
              <a:rPr lang="ru-RU" dirty="0"/>
              <a:t> </a:t>
            </a:r>
            <a:r>
              <a:rPr lang="ru-RU" dirty="0" err="1"/>
              <a:t>підсумку</a:t>
            </a:r>
            <a:r>
              <a:rPr lang="ru-RU" dirty="0"/>
              <a:t> </a:t>
            </a:r>
            <a:r>
              <a:rPr lang="ru-RU" dirty="0" err="1"/>
              <a:t>призводять</a:t>
            </a:r>
            <a:r>
              <a:rPr lang="ru-RU" dirty="0"/>
              <a:t> до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психокорекційних</a:t>
            </a:r>
            <a:endParaRPr lang="ru-RU" dirty="0"/>
          </a:p>
          <a:p>
            <a:r>
              <a:rPr lang="ru-RU" dirty="0" err="1"/>
              <a:t>результатів</a:t>
            </a:r>
            <a:r>
              <a:rPr lang="ru-RU" dirty="0"/>
              <a:t> . Даний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як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підведення</a:t>
            </a:r>
            <a:r>
              <a:rPr lang="ru-RU" dirty="0"/>
              <a:t> </a:t>
            </a:r>
            <a:r>
              <a:rPr lang="ru-RU" dirty="0" err="1"/>
              <a:t>підсумків</a:t>
            </a:r>
            <a:r>
              <a:rPr lang="ru-RU" dirty="0"/>
              <a:t> та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психокорекції</a:t>
            </a:r>
            <a:r>
              <a:rPr lang="ru-RU" dirty="0"/>
              <a:t> .</a:t>
            </a:r>
          </a:p>
          <a:p>
            <a:r>
              <a:rPr lang="ru-RU" dirty="0"/>
              <a:t>Психолог і </a:t>
            </a:r>
            <a:r>
              <a:rPr lang="ru-RU" dirty="0" err="1"/>
              <a:t>клієнт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прагнути</a:t>
            </a:r>
            <a:r>
              <a:rPr lang="ru-RU" dirty="0"/>
              <a:t> до того , </a:t>
            </a:r>
            <a:r>
              <a:rPr lang="ru-RU" dirty="0" err="1"/>
              <a:t>щоб</a:t>
            </a:r>
            <a:r>
              <a:rPr lang="ru-RU" dirty="0"/>
              <a:t> момент </a:t>
            </a:r>
            <a:r>
              <a:rPr lang="ru-RU" dirty="0" err="1"/>
              <a:t>завершення</a:t>
            </a:r>
            <a:r>
              <a:rPr lang="ru-RU" dirty="0"/>
              <a:t> </a:t>
            </a:r>
            <a:r>
              <a:rPr lang="ru-RU" dirty="0" err="1"/>
              <a:t>психокорекції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ними </a:t>
            </a:r>
            <a:r>
              <a:rPr lang="ru-RU" dirty="0" err="1"/>
              <a:t>узгоджений</a:t>
            </a:r>
            <a:r>
              <a:rPr lang="ru-RU" dirty="0"/>
              <a:t> і </a:t>
            </a:r>
            <a:r>
              <a:rPr lang="ru-RU" dirty="0" err="1"/>
              <a:t>щоб</a:t>
            </a:r>
            <a:r>
              <a:rPr lang="ru-RU" dirty="0"/>
              <a:t> арт- </a:t>
            </a:r>
            <a:r>
              <a:rPr lang="ru-RU" dirty="0" err="1"/>
              <a:t>терапевтичний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не </a:t>
            </a:r>
            <a:r>
              <a:rPr lang="ru-RU" dirty="0" err="1"/>
              <a:t>припинявся</a:t>
            </a:r>
            <a:r>
              <a:rPr lang="ru-RU" dirty="0"/>
              <a:t> в </a:t>
            </a:r>
            <a:r>
              <a:rPr lang="ru-RU" dirty="0" err="1"/>
              <a:t>односторонньому</a:t>
            </a:r>
            <a:r>
              <a:rPr lang="ru-RU" dirty="0"/>
              <a:t> порядку. Очевидно 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передчасний</a:t>
            </a:r>
            <a:r>
              <a:rPr lang="ru-RU" dirty="0"/>
              <a:t> </a:t>
            </a:r>
            <a:r>
              <a:rPr lang="ru-RU" dirty="0" err="1"/>
              <a:t>вихід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з арт- </a:t>
            </a:r>
            <a:r>
              <a:rPr lang="ru-RU" dirty="0" err="1"/>
              <a:t>терапевтичного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завдати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.</a:t>
            </a:r>
          </a:p>
          <a:p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завершення</a:t>
            </a:r>
            <a:r>
              <a:rPr lang="ru-RU" dirty="0"/>
              <a:t> </a:t>
            </a:r>
            <a:r>
              <a:rPr lang="ru-RU" dirty="0" err="1"/>
              <a:t>терапії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супроводжуватися</a:t>
            </a:r>
            <a:r>
              <a:rPr lang="ru-RU" dirty="0"/>
              <a:t> </a:t>
            </a:r>
            <a:r>
              <a:rPr lang="ru-RU" dirty="0" err="1"/>
              <a:t>пожвавленням</a:t>
            </a:r>
            <a:r>
              <a:rPr lang="ru-RU" dirty="0"/>
              <a:t> </a:t>
            </a:r>
            <a:r>
              <a:rPr lang="ru-RU" dirty="0" err="1"/>
              <a:t>сильних</a:t>
            </a:r>
            <a:r>
              <a:rPr lang="ru-RU" dirty="0"/>
              <a:t> </a:t>
            </a:r>
            <a:r>
              <a:rPr lang="ru-RU" dirty="0" err="1"/>
              <a:t>почуттів</a:t>
            </a:r>
            <a:r>
              <a:rPr lang="ru-RU" dirty="0"/>
              <a:t> (</a:t>
            </a:r>
            <a:r>
              <a:rPr lang="ru-RU" dirty="0" err="1"/>
              <a:t>втрати</a:t>
            </a:r>
            <a:r>
              <a:rPr lang="ru-RU" dirty="0"/>
              <a:t> , горя , страху , </a:t>
            </a:r>
            <a:r>
              <a:rPr lang="ru-RU" dirty="0" err="1"/>
              <a:t>гніву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),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відображають</a:t>
            </a:r>
            <a:r>
              <a:rPr lang="ru-RU" dirty="0"/>
              <a:t> </a:t>
            </a:r>
            <a:r>
              <a:rPr lang="ru-RU" dirty="0" err="1"/>
              <a:t>пережитий</a:t>
            </a:r>
            <a:r>
              <a:rPr lang="ru-RU" dirty="0"/>
              <a:t> </a:t>
            </a:r>
            <a:r>
              <a:rPr lang="ru-RU" dirty="0" err="1"/>
              <a:t>клієнтом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розставань</a:t>
            </a:r>
            <a:r>
              <a:rPr lang="ru-RU" dirty="0"/>
              <a:t> , вони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опрацьовані</a:t>
            </a:r>
            <a:r>
              <a:rPr lang="ru-RU" dirty="0"/>
              <a:t>.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врахувати</a:t>
            </a:r>
            <a:r>
              <a:rPr lang="ru-RU" dirty="0"/>
              <a:t> 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супроводжують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сильні</a:t>
            </a:r>
            <a:r>
              <a:rPr lang="ru-RU" dirty="0"/>
              <a:t> </a:t>
            </a:r>
            <a:r>
              <a:rPr lang="ru-RU" dirty="0" err="1"/>
              <a:t>переживання</a:t>
            </a:r>
            <a:r>
              <a:rPr lang="ru-RU" dirty="0"/>
              <a:t> </a:t>
            </a:r>
            <a:r>
              <a:rPr lang="ru-RU" dirty="0" err="1"/>
              <a:t>характерні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для </a:t>
            </a:r>
            <a:r>
              <a:rPr lang="ru-RU" dirty="0" err="1"/>
              <a:t>клієнта</a:t>
            </a:r>
            <a:r>
              <a:rPr lang="ru-RU" dirty="0"/>
              <a:t> , але й для психолога , 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диктує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адекватного </a:t>
            </a:r>
            <a:r>
              <a:rPr lang="ru-RU" dirty="0" err="1"/>
              <a:t>вираження</a:t>
            </a:r>
            <a:r>
              <a:rPr lang="ru-RU" dirty="0"/>
              <a:t> та </a:t>
            </a:r>
            <a:r>
              <a:rPr lang="ru-RU" dirty="0" err="1"/>
              <a:t>аналізу</a:t>
            </a:r>
            <a:r>
              <a:rPr lang="ru-RU" dirty="0"/>
              <a:t> ним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переживань</a:t>
            </a:r>
            <a:r>
              <a:rPr lang="ru-RU" dirty="0"/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6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err="1">
                <a:effectLst/>
              </a:rPr>
              <a:t>Основні</a:t>
            </a:r>
            <a:r>
              <a:rPr lang="ru-RU" sz="2200" dirty="0">
                <a:effectLst/>
              </a:rPr>
              <a:t> </a:t>
            </a:r>
            <a:r>
              <a:rPr lang="ru-RU" sz="2200" dirty="0" err="1">
                <a:effectLst/>
              </a:rPr>
              <a:t>завдання</a:t>
            </a:r>
            <a:r>
              <a:rPr lang="ru-RU" sz="2200" dirty="0">
                <a:effectLst/>
              </a:rPr>
              <a:t> психолога на </a:t>
            </a:r>
            <a:r>
              <a:rPr lang="ru-RU" sz="2200" dirty="0" err="1">
                <a:effectLst/>
              </a:rPr>
              <a:t>завершальному</a:t>
            </a:r>
            <a:r>
              <a:rPr lang="ru-RU" sz="2200" dirty="0">
                <a:effectLst/>
              </a:rPr>
              <a:t> </a:t>
            </a:r>
            <a:r>
              <a:rPr lang="ru-RU" sz="2200" dirty="0" err="1">
                <a:effectLst/>
              </a:rPr>
              <a:t>етапі</a:t>
            </a:r>
            <a:r>
              <a:rPr lang="ru-RU" sz="2200" dirty="0">
                <a:effectLst/>
              </a:rPr>
              <a:t> арт-</a:t>
            </a:r>
            <a:br>
              <a:rPr lang="ru-RU" sz="2200" dirty="0">
                <a:effectLst/>
              </a:rPr>
            </a:br>
            <a:r>
              <a:rPr lang="ru-RU" sz="2200" dirty="0" err="1">
                <a:effectLst/>
              </a:rPr>
              <a:t>терапевтичного</a:t>
            </a:r>
            <a:r>
              <a:rPr lang="ru-RU" sz="2200" dirty="0">
                <a:effectLst/>
              </a:rPr>
              <a:t> </a:t>
            </a:r>
            <a:r>
              <a:rPr lang="ru-RU" sz="2200" dirty="0" err="1">
                <a:effectLst/>
              </a:rPr>
              <a:t>процесу</a:t>
            </a:r>
            <a:r>
              <a:rPr lang="ru-RU" sz="2200" dirty="0">
                <a:effectLst/>
              </a:rPr>
              <a:t> :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56792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1 ) </a:t>
            </a:r>
            <a:r>
              <a:rPr lang="ru-RU" dirty="0" err="1"/>
              <a:t>створення</a:t>
            </a:r>
            <a:r>
              <a:rPr lang="ru-RU" dirty="0"/>
              <a:t> умов для </a:t>
            </a:r>
            <a:r>
              <a:rPr lang="ru-RU" dirty="0" err="1"/>
              <a:t>вираження</a:t>
            </a:r>
            <a:r>
              <a:rPr lang="ru-RU" dirty="0"/>
              <a:t> </a:t>
            </a:r>
            <a:r>
              <a:rPr lang="ru-RU" dirty="0" err="1"/>
              <a:t>клієнтом</a:t>
            </a:r>
            <a:r>
              <a:rPr lang="ru-RU" dirty="0"/>
              <a:t> </a:t>
            </a:r>
            <a:r>
              <a:rPr lang="ru-RU" dirty="0" err="1"/>
              <a:t>своїх</a:t>
            </a:r>
            <a:endParaRPr lang="ru-RU" dirty="0"/>
          </a:p>
          <a:p>
            <a:r>
              <a:rPr lang="ru-RU" dirty="0" err="1"/>
              <a:t>почуттів</a:t>
            </a:r>
            <a:r>
              <a:rPr lang="ru-RU" dirty="0"/>
              <a:t> і потреб 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структурування</a:t>
            </a:r>
            <a:r>
              <a:rPr lang="ru-RU" dirty="0"/>
              <a:t> і </a:t>
            </a:r>
            <a:r>
              <a:rPr lang="ru-RU" dirty="0" err="1"/>
              <a:t>організація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та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dirty="0"/>
              <a:t>2 ) </a:t>
            </a:r>
            <a:r>
              <a:rPr lang="ru-RU" dirty="0" err="1"/>
              <a:t>продовження</a:t>
            </a:r>
            <a:r>
              <a:rPr lang="ru-RU" dirty="0"/>
              <a:t> «</a:t>
            </a:r>
            <a:r>
              <a:rPr lang="ru-RU" dirty="0" err="1"/>
              <a:t>діалогу</a:t>
            </a:r>
            <a:r>
              <a:rPr lang="ru-RU" dirty="0"/>
              <a:t>» з </a:t>
            </a:r>
            <a:r>
              <a:rPr lang="ru-RU" dirty="0" err="1"/>
              <a:t>клієнтом</a:t>
            </a:r>
            <a:r>
              <a:rPr lang="ru-RU" dirty="0"/>
              <a:t> , </a:t>
            </a:r>
            <a:r>
              <a:rPr lang="ru-RU" dirty="0" err="1"/>
              <a:t>необхідного</a:t>
            </a:r>
            <a:endParaRPr lang="ru-RU" dirty="0"/>
          </a:p>
          <a:p>
            <a:r>
              <a:rPr lang="ru-RU" dirty="0"/>
              <a:t>для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дистанціювання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минулого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, </a:t>
            </a:r>
            <a:r>
              <a:rPr lang="ru-RU" dirty="0" err="1"/>
              <a:t>усвідомлення</a:t>
            </a:r>
            <a:r>
              <a:rPr lang="ru-RU" dirty="0"/>
              <a:t> ним</a:t>
            </a:r>
          </a:p>
          <a:p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переживань</a:t>
            </a:r>
            <a:r>
              <a:rPr lang="ru-RU" dirty="0"/>
              <a:t> і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арт- </a:t>
            </a:r>
            <a:r>
              <a:rPr lang="ru-RU" dirty="0" err="1"/>
              <a:t>терапії</a:t>
            </a:r>
            <a:r>
              <a:rPr lang="ru-RU" dirty="0"/>
              <a:t> ;</a:t>
            </a:r>
          </a:p>
          <a:p>
            <a:r>
              <a:rPr lang="ru-RU" dirty="0"/>
              <a:t>3 ) </a:t>
            </a:r>
            <a:r>
              <a:rPr lang="ru-RU" dirty="0" err="1"/>
              <a:t>фокусування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на </a:t>
            </a:r>
            <a:r>
              <a:rPr lang="ru-RU" dirty="0" err="1"/>
              <a:t>собі</a:t>
            </a:r>
            <a:r>
              <a:rPr lang="ru-RU" dirty="0"/>
              <a:t> і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ресурсах , </a:t>
            </a:r>
            <a:r>
              <a:rPr lang="ru-RU" dirty="0" err="1"/>
              <a:t>необхідне</a:t>
            </a:r>
            <a:r>
              <a:rPr lang="ru-RU" dirty="0"/>
              <a:t> для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особистих</a:t>
            </a:r>
            <a:endParaRPr lang="ru-RU" dirty="0"/>
          </a:p>
          <a:p>
            <a:r>
              <a:rPr lang="ru-RU" dirty="0" err="1"/>
              <a:t>кордонів</a:t>
            </a:r>
            <a:r>
              <a:rPr lang="ru-RU" dirty="0"/>
              <a:t> ,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міжособистісної</a:t>
            </a:r>
            <a:r>
              <a:rPr lang="ru-RU" dirty="0"/>
              <a:t> </a:t>
            </a:r>
            <a:r>
              <a:rPr lang="ru-RU" dirty="0" err="1"/>
              <a:t>дистанції</a:t>
            </a:r>
            <a:r>
              <a:rPr lang="ru-RU" dirty="0"/>
              <a:t> і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віри</a:t>
            </a:r>
            <a:r>
              <a:rPr lang="ru-RU" dirty="0"/>
              <a:t> у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;</a:t>
            </a:r>
          </a:p>
          <a:p>
            <a:r>
              <a:rPr lang="ru-RU" dirty="0"/>
              <a:t>4 )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до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, з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підготувати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до </a:t>
            </a:r>
            <a:r>
              <a:rPr lang="ru-RU" dirty="0" err="1"/>
              <a:t>зустрічі</a:t>
            </a:r>
            <a:r>
              <a:rPr lang="ru-RU" dirty="0"/>
              <a:t> з </a:t>
            </a:r>
            <a:r>
              <a:rPr lang="ru-RU" dirty="0" err="1"/>
              <a:t>новими</a:t>
            </a:r>
            <a:r>
              <a:rPr lang="ru-RU" dirty="0"/>
              <a:t> </a:t>
            </a:r>
            <a:r>
              <a:rPr lang="ru-RU" dirty="0" err="1"/>
              <a:t>труднощами</a:t>
            </a:r>
            <a:r>
              <a:rPr lang="ru-RU" dirty="0"/>
              <a:t> і </a:t>
            </a:r>
            <a:r>
              <a:rPr lang="ru-RU" dirty="0" err="1"/>
              <a:t>використанню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моделей </a:t>
            </a:r>
            <a:r>
              <a:rPr lang="ru-RU" dirty="0" err="1"/>
              <a:t>поведінки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4450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err="1">
                <a:effectLst/>
                <a:latin typeface="Times New Roman" pitchFamily="18" charset="0"/>
                <a:cs typeface="Times New Roman" pitchFamily="18" charset="0"/>
              </a:rPr>
              <a:t>Переживання</a:t>
            </a:r>
            <a: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effectLst/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700" dirty="0" err="1">
                <a:effectLst/>
                <a:latin typeface="Times New Roman" pitchFamily="18" charset="0"/>
                <a:cs typeface="Times New Roman" pitchFamily="18" charset="0"/>
              </a:rPr>
              <a:t>завершальному</a:t>
            </a:r>
            <a: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effectLst/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412776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творчу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продукція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набувати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драматичний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відтінок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деструктивні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прояви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спробами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знищення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створених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 так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клієнт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здатний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зберегти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арт-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терапевтичної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створені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ним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образи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спогадах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чіплятися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» за свою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клієнтові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висловити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завершенням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арт-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терапії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чином структурируя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прояв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деструкції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ритуального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символічного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характеру ,психолог в той же час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зберігає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клієнтом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зворотній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зв'язок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Психолог не повинен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перешкоджати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отреагированию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клієнтом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почуттів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подібним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чином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залишати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уваги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Деструктивні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прояви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завершальному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арт-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терапії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відзначаються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звичайно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 ,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клієнти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просто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залишають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психолога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втрачаючи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них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інтерес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іноді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клієнт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свідомо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несвідомо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зустріч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психологом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продовження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арт-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терапевтичної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.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клієнту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просто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ніде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зберігати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категорія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клієнтів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висловлює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бажання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взяти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собою,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свідчити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високу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значимість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них того 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сталося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ними в арт-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терапевтичному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214094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err="1">
                <a:effectLst/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effectLst/>
                <a:latin typeface="Times New Roman" pitchFamily="18" charset="0"/>
                <a:cs typeface="Times New Roman" pitchFamily="18" charset="0"/>
              </a:rPr>
              <a:t>зробити</a:t>
            </a: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effectLst/>
                <a:latin typeface="Times New Roman" pitchFamily="18" charset="0"/>
                <a:cs typeface="Times New Roman" pitchFamily="18" charset="0"/>
              </a:rPr>
              <a:t>висновок</a:t>
            </a: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effectLst/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err="1">
                <a:effectLst/>
                <a:latin typeface="Times New Roman" pitchFamily="18" charset="0"/>
                <a:cs typeface="Times New Roman" pitchFamily="18" charset="0"/>
              </a:rPr>
              <a:t>завершальному</a:t>
            </a: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effectLst/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 арт- </a:t>
            </a:r>
            <a:r>
              <a:rPr lang="ru-RU" sz="2000" dirty="0" err="1">
                <a:effectLst/>
                <a:latin typeface="Times New Roman" pitchFamily="18" charset="0"/>
                <a:cs typeface="Times New Roman" pitchFamily="18" charset="0"/>
              </a:rPr>
              <a:t>терапевтичного</a:t>
            </a: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effectLst/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effectLst/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наступне</a:t>
            </a: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72816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1 . </a:t>
            </a:r>
            <a:r>
              <a:rPr lang="ru-RU" dirty="0" err="1"/>
              <a:t>Прогресивна</a:t>
            </a:r>
            <a:r>
              <a:rPr lang="ru-RU" dirty="0"/>
              <a:t> </a:t>
            </a:r>
            <a:r>
              <a:rPr lang="ru-RU" dirty="0" err="1"/>
              <a:t>диференціація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психотерапевтичних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триває</a:t>
            </a:r>
            <a:r>
              <a:rPr lang="ru-RU" dirty="0"/>
              <a:t> до моменту </a:t>
            </a:r>
            <a:r>
              <a:rPr lang="ru-RU" dirty="0" err="1"/>
              <a:t>руйнування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кордонів</a:t>
            </a:r>
            <a:r>
              <a:rPr lang="ru-RU" dirty="0"/>
              <a:t> , </a:t>
            </a:r>
            <a:r>
              <a:rPr lang="ru-RU" dirty="0" err="1"/>
              <a:t>виходу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в </a:t>
            </a:r>
            <a:r>
              <a:rPr lang="ru-RU" dirty="0" err="1"/>
              <a:t>навколишній</a:t>
            </a:r>
            <a:r>
              <a:rPr lang="ru-RU" dirty="0"/>
              <a:t> </a:t>
            </a:r>
            <a:r>
              <a:rPr lang="ru-RU" dirty="0" err="1"/>
              <a:t>культурний</a:t>
            </a:r>
            <a:r>
              <a:rPr lang="ru-RU" dirty="0"/>
              <a:t> і </a:t>
            </a:r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 і </a:t>
            </a:r>
            <a:r>
              <a:rPr lang="ru-RU" dirty="0" err="1"/>
              <a:t>втрати</a:t>
            </a:r>
            <a:r>
              <a:rPr lang="ru-RU" dirty="0"/>
              <a:t> системою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колишніх</a:t>
            </a:r>
            <a:r>
              <a:rPr lang="ru-RU" dirty="0"/>
              <a:t> структурно - </a:t>
            </a:r>
            <a:r>
              <a:rPr lang="ru-RU" dirty="0" err="1"/>
              <a:t>функціональних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пов'язано</a:t>
            </a:r>
            <a:r>
              <a:rPr lang="ru-RU" dirty="0"/>
              <a:t>:</a:t>
            </a:r>
          </a:p>
          <a:p>
            <a:r>
              <a:rPr lang="ru-RU" dirty="0"/>
              <a:t>-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зміцненням</a:t>
            </a:r>
            <a:r>
              <a:rPr lang="ru-RU" dirty="0"/>
              <a:t>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кордонів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Вдосконаленням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психологічного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;</a:t>
            </a:r>
          </a:p>
          <a:p>
            <a:r>
              <a:rPr lang="ru-RU" dirty="0"/>
              <a:t>- </a:t>
            </a:r>
            <a:r>
              <a:rPr lang="ru-RU" dirty="0" err="1"/>
              <a:t>Зростаючим</a:t>
            </a:r>
            <a:r>
              <a:rPr lang="ru-RU" dirty="0"/>
              <a:t> </a:t>
            </a:r>
            <a:r>
              <a:rPr lang="ru-RU" dirty="0" err="1"/>
              <a:t>дистанцированием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психолога ;</a:t>
            </a:r>
          </a:p>
          <a:p>
            <a:r>
              <a:rPr lang="ru-RU" dirty="0"/>
              <a:t>- </a:t>
            </a:r>
            <a:r>
              <a:rPr lang="ru-RU" dirty="0" err="1"/>
              <a:t>Розвитком</a:t>
            </a:r>
            <a:r>
              <a:rPr lang="ru-RU" dirty="0"/>
              <a:t> у </a:t>
            </a:r>
            <a:r>
              <a:rPr lang="ru-RU" dirty="0" err="1"/>
              <a:t>клієнта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потреб і форм </a:t>
            </a:r>
            <a:r>
              <a:rPr lang="ru-RU" dirty="0" err="1"/>
              <a:t>поведінки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Интериоризацией</a:t>
            </a:r>
            <a:r>
              <a:rPr lang="ru-RU" dirty="0"/>
              <a:t> </a:t>
            </a:r>
            <a:r>
              <a:rPr lang="ru-RU" dirty="0" err="1"/>
              <a:t>клієнтом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арт- </a:t>
            </a:r>
            <a:r>
              <a:rPr lang="ru-RU" dirty="0" err="1"/>
              <a:t>терапевтичної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.</a:t>
            </a:r>
          </a:p>
          <a:p>
            <a:r>
              <a:rPr lang="ru-RU" dirty="0"/>
              <a:t>2 . </a:t>
            </a:r>
            <a:r>
              <a:rPr lang="ru-RU" dirty="0" err="1"/>
              <a:t>Підтримка</a:t>
            </a:r>
            <a:r>
              <a:rPr lang="ru-RU" dirty="0"/>
              <a:t> системою </a:t>
            </a:r>
            <a:r>
              <a:rPr lang="ru-RU" dirty="0" err="1"/>
              <a:t>динамічної</a:t>
            </a:r>
            <a:r>
              <a:rPr lang="ru-RU" dirty="0"/>
              <a:t> </a:t>
            </a:r>
            <a:r>
              <a:rPr lang="ru-RU" dirty="0" err="1"/>
              <a:t>рівноваги</a:t>
            </a:r>
            <a:r>
              <a:rPr lang="ru-RU" dirty="0"/>
              <a:t> 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адаптацію</a:t>
            </a:r>
            <a:r>
              <a:rPr lang="ru-RU" dirty="0"/>
              <a:t> до </a:t>
            </a:r>
            <a:r>
              <a:rPr lang="ru-RU" dirty="0" err="1"/>
              <a:t>мінливих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і </a:t>
            </a:r>
            <a:r>
              <a:rPr lang="ru-RU" dirty="0" err="1"/>
              <a:t>зовнішніх</a:t>
            </a:r>
            <a:r>
              <a:rPr lang="ru-RU" dirty="0"/>
              <a:t> умов і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переживання</a:t>
            </a:r>
            <a:r>
              <a:rPr lang="ru-RU" dirty="0"/>
              <a:t> стану « </a:t>
            </a:r>
            <a:r>
              <a:rPr lang="ru-RU" dirty="0" err="1"/>
              <a:t>кризи</a:t>
            </a:r>
            <a:r>
              <a:rPr lang="ru-RU" dirty="0"/>
              <a:t> » і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рівноваги</a:t>
            </a:r>
            <a:r>
              <a:rPr lang="ru-RU" dirty="0"/>
              <a:t> .</a:t>
            </a:r>
          </a:p>
          <a:p>
            <a:r>
              <a:rPr lang="ru-RU" dirty="0"/>
              <a:t>3 . </a:t>
            </a:r>
            <a:r>
              <a:rPr lang="ru-RU" dirty="0" err="1"/>
              <a:t>Досягнення</a:t>
            </a:r>
            <a:r>
              <a:rPr lang="ru-RU" dirty="0"/>
              <a:t> системою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(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пов'язано</a:t>
            </a:r>
            <a:r>
              <a:rPr lang="ru-RU" dirty="0"/>
              <a:t> з </a:t>
            </a:r>
            <a:r>
              <a:rPr lang="ru-RU" dirty="0" err="1"/>
              <a:t>отриманням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психокорекційних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виражаються</a:t>
            </a:r>
            <a:r>
              <a:rPr lang="ru-RU" dirty="0"/>
              <a:t> в </a:t>
            </a:r>
            <a:r>
              <a:rPr lang="ru-RU" dirty="0" err="1"/>
              <a:t>якісній</a:t>
            </a:r>
            <a:r>
              <a:rPr lang="ru-RU" dirty="0"/>
              <a:t> </a:t>
            </a:r>
            <a:r>
              <a:rPr lang="ru-RU" dirty="0" err="1"/>
              <a:t>зміні</a:t>
            </a:r>
            <a:r>
              <a:rPr lang="ru-RU" dirty="0"/>
              <a:t> стану, </a:t>
            </a:r>
            <a:r>
              <a:rPr lang="ru-RU" dirty="0" err="1"/>
              <a:t>поведінки</a:t>
            </a:r>
            <a:r>
              <a:rPr lang="ru-RU" dirty="0"/>
              <a:t> , потреб і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1584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Використана  література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5567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Киселева М.В. Арт-терапия в практической психологии и социальной работе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48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зміст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Підготовчий етап. </a:t>
            </a:r>
            <a:endParaRPr lang="ru-RU" dirty="0"/>
          </a:p>
          <a:p>
            <a:pPr lvl="0"/>
            <a:r>
              <a:rPr lang="uk-UA" dirty="0"/>
              <a:t>Етап формування системи психотерапевтичних відносин і початку творчої активності клієнта. </a:t>
            </a:r>
            <a:endParaRPr lang="ru-RU" dirty="0"/>
          </a:p>
          <a:p>
            <a:pPr lvl="0"/>
            <a:r>
              <a:rPr lang="uk-UA" dirty="0"/>
              <a:t>Етап зміцнення й розвитку психотерапевтичних відносин. </a:t>
            </a:r>
            <a:endParaRPr lang="ru-RU" dirty="0"/>
          </a:p>
          <a:p>
            <a:pPr lvl="0"/>
            <a:r>
              <a:rPr lang="uk-UA" dirty="0"/>
              <a:t>Заключний етап.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839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/>
              <a:t>Підготовчий </a:t>
            </a:r>
            <a:r>
              <a:rPr lang="uk-UA" dirty="0" smtClean="0"/>
              <a:t>етап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1 ) перша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зустріч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клієнтом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первинних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арт-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терапії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2 )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роз'яснення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клієнту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арт-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терапевтичної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тих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художньої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експресії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є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розпорядженні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3 )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укладення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арт-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терапевтичного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 угоди» 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регламентує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арт-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терапевтичної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, частоту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сесій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моменти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4 )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безпечного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простору».</a:t>
            </a:r>
          </a:p>
        </p:txBody>
      </p:sp>
    </p:spTree>
    <p:extLst>
      <p:ext uri="{BB962C8B-B14F-4D97-AF65-F5344CB8AC3E}">
        <p14:creationId xmlns:p14="http://schemas.microsoft.com/office/powerpoint/2010/main" val="334393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581" y="908720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ru-RU" sz="2700" dirty="0" err="1">
                <a:effectLst/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effectLst/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  <a:t> арт -терапевта на </a:t>
            </a:r>
            <a:r>
              <a:rPr lang="ru-RU" sz="2700" dirty="0" err="1">
                <a:effectLst/>
                <a:latin typeface="Times New Roman" pitchFamily="18" charset="0"/>
                <a:cs typeface="Times New Roman" pitchFamily="18" charset="0"/>
              </a:rPr>
              <a:t>підготовчому</a:t>
            </a:r>
            <a: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effectLst/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  <a:t> арт- </a:t>
            </a:r>
            <a:r>
              <a:rPr lang="ru-RU" sz="2700" dirty="0" err="1">
                <a:effectLst/>
                <a:latin typeface="Times New Roman" pitchFamily="18" charset="0"/>
                <a:cs typeface="Times New Roman" pitchFamily="18" charset="0"/>
              </a:rPr>
              <a:t>терапевтичного</a:t>
            </a:r>
            <a: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effectLst/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effectLst/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1737" y="2780928"/>
            <a:ext cx="89644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1 )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атмосфери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високого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терпимості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захищеності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необхідної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психотерапевтичних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переходу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творчої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досягається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укладання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арт-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терапевтичного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угоди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емпатичних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якостей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психолога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позначення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просторово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меж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арт-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терапевтичної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кабінету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;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2 )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структурування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психологом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Роз'яснення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клієнту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арт-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терапевтичному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кабінеті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;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;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Знайомства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обладнанням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арт-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терапевтичного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кабінету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1491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686800" cy="841248"/>
          </a:xfrm>
        </p:spPr>
        <p:txBody>
          <a:bodyPr>
            <a:normAutofit fontScale="90000"/>
          </a:bodyPr>
          <a:lstStyle/>
          <a:p>
            <a:pPr lvl="0"/>
            <a:r>
              <a:rPr lang="uk-UA" dirty="0"/>
              <a:t>Етап формування системи психотерапевтичних відносин і початку творчої активності клієнта.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916832"/>
            <a:ext cx="9144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Даний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арт-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терапевтичного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пов'язаний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переходом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творчої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первісне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реагування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ним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почуттів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конфліктів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потреб , 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тих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переживань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відображають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психолога.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Велике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наступне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Професійні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психолога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особистісні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Особистісні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очікування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соціальний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культурний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психолога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встановити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клієнтом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емоційний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резонанс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є одним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психологічної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захищеності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обміну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ним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почуттями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уявленнями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фантазіями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психологом потреб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2196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6296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effectLst/>
              </a:rPr>
              <a:t>Основні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завдання</a:t>
            </a:r>
            <a:r>
              <a:rPr lang="ru-RU" dirty="0">
                <a:effectLst/>
              </a:rPr>
              <a:t> психолога на </a:t>
            </a:r>
            <a:r>
              <a:rPr lang="ru-RU" dirty="0" err="1">
                <a:effectLst/>
              </a:rPr>
              <a:t>даному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етапі</a:t>
            </a:r>
            <a:r>
              <a:rPr lang="ru-RU" dirty="0">
                <a:effectLst/>
              </a:rPr>
              <a:t> арт- </a:t>
            </a:r>
            <a:r>
              <a:rPr lang="ru-RU" dirty="0" err="1">
                <a:effectLst/>
              </a:rPr>
              <a:t>терапевтичного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процесу</a:t>
            </a:r>
            <a:r>
              <a:rPr lang="ru-RU" dirty="0">
                <a:effectLst/>
              </a:rPr>
              <a:t> </a:t>
            </a:r>
            <a:r>
              <a:rPr lang="ru-RU" dirty="0" err="1" smtClean="0">
                <a:effectLst/>
              </a:rPr>
              <a:t>такі</a:t>
            </a:r>
            <a:r>
              <a:rPr lang="ru-RU" dirty="0" smtClean="0">
                <a:effectLst/>
              </a:rPr>
              <a:t>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24744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err="1"/>
              <a:t>підтримка</a:t>
            </a:r>
            <a:r>
              <a:rPr lang="ru-RU" dirty="0"/>
              <a:t> </a:t>
            </a:r>
            <a:r>
              <a:rPr lang="ru-RU" dirty="0" err="1"/>
              <a:t>атмосфери</a:t>
            </a:r>
            <a:r>
              <a:rPr lang="ru-RU" dirty="0"/>
              <a:t> </a:t>
            </a:r>
            <a:r>
              <a:rPr lang="ru-RU" dirty="0" err="1"/>
              <a:t>терпимості</a:t>
            </a:r>
            <a:r>
              <a:rPr lang="ru-RU" dirty="0"/>
              <a:t> , </a:t>
            </a:r>
            <a:r>
              <a:rPr lang="ru-RU" dirty="0" err="1"/>
              <a:t>захищеності</a:t>
            </a:r>
            <a:r>
              <a:rPr lang="ru-RU" dirty="0"/>
              <a:t> та </a:t>
            </a:r>
            <a:r>
              <a:rPr lang="ru-RU" dirty="0" err="1"/>
              <a:t>безпеки</a:t>
            </a:r>
            <a:r>
              <a:rPr lang="ru-RU" dirty="0"/>
              <a:t> 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досягається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емпатії</a:t>
            </a:r>
            <a:r>
              <a:rPr lang="ru-RU" dirty="0"/>
              <a:t> і </a:t>
            </a:r>
            <a:r>
              <a:rPr lang="ru-RU" dirty="0" err="1"/>
              <a:t>недирективної</a:t>
            </a:r>
            <a:r>
              <a:rPr lang="ru-RU" dirty="0"/>
              <a:t> </a:t>
            </a:r>
            <a:r>
              <a:rPr lang="ru-RU" dirty="0" err="1"/>
              <a:t>позиції</a:t>
            </a:r>
            <a:r>
              <a:rPr lang="ru-RU" dirty="0"/>
              <a:t> психолога , </a:t>
            </a:r>
            <a:r>
              <a:rPr lang="ru-RU" dirty="0" err="1"/>
              <a:t>формулювання</a:t>
            </a:r>
            <a:r>
              <a:rPr lang="ru-RU" dirty="0"/>
              <a:t> </a:t>
            </a:r>
            <a:r>
              <a:rPr lang="ru-RU" dirty="0" err="1"/>
              <a:t>чітких</a:t>
            </a:r>
            <a:r>
              <a:rPr lang="ru-RU" dirty="0"/>
              <a:t> </a:t>
            </a:r>
            <a:r>
              <a:rPr lang="ru-RU" dirty="0" err="1"/>
              <a:t>просторово</a:t>
            </a:r>
            <a:r>
              <a:rPr lang="ru-RU" dirty="0"/>
              <a:t> - </a:t>
            </a:r>
            <a:r>
              <a:rPr lang="ru-RU" dirty="0" err="1"/>
              <a:t>часових</a:t>
            </a:r>
            <a:r>
              <a:rPr lang="ru-RU" dirty="0"/>
              <a:t> меж арт- </a:t>
            </a:r>
            <a:r>
              <a:rPr lang="ru-RU" dirty="0" err="1"/>
              <a:t>терапевтичної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/>
              <a:t>структурування</a:t>
            </a:r>
            <a:r>
              <a:rPr lang="ru-RU" dirty="0"/>
              <a:t> і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та </a:t>
            </a:r>
            <a:r>
              <a:rPr lang="ru-RU" dirty="0" err="1"/>
              <a:t>образотворчої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шляхом </a:t>
            </a:r>
            <a:r>
              <a:rPr lang="ru-RU" dirty="0" err="1"/>
              <a:t>позначення</a:t>
            </a:r>
            <a:r>
              <a:rPr lang="ru-RU" dirty="0"/>
              <a:t> правил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,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до </a:t>
            </a:r>
            <a:r>
              <a:rPr lang="ru-RU" dirty="0" err="1"/>
              <a:t>образотворчої</a:t>
            </a:r>
            <a:r>
              <a:rPr lang="ru-RU" dirty="0"/>
              <a:t> </a:t>
            </a:r>
            <a:r>
              <a:rPr lang="ru-RU" dirty="0" err="1"/>
              <a:t>роботі</a:t>
            </a:r>
            <a:r>
              <a:rPr lang="ru-RU" dirty="0"/>
              <a:t> ,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і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використовуваних</a:t>
            </a:r>
            <a:r>
              <a:rPr lang="ru-RU" dirty="0"/>
              <a:t> </a:t>
            </a:r>
            <a:r>
              <a:rPr lang="ru-RU" dirty="0" smtClean="0"/>
              <a:t>ним </a:t>
            </a:r>
            <a:r>
              <a:rPr lang="ru-RU" dirty="0" err="1"/>
              <a:t>образотворчих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та </a:t>
            </a:r>
            <a:r>
              <a:rPr lang="ru-RU" dirty="0" err="1"/>
              <a:t>іншими</a:t>
            </a:r>
            <a:r>
              <a:rPr lang="ru-RU" dirty="0"/>
              <a:t> способами 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/>
              <a:t>фасилітація</a:t>
            </a:r>
            <a:r>
              <a:rPr lang="ru-RU" dirty="0"/>
              <a:t> </a:t>
            </a:r>
            <a:r>
              <a:rPr lang="ru-RU" dirty="0" err="1"/>
              <a:t>емоційної</a:t>
            </a:r>
            <a:r>
              <a:rPr lang="ru-RU" dirty="0"/>
              <a:t> </a:t>
            </a:r>
            <a:r>
              <a:rPr lang="ru-RU" dirty="0" err="1"/>
              <a:t>експресії</a:t>
            </a:r>
            <a:r>
              <a:rPr lang="ru-RU" dirty="0"/>
              <a:t> шляхом « ​​</a:t>
            </a:r>
            <a:r>
              <a:rPr lang="ru-RU" dirty="0" err="1"/>
              <a:t>приєднання</a:t>
            </a:r>
            <a:r>
              <a:rPr lang="ru-RU" dirty="0"/>
              <a:t> » до </a:t>
            </a:r>
            <a:r>
              <a:rPr lang="ru-RU" dirty="0" err="1"/>
              <a:t>клієнта</a:t>
            </a:r>
            <a:r>
              <a:rPr lang="ru-RU" dirty="0"/>
              <a:t> в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образотворчої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і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спільних</a:t>
            </a:r>
            <a:r>
              <a:rPr lang="ru-RU" dirty="0"/>
              <a:t> </a:t>
            </a:r>
            <a:r>
              <a:rPr lang="ru-RU" dirty="0" err="1"/>
              <a:t>іграх</a:t>
            </a:r>
            <a:r>
              <a:rPr lang="ru-RU" dirty="0"/>
              <a:t> , а </a:t>
            </a:r>
            <a:r>
              <a:rPr lang="ru-RU" dirty="0" err="1"/>
              <a:t>також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і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/>
              <a:t>встановлення</a:t>
            </a:r>
            <a:r>
              <a:rPr lang="ru-RU" dirty="0"/>
              <a:t> і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емоційного</a:t>
            </a:r>
            <a:r>
              <a:rPr lang="ru-RU" dirty="0"/>
              <a:t> резонансу ( раппорта ) і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клієнтом</a:t>
            </a:r>
            <a:r>
              <a:rPr lang="ru-RU" dirty="0"/>
              <a:t> </a:t>
            </a:r>
            <a:r>
              <a:rPr lang="ru-RU" dirty="0" err="1"/>
              <a:t>почуттями</a:t>
            </a:r>
            <a:r>
              <a:rPr lang="ru-RU" dirty="0"/>
              <a:t> , </a:t>
            </a:r>
            <a:r>
              <a:rPr lang="ru-RU" dirty="0" err="1"/>
              <a:t>фантазіями</a:t>
            </a:r>
            <a:r>
              <a:rPr lang="ru-RU" dirty="0"/>
              <a:t> , образами та </a:t>
            </a:r>
            <a:r>
              <a:rPr lang="ru-RU" dirty="0" err="1"/>
              <a:t>ідеями</a:t>
            </a:r>
            <a:r>
              <a:rPr lang="ru-RU" dirty="0"/>
              <a:t> 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/>
              <a:t>побудова</a:t>
            </a:r>
            <a:r>
              <a:rPr lang="ru-RU" dirty="0"/>
              <a:t> арт- терапевтом </a:t>
            </a:r>
            <a:r>
              <a:rPr lang="ru-RU" dirty="0" err="1"/>
              <a:t>діагностичних</a:t>
            </a:r>
            <a:r>
              <a:rPr lang="ru-RU" dirty="0"/>
              <a:t> </a:t>
            </a:r>
            <a:r>
              <a:rPr lang="ru-RU" dirty="0" err="1"/>
              <a:t>гіпотез</a:t>
            </a:r>
            <a:r>
              <a:rPr lang="ru-RU" dirty="0"/>
              <a:t> ,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пояснити</a:t>
            </a:r>
            <a:r>
              <a:rPr lang="ru-RU" dirty="0"/>
              <a:t> </a:t>
            </a:r>
            <a:r>
              <a:rPr lang="ru-RU" dirty="0" err="1"/>
              <a:t>поведінку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, а </a:t>
            </a:r>
            <a:r>
              <a:rPr lang="ru-RU" dirty="0" err="1"/>
              <a:t>також</a:t>
            </a:r>
            <a:r>
              <a:rPr lang="ru-RU" dirty="0"/>
              <a:t> причини і </a:t>
            </a:r>
            <a:r>
              <a:rPr lang="ru-RU" dirty="0" err="1"/>
              <a:t>механізми</a:t>
            </a:r>
            <a:r>
              <a:rPr lang="ru-RU" dirty="0"/>
              <a:t> </a:t>
            </a:r>
            <a:r>
              <a:rPr lang="ru-RU" dirty="0" err="1"/>
              <a:t>наявних</a:t>
            </a:r>
            <a:r>
              <a:rPr lang="ru-RU" dirty="0"/>
              <a:t> у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емоційних</a:t>
            </a:r>
            <a:r>
              <a:rPr lang="ru-RU" dirty="0"/>
              <a:t> і </a:t>
            </a:r>
            <a:r>
              <a:rPr lang="ru-RU" dirty="0" err="1"/>
              <a:t>поведінкових</a:t>
            </a:r>
            <a:r>
              <a:rPr lang="ru-RU" dirty="0"/>
              <a:t> </a:t>
            </a:r>
            <a:r>
              <a:rPr lang="ru-RU" dirty="0" err="1"/>
              <a:t>розладів</a:t>
            </a:r>
            <a:r>
              <a:rPr lang="ru-RU" dirty="0"/>
              <a:t> 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правильності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гіпотез</a:t>
            </a:r>
            <a:r>
              <a:rPr lang="ru-RU" dirty="0"/>
              <a:t> і в </a:t>
            </a:r>
            <a:r>
              <a:rPr lang="ru-RU" dirty="0" err="1"/>
              <a:t>разі</a:t>
            </a:r>
            <a:r>
              <a:rPr lang="ru-RU" dirty="0"/>
              <a:t> потреби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коригування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повна</a:t>
            </a:r>
            <a:r>
              <a:rPr lang="ru-RU" dirty="0"/>
              <a:t> 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них.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3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dirty="0"/>
              <a:t>Етап зміцнення й розвитку психотерапевтичних відносин.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340768"/>
            <a:ext cx="88924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Даний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арт-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терапевтичного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пов'язаний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зміцненням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психотерапевтичних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,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консолідацією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поступовим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переходом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хаотичного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творчої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;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усвідомлення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психологічного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зв'язки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внутрішньоособистісних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міжособистісним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досвідом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Клієнт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починає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активніше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висловлювати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думки , потреби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фантазії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творчій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спілкуванні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психологом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39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effectLst/>
              </a:rPr>
              <a:t>Прийоми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роботи</a:t>
            </a:r>
            <a:r>
              <a:rPr lang="ru-RU" dirty="0">
                <a:effectLst/>
              </a:rPr>
              <a:t> арт -терапевта на </a:t>
            </a:r>
            <a:r>
              <a:rPr lang="ru-RU" dirty="0" err="1">
                <a:effectLst/>
              </a:rPr>
              <a:t>даному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етапі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такі</a:t>
            </a:r>
            <a:r>
              <a:rPr lang="ru-RU" dirty="0">
                <a:effectLst/>
              </a:rPr>
              <a:t>: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412776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1 )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спрямовані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прояснення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прихованого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сенсу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творчої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висловлювань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Як правило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утримуючись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оцінок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психолог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використовує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ампліфікації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метафори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того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допомогти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клієнту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якомога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розкрити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сенс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2 )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спрямовані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прояснення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сенсу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емоційних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реакцій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викликаних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взаємодією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психологом.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Паралельно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психолог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уважно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аналізує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власні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переживання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зачіпають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клієнтом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творчої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продукцією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з одного боку , вони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бути тонким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індикатором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відбуваються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клієнті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а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боку 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відображати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власні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емоційні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психолога 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3 )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ігрової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4 )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художні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описи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образотворчої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5 )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драмотерапевтіческой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6 )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танець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7 ) робота з голосом.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5165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err="1">
                <a:effectLst/>
                <a:latin typeface="Times New Roman" pitchFamily="18" charset="0"/>
                <a:cs typeface="Times New Roman" pitchFamily="18" charset="0"/>
              </a:rPr>
              <a:t>третьому</a:t>
            </a: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effectLst/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 арт- </a:t>
            </a:r>
            <a:r>
              <a:rPr lang="ru-RU" sz="2000" dirty="0" err="1">
                <a:effectLst/>
                <a:latin typeface="Times New Roman" pitchFamily="18" charset="0"/>
                <a:cs typeface="Times New Roman" pitchFamily="18" charset="0"/>
              </a:rPr>
              <a:t>терапевтичного</a:t>
            </a: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effectLst/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effectLst/>
                <a:latin typeface="Times New Roman" pitchFamily="18" charset="0"/>
                <a:cs typeface="Times New Roman" pitchFamily="18" charset="0"/>
              </a:rPr>
              <a:t>відбуваються</a:t>
            </a: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effectLst/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effectLst/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effectLst/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effectLst/>
                <a:latin typeface="Times New Roman" pitchFamily="18" charset="0"/>
                <a:cs typeface="Times New Roman" pitchFamily="18" charset="0"/>
              </a:rPr>
              <a:t>клієнта</a:t>
            </a: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effectLst/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effectLst/>
                <a:latin typeface="Times New Roman" pitchFamily="18" charset="0"/>
                <a:cs typeface="Times New Roman" pitchFamily="18" charset="0"/>
              </a:rPr>
              <a:t>творчого</a:t>
            </a:r>
            <a:r>
              <a:rPr lang="ru-RU" sz="2000" dirty="0">
                <a:effectLst/>
                <a:latin typeface="Times New Roman" pitchFamily="18" charset="0"/>
                <a:cs typeface="Times New Roman" pitchFamily="18" charset="0"/>
              </a:rPr>
              <a:t> продукту.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340768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1 . </a:t>
            </a:r>
            <a:r>
              <a:rPr lang="ru-RU" dirty="0" err="1"/>
              <a:t>Клієнт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відчувати</a:t>
            </a:r>
            <a:r>
              <a:rPr lang="ru-RU" dirty="0"/>
              <a:t> </a:t>
            </a:r>
            <a:r>
              <a:rPr lang="ru-RU" dirty="0" err="1"/>
              <a:t>певне</a:t>
            </a:r>
            <a:r>
              <a:rPr lang="ru-RU" dirty="0"/>
              <a:t> « </a:t>
            </a:r>
            <a:r>
              <a:rPr lang="ru-RU" dirty="0" err="1" smtClean="0"/>
              <a:t>спорідненення</a:t>
            </a:r>
            <a:r>
              <a:rPr lang="ru-RU" dirty="0" smtClean="0"/>
              <a:t>»</a:t>
            </a:r>
            <a:endParaRPr lang="ru-RU" dirty="0"/>
          </a:p>
          <a:p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роботами . Вони </a:t>
            </a:r>
            <a:r>
              <a:rPr lang="ru-RU" dirty="0" err="1"/>
              <a:t>наповнюються</a:t>
            </a:r>
            <a:r>
              <a:rPr lang="ru-RU" dirty="0"/>
              <a:t> для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цінністю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сенсом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2 . </a:t>
            </a:r>
            <a:r>
              <a:rPr lang="ru-RU" dirty="0" err="1"/>
              <a:t>Розвивається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до </a:t>
            </a:r>
            <a:r>
              <a:rPr lang="ru-RU" dirty="0" err="1"/>
              <a:t>розрізнення</a:t>
            </a:r>
            <a:r>
              <a:rPr lang="ru-RU" dirty="0"/>
              <a:t> і </a:t>
            </a:r>
            <a:r>
              <a:rPr lang="ru-RU" dirty="0" err="1"/>
              <a:t>усвідомлення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створюваної</a:t>
            </a:r>
            <a:r>
              <a:rPr lang="ru-RU" dirty="0"/>
              <a:t> ним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і </a:t>
            </a:r>
            <a:r>
              <a:rPr lang="ru-RU" dirty="0" err="1"/>
              <a:t>змісту</a:t>
            </a:r>
            <a:r>
              <a:rPr lang="ru-RU" dirty="0"/>
              <a:t> 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і з системою </a:t>
            </a:r>
            <a:r>
              <a:rPr lang="ru-RU" dirty="0" err="1"/>
              <a:t>відносин</a:t>
            </a:r>
            <a:r>
              <a:rPr lang="ru-RU" dirty="0"/>
              <a:t> .</a:t>
            </a:r>
          </a:p>
          <a:p>
            <a:r>
              <a:rPr lang="ru-RU" dirty="0"/>
              <a:t>3 . </a:t>
            </a:r>
            <a:r>
              <a:rPr lang="ru-RU" dirty="0" err="1"/>
              <a:t>Клієнти</a:t>
            </a:r>
            <a:r>
              <a:rPr lang="ru-RU" dirty="0"/>
              <a:t>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відчувати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глибокого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 і </a:t>
            </a:r>
            <a:r>
              <a:rPr lang="ru-RU" dirty="0" err="1"/>
              <a:t>радості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художньої</a:t>
            </a:r>
            <a:r>
              <a:rPr lang="ru-RU" dirty="0"/>
              <a:t> </a:t>
            </a:r>
            <a:r>
              <a:rPr lang="ru-RU" dirty="0" err="1"/>
              <a:t>експресії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, але не тому 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створені</a:t>
            </a:r>
            <a:r>
              <a:rPr lang="ru-RU" dirty="0"/>
              <a:t> ними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здаються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красивими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комусь</a:t>
            </a:r>
            <a:r>
              <a:rPr lang="ru-RU" dirty="0"/>
              <a:t> </a:t>
            </a:r>
            <a:r>
              <a:rPr lang="ru-RU" dirty="0" err="1"/>
              <a:t>сподобатися</a:t>
            </a:r>
            <a:r>
              <a:rPr lang="ru-RU" dirty="0"/>
              <a:t> (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важливо</a:t>
            </a:r>
            <a:r>
              <a:rPr lang="ru-RU" dirty="0"/>
              <a:t>) , але тому,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їх</a:t>
            </a:r>
            <a:r>
              <a:rPr lang="ru-RU" dirty="0"/>
              <a:t> форму та </a:t>
            </a:r>
            <a:r>
              <a:rPr lang="ru-RU" dirty="0" err="1"/>
              <a:t>зміст</a:t>
            </a:r>
            <a:r>
              <a:rPr lang="ru-RU" dirty="0"/>
              <a:t> вони </a:t>
            </a:r>
            <a:r>
              <a:rPr lang="ru-RU" dirty="0" err="1"/>
              <a:t>відкривають</a:t>
            </a:r>
            <a:r>
              <a:rPr lang="ru-RU" dirty="0"/>
              <a:t> для себе </a:t>
            </a:r>
            <a:r>
              <a:rPr lang="ru-RU" dirty="0" err="1"/>
              <a:t>щось</a:t>
            </a:r>
            <a:r>
              <a:rPr lang="ru-RU" dirty="0"/>
              <a:t> </a:t>
            </a:r>
            <a:r>
              <a:rPr lang="ru-RU" dirty="0" err="1"/>
              <a:t>важливе</a:t>
            </a:r>
            <a:r>
              <a:rPr lang="ru-RU" dirty="0"/>
              <a:t> і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спонтанними</a:t>
            </a:r>
            <a:r>
              <a:rPr lang="ru-RU" dirty="0"/>
              <a:t> , </a:t>
            </a:r>
            <a:r>
              <a:rPr lang="ru-RU" dirty="0" err="1"/>
              <a:t>щирими</a:t>
            </a:r>
            <a:r>
              <a:rPr lang="ru-RU" dirty="0"/>
              <a:t> і </a:t>
            </a:r>
            <a:r>
              <a:rPr lang="ru-RU" dirty="0" err="1"/>
              <a:t>автентичними</a:t>
            </a:r>
            <a:r>
              <a:rPr lang="ru-RU" dirty="0"/>
              <a:t> у </a:t>
            </a:r>
            <a:r>
              <a:rPr lang="ru-RU" dirty="0" err="1"/>
              <a:t>вираженні</a:t>
            </a:r>
            <a:r>
              <a:rPr lang="ru-RU" dirty="0"/>
              <a:t> </a:t>
            </a:r>
            <a:r>
              <a:rPr lang="ru-RU" dirty="0" err="1" smtClean="0"/>
              <a:t>допомогою</a:t>
            </a:r>
            <a:r>
              <a:rPr lang="ru-RU" dirty="0"/>
              <a:t> </a:t>
            </a:r>
            <a:r>
              <a:rPr lang="ru-RU" dirty="0" err="1" smtClean="0"/>
              <a:t>художньої</a:t>
            </a:r>
            <a:r>
              <a:rPr lang="ru-RU" dirty="0" smtClean="0"/>
              <a:t> </a:t>
            </a:r>
            <a:r>
              <a:rPr lang="ru-RU" dirty="0" err="1"/>
              <a:t>експресії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почуттів</a:t>
            </a:r>
            <a:r>
              <a:rPr lang="ru-RU" dirty="0"/>
              <a:t> , думок і потреб.</a:t>
            </a:r>
          </a:p>
          <a:p>
            <a:r>
              <a:rPr lang="ru-RU" dirty="0"/>
              <a:t>4 . </a:t>
            </a:r>
            <a:r>
              <a:rPr lang="ru-RU" dirty="0" err="1"/>
              <a:t>Творча</a:t>
            </a:r>
            <a:r>
              <a:rPr lang="ru-RU" dirty="0"/>
              <a:t> </a:t>
            </a:r>
            <a:r>
              <a:rPr lang="ru-RU" dirty="0" err="1"/>
              <a:t>продукція</a:t>
            </a:r>
            <a:r>
              <a:rPr lang="ru-RU" dirty="0"/>
              <a:t> є для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</a:t>
            </a:r>
            <a:r>
              <a:rPr lang="ru-RU" dirty="0" err="1"/>
              <a:t>втіленням</a:t>
            </a:r>
            <a:r>
              <a:rPr lang="ru-RU" dirty="0"/>
              <a:t> пережитого нового </a:t>
            </a:r>
            <a:r>
              <a:rPr lang="ru-RU" dirty="0" err="1"/>
              <a:t>досвіду</a:t>
            </a:r>
            <a:r>
              <a:rPr lang="ru-RU" dirty="0"/>
              <a:t> і </a:t>
            </a:r>
            <a:r>
              <a:rPr lang="ru-RU" dirty="0" err="1"/>
              <a:t>свідченням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, </a:t>
            </a:r>
            <a:r>
              <a:rPr lang="ru-RU" dirty="0" err="1"/>
              <a:t>відкритих</a:t>
            </a:r>
            <a:r>
              <a:rPr lang="ru-RU" dirty="0"/>
              <a:t> в </a:t>
            </a:r>
            <a:r>
              <a:rPr lang="ru-RU" dirty="0" err="1"/>
              <a:t>собі</a:t>
            </a:r>
            <a:r>
              <a:rPr lang="ru-RU" dirty="0"/>
              <a:t>. Вони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вільно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і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творчого</a:t>
            </a:r>
            <a:r>
              <a:rPr lang="ru-RU" dirty="0"/>
              <a:t> </a:t>
            </a:r>
            <a:r>
              <a:rPr lang="ru-RU" dirty="0" err="1"/>
              <a:t>самовираження</a:t>
            </a:r>
            <a:r>
              <a:rPr lang="ru-RU" dirty="0"/>
              <a:t>.</a:t>
            </a:r>
          </a:p>
          <a:p>
            <a:r>
              <a:rPr lang="ru-RU" dirty="0"/>
              <a:t>5 . Одна з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в </a:t>
            </a:r>
            <a:r>
              <a:rPr lang="ru-RU" dirty="0" err="1"/>
              <a:t>клієнті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-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часте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так </a:t>
            </a:r>
            <a:r>
              <a:rPr lang="ru-RU" dirty="0" err="1"/>
              <a:t>званих</a:t>
            </a:r>
            <a:r>
              <a:rPr lang="ru-RU" dirty="0"/>
              <a:t> </a:t>
            </a:r>
            <a:r>
              <a:rPr lang="ru-RU" dirty="0" err="1"/>
              <a:t>символічних</a:t>
            </a:r>
            <a:r>
              <a:rPr lang="ru-RU" dirty="0"/>
              <a:t> </a:t>
            </a:r>
            <a:r>
              <a:rPr lang="ru-RU" dirty="0" err="1"/>
              <a:t>образів</a:t>
            </a:r>
            <a:r>
              <a:rPr lang="ru-RU" dirty="0"/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6656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66</TotalTime>
  <Words>1828</Words>
  <Application>Microsoft Office PowerPoint</Application>
  <PresentationFormat>Экран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Системний опис арт-терапевтичного процесу</vt:lpstr>
      <vt:lpstr>зміст</vt:lpstr>
      <vt:lpstr>Підготовчий етап</vt:lpstr>
      <vt:lpstr>Основні завдання арт -терапевта на підготовчому етапі арт- терапевтичного процесу такі:  </vt:lpstr>
      <vt:lpstr>Етап формування системи психотерапевтичних відносин і початку творчої активності клієнта.  </vt:lpstr>
      <vt:lpstr>Основні завдання психолога на даному етапі арт- терапевтичного процесу такі:</vt:lpstr>
      <vt:lpstr>Етап зміцнення й розвитку психотерапевтичних відносин.  </vt:lpstr>
      <vt:lpstr>Прийоми роботи арт -терапевта на даному етапі такі: </vt:lpstr>
      <vt:lpstr>На третьому етапі арт- терапевтичного процесу відбуваються наступні зміни щодо клієнта до свого творчого продукту. </vt:lpstr>
      <vt:lpstr>На третьому етапі арт- терапевтичного процесу в стані і поведінці клієнта відбуваються наступні основні зміни : </vt:lpstr>
      <vt:lpstr>Основні завдання психолога на даному етапі роботи з клієнтом полягають у наступному: </vt:lpstr>
      <vt:lpstr>Заключний етап </vt:lpstr>
      <vt:lpstr>Основні завдання психолога на завершальному етапі арт- терапевтичного процесу : </vt:lpstr>
      <vt:lpstr>Переживання клієнта на завершальному етапі : </vt:lpstr>
      <vt:lpstr>можна зробити висновок, що на завершальному етапі арт- терапевтичного процесу відбувається наступне:</vt:lpstr>
      <vt:lpstr>Використана 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Системний опис арт-терапевтичного процесу</dc:title>
  <dc:creator>Алена</dc:creator>
  <cp:lastModifiedBy>Алена</cp:lastModifiedBy>
  <cp:revision>6</cp:revision>
  <dcterms:created xsi:type="dcterms:W3CDTF">2014-05-02T17:08:29Z</dcterms:created>
  <dcterms:modified xsi:type="dcterms:W3CDTF">2014-05-02T18:48:08Z</dcterms:modified>
</cp:coreProperties>
</file>