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76" r:id="rId8"/>
    <p:sldId id="261" r:id="rId9"/>
    <p:sldId id="278" r:id="rId10"/>
    <p:sldId id="262" r:id="rId11"/>
    <p:sldId id="263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FC5"/>
    <a:srgbClr val="F9C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4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4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6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0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4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FF58-CFC2-4D5E-9882-C5ECC52FBCE1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4200-21D5-489D-83B9-CE2CF6E6F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i="1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36000">
                      <a:srgbClr val="DD5FC5"/>
                    </a:gs>
                    <a:gs pos="35000">
                      <a:srgbClr val="92D050"/>
                    </a:gs>
                    <a:gs pos="63000">
                      <a:srgbClr val="FFFF00"/>
                    </a:gs>
                    <a:gs pos="92000">
                      <a:srgbClr val="00B0F0"/>
                    </a:gs>
                  </a:gsLst>
                  <a:lin ang="2700000" scaled="1"/>
                  <a:tileRect/>
                </a:gradFill>
              </a:rPr>
              <a:t>Глинотерапия</a:t>
            </a:r>
            <a:r>
              <a:rPr lang="ru-RU" sz="8800" i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36000">
                      <a:srgbClr val="DD5FC5"/>
                    </a:gs>
                    <a:gs pos="35000">
                      <a:srgbClr val="92D050"/>
                    </a:gs>
                    <a:gs pos="63000">
                      <a:srgbClr val="FFFF00"/>
                    </a:gs>
                    <a:gs pos="92000">
                      <a:srgbClr val="00B0F0"/>
                    </a:gs>
                  </a:gsLst>
                  <a:lin ang="2700000" scaled="1"/>
                  <a:tileRect/>
                </a:gradFill>
              </a:rPr>
              <a:t> </a:t>
            </a:r>
            <a:endParaRPr lang="ru-RU" sz="8800" i="1" dirty="0">
              <a:ln>
                <a:solidFill>
                  <a:srgbClr val="00B050"/>
                </a:solidFill>
              </a:ln>
              <a:gradFill flip="none" rotWithShape="1">
                <a:gsLst>
                  <a:gs pos="36000">
                    <a:srgbClr val="DD5FC5"/>
                  </a:gs>
                  <a:gs pos="35000">
                    <a:srgbClr val="92D050"/>
                  </a:gs>
                  <a:gs pos="63000">
                    <a:srgbClr val="FFFF00"/>
                  </a:gs>
                  <a:gs pos="92000">
                    <a:srgbClr val="00B0F0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Петрова Эвелина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II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курс, 3125-1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СПП, психология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657315" cy="259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23192" cy="235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181" y="332656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 из практики: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mic Sans MS" panose="030F0702030302020204" pitchFamily="66" charset="0"/>
              </a:rPr>
              <a:t>Мальчик, 5 лет с диагнозом СДВГ. Запрос родителей – работа с вниманием, так как ребенок не может усидеть на месте и 5 минут, не может завершить ни одну игру.</a:t>
            </a:r>
          </a:p>
          <a:p>
            <a:r>
              <a:rPr lang="ru-RU" i="1" dirty="0" smtClean="0">
                <a:latin typeface="Comic Sans MS" panose="030F0702030302020204" pitchFamily="66" charset="0"/>
              </a:rPr>
              <a:t>Для работы был выбран метод «Глиняное поле» (края ящика выполняют сдерживающую функцию, что немаловажно при работе с детьми, имеющими диагноз СДВГ). Ящик заполнялся глиной лишь наполовину, чтобы ребенку хватило сил с ней взаимодействовать.</a:t>
            </a:r>
            <a:r>
              <a:rPr lang="ru-RU" i="1" dirty="0">
                <a:latin typeface="Comic Sans MS" panose="030F0702030302020204" pitchFamily="66" charset="0"/>
              </a:rPr>
              <a:t> Арт-терапевт не давал ребёнку специального задания, он просто показал варианты взаимодействия с материалом  и предложил поиграть с глиной. Мальчик играл с глиной 15 минут (окончанием послужила просьба ребенка вымыть руки), потом было проведено несколько логоритмических упражнений и предложена раскраска. После работы с глиной ребенок полностью разрисовал раскраску цветными карандашами (по словам родителей, до этого он не мог докрасить до конца даже самый простой рисунок).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200" y="562900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/>
              <a:t>Логоритмика</a:t>
            </a:r>
            <a:r>
              <a:rPr lang="ru-RU" b="1" dirty="0" smtClean="0"/>
              <a:t> - система упражнений, заданий, игр на основе музыки, слова и движения, направленная на решение коррекционных, образовательных и воспитательных задач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386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За счёт чего работа с глиной имеет терапевтический эффект?</a:t>
            </a:r>
          </a:p>
          <a:p>
            <a:endParaRPr lang="ru-RU" sz="1200" dirty="0"/>
          </a:p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требует специальных навыков. Глина податлива, мягка и ей легко управлять.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глина – природный материал, используемый на протяжении всей истории человечества, поэтому при работе с ней легко выйти на архетипический уровень, уровень метафор. Дэвид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Хенли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директор программы арт-терапии в университете Лонг-Айленда писал (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Henley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2002), что использование метафорического значения глины может напрямую способствовать мощному прогрессу в терапии клиента. Работа с метафорами — приятный и весёлый способ затрагивать серьезные темы. Глина позволяет клиенту открыть доступ к своему бессознательному. А это значит - взглянуть непосредственно на причины своих трудностей.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особенность глины – это сочетание податливости и жёсткости. Чтобы создать что-то из глины, необходимо приложить усилия, сосредоточиться на действии, направить усилия на достижение определенного результата,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глина помогает выразить опыт, который не получается выразить словами. Глина помогает «захватить» чувство, переживание и придать им форму. И именно эта особенность делает глину незаменимой в работе с детьми, ведь выражать вербально свои чувства детям достаточно сложно. Одним детям глина помогает успокоиться и снять напряжение, другим  - выразить агрессию и фрустрацию (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cited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Sholt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Gavron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2006).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13237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7" y="1124744"/>
            <a:ext cx="7841784" cy="41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656" y="5704463"/>
            <a:ext cx="811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Колбаска» или валик - первая форма, которую ребёнок может вылепить самостоятельно уже в 1 -1,5 года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97171"/>
            <a:ext cx="4466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Виды форм из пластилина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4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0913" r="12654" b="6250"/>
          <a:stretch/>
        </p:blipFill>
        <p:spPr bwMode="auto">
          <a:xfrm>
            <a:off x="179512" y="764704"/>
            <a:ext cx="873858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1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</a:p>
          <a:p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интернет-издание «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газета» ( с октября 1995)</a:t>
            </a:r>
          </a:p>
          <a:p>
            <a:pPr marL="342900" indent="-342900">
              <a:buFont typeface="+mj-lt"/>
              <a:buAutoNum type="arabicPeriod"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 АРТ-клуба "ТВОРИ ДОБРО"</a:t>
            </a:r>
          </a:p>
        </p:txBody>
      </p:sp>
    </p:spTree>
    <p:extLst>
      <p:ext uri="{BB962C8B-B14F-4D97-AF65-F5344CB8AC3E}">
        <p14:creationId xmlns:p14="http://schemas.microsoft.com/office/powerpoint/2010/main" val="247805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673" y="620687"/>
            <a:ext cx="8148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FF00"/>
                </a:solidFill>
              </a:rPr>
              <a:t>Глинотерапия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smtClean="0"/>
              <a:t>– это </a:t>
            </a:r>
            <a:r>
              <a:rPr lang="ru-RU" sz="2000" i="1" dirty="0"/>
              <a:t>проективная методика, она помогает актуализировать на символическом уровне динамику внутреннего мира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42900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линотерапия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i="1" dirty="0" smtClean="0"/>
              <a:t>– сложившееся направление арт-терапии, направленное на работу с травматическим опытом, психосоматическими симптомами, внутренней картиной болезни, СДВГ(</a:t>
            </a:r>
            <a:r>
              <a:rPr lang="ru-RU" sz="2000" b="1" i="1" dirty="0"/>
              <a:t>Синдром дефицита внимания и </a:t>
            </a:r>
            <a:r>
              <a:rPr lang="ru-RU" sz="2000" b="1" i="1" dirty="0" err="1" smtClean="0"/>
              <a:t>гиперактивности</a:t>
            </a:r>
            <a:r>
              <a:rPr lang="ru-RU" sz="2000" b="1" i="1" dirty="0" smtClean="0"/>
              <a:t>)</a:t>
            </a:r>
            <a:r>
              <a:rPr lang="ru-RU" sz="2000" i="1" dirty="0" smtClean="0"/>
              <a:t>, тревожностью, телесными зажимами и другими запросами.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011639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035" y="5617234"/>
            <a:ext cx="79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"/>
            </a:pPr>
            <a:r>
              <a:rPr lang="ru-RU" i="1" dirty="0" smtClean="0"/>
              <a:t>Как и другие техники арт-терапии, </a:t>
            </a:r>
            <a:r>
              <a:rPr lang="ru-RU" i="1" dirty="0" err="1" smtClean="0"/>
              <a:t>глинотерапия</a:t>
            </a:r>
            <a:r>
              <a:rPr lang="ru-RU" i="1" dirty="0" smtClean="0"/>
              <a:t> основывается на свободном самовыражении, и не направлена на создание произведения, имеющего художественную ценность.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165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глинотерапии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способствовать снижению агрессивности, страхов, тревожности (у детей);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оказать психотерапевтическую помощь детям с </a:t>
            </a:r>
            <a:r>
              <a:rPr lang="ru-RU" sz="1600" i="1" dirty="0" err="1" smtClean="0"/>
              <a:t>гиперактивностью</a:t>
            </a:r>
            <a:r>
              <a:rPr lang="ru-RU" sz="1600" i="1" dirty="0" smtClean="0"/>
              <a:t>, замкнутостью, аутичным детям;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оказать психотерапевтическую помощь клиентам(детям), пережившим травматические ситуации с целью восстановления их психической чувствительности;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развивать творческое воображение, фантазию;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развивать способность выражать свои чувства на символическом и вербальном уровне;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помочь клиенту достичь взаимопонимания и сотворчества через совместную творческую деятельность;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развивать мелкую моторику, сенсорные ощущения;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способствовать становлению произвольной регуляции поведения;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· способствовать осознанию у детей своих чувств, переживаний, побуждать детей к размышлениям, интроспекции, личностному росту.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930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Глинотерапия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эффективна:</a:t>
            </a:r>
          </a:p>
          <a:p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i="1" u="sng" dirty="0"/>
              <a:t>При работе с детьми</a:t>
            </a:r>
            <a:r>
              <a:rPr lang="ru-RU" i="1" dirty="0"/>
              <a:t> - усилению чувства собственного достоинства детей, их социализации, в частности, в случае отклонений в поведении, травматических переживаний, семейных конфликтов, проблем в детском саду или школе, смены местожительства и др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u="sng" dirty="0"/>
              <a:t>При работе с подростками</a:t>
            </a:r>
            <a:r>
              <a:rPr lang="ru-RU" i="1" dirty="0"/>
              <a:t> - преодолению трудностей в учебе и развитию адаптивности (во время полового созревания, проявления агрессивности, при конфликтах с учителями, родителями, друзьями</a:t>
            </a:r>
            <a:r>
              <a:rPr lang="ru-RU" i="1" dirty="0" smtClean="0"/>
              <a:t>);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u="sng" dirty="0"/>
              <a:t>При работе со взрослыми</a:t>
            </a:r>
            <a:r>
              <a:rPr lang="ru-RU" i="1" dirty="0"/>
              <a:t> – преодолению жизненных кризисов в семье и на работе, личностному росту, выходу из болезни для поддержки в реабилитационных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3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420" y="7647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Также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Метод </a:t>
            </a:r>
            <a:r>
              <a:rPr lang="ru-RU" sz="2400" dirty="0" err="1" smtClean="0">
                <a:latin typeface="Comic Sans MS" panose="030F0702030302020204" pitchFamily="66" charset="0"/>
              </a:rPr>
              <a:t>глинотерапии</a:t>
            </a:r>
            <a:r>
              <a:rPr lang="ru-RU" sz="2400" dirty="0" smtClean="0">
                <a:latin typeface="Comic Sans MS" panose="030F0702030302020204" pitchFamily="66" charset="0"/>
              </a:rPr>
              <a:t> используется при работе: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негативными эмоциями,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потерей, горем,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</a:t>
            </a:r>
            <a:r>
              <a:rPr lang="ru-RU" sz="2400" dirty="0" err="1" smtClean="0">
                <a:latin typeface="Comic Sans MS" panose="030F0702030302020204" pitchFamily="66" charset="0"/>
              </a:rPr>
              <a:t>субличностями</a:t>
            </a:r>
            <a:r>
              <a:rPr lang="ru-RU" sz="2400" dirty="0" smtClean="0">
                <a:latin typeface="Comic Sans MS" panose="030F0702030302020204" pitchFamily="66" charset="0"/>
              </a:rPr>
              <a:t> человека,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внутренней картиной болезни,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агрессией,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тревожностью,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телесными зажимами,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с </a:t>
            </a:r>
            <a:r>
              <a:rPr lang="ru-RU" sz="2400" dirty="0" err="1" smtClean="0">
                <a:latin typeface="Comic Sans MS" panose="030F0702030302020204" pitchFamily="66" charset="0"/>
              </a:rPr>
              <a:t>гиперактивностью</a:t>
            </a:r>
            <a:r>
              <a:rPr lang="ru-RU" sz="2400" dirty="0" smtClean="0">
                <a:latin typeface="Comic Sans MS" panose="030F0702030302020204" pitchFamily="66" charset="0"/>
              </a:rPr>
              <a:t> и </a:t>
            </a:r>
            <a:r>
              <a:rPr lang="ru-RU" sz="2400" dirty="0" err="1" smtClean="0">
                <a:latin typeface="Comic Sans MS" panose="030F0702030302020204" pitchFamily="66" charset="0"/>
              </a:rPr>
              <a:t>др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261" y="241292"/>
            <a:ext cx="6190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Особенности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самого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процесса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глинотерапии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595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энергии собирания, удержания и расслабления – это один из глубинных смыслов лепки из глины.                             Можно научиться собирать, накапливать энергию, научиться ее удерживать и расслабляться на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символическо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-действенном уровне.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92644" y="972950"/>
            <a:ext cx="1199340" cy="3231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5300" y="18872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лепка куба на бессознательно-символическом уровне формирует энергию собирания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5300" y="3062372"/>
            <a:ext cx="497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лепка шара формирует энергию удержания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54487" y="3597269"/>
            <a:ext cx="475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лепка плоскости позволяет расслабиться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457" y="410984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Процесс вымешивания глины носит терапевтический характер.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652" y="4428362"/>
            <a:ext cx="8098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Глинотерапия</a:t>
            </a:r>
            <a:r>
              <a:rPr lang="ru-RU" i="1" dirty="0" smtClean="0"/>
              <a:t> позволяет отреагировать, осознать и переработать </a:t>
            </a:r>
            <a:r>
              <a:rPr lang="ru-RU" i="1" dirty="0" err="1" smtClean="0"/>
              <a:t>психотравматический</a:t>
            </a:r>
            <a:r>
              <a:rPr lang="ru-RU" i="1" dirty="0" smtClean="0"/>
              <a:t> опыт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43" y="4127860"/>
            <a:ext cx="1231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7457" y="5421612"/>
            <a:ext cx="8530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/>
              <a:t>Процесс</a:t>
            </a:r>
            <a:r>
              <a:rPr lang="uk-UA" b="1" i="1" dirty="0" smtClean="0"/>
              <a:t> </a:t>
            </a:r>
            <a:r>
              <a:rPr lang="uk-UA" b="1" i="1" dirty="0" err="1" smtClean="0"/>
              <a:t>лепки</a:t>
            </a:r>
            <a:r>
              <a:rPr lang="uk-UA" b="1" i="1" dirty="0" smtClean="0"/>
              <a:t> – </a:t>
            </a:r>
            <a:r>
              <a:rPr lang="uk-UA" b="1" i="1" dirty="0" err="1" smtClean="0"/>
              <a:t>некий</a:t>
            </a:r>
            <a:r>
              <a:rPr lang="uk-UA" b="1" i="1" dirty="0" smtClean="0"/>
              <a:t> </a:t>
            </a:r>
            <a:r>
              <a:rPr lang="uk-UA" b="1" i="1" dirty="0" err="1" smtClean="0"/>
              <a:t>процесс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волшебства</a:t>
            </a:r>
            <a:r>
              <a:rPr lang="uk-UA" dirty="0" smtClean="0"/>
              <a:t>                            </a:t>
            </a:r>
            <a:r>
              <a:rPr lang="ru-RU" i="1" dirty="0"/>
              <a:t>человек может вылепить свое желание или идею. Рассмотреть и внести гармонизирующие изменения. Корректируя глиняную форму, человек фактически своими руками изменяет </a:t>
            </a:r>
            <a:r>
              <a:rPr lang="ru-RU" i="1" dirty="0">
                <a:solidFill>
                  <a:srgbClr val="7030A0"/>
                </a:solidFill>
              </a:rPr>
              <a:t>внутреннюю</a:t>
            </a:r>
            <a:r>
              <a:rPr lang="ru-RU" i="1" dirty="0"/>
              <a:t> и </a:t>
            </a:r>
            <a:r>
              <a:rPr lang="ru-RU" i="1" dirty="0">
                <a:solidFill>
                  <a:srgbClr val="FF0000"/>
                </a:solidFill>
              </a:rPr>
              <a:t>внешнюю </a:t>
            </a:r>
            <a:r>
              <a:rPr lang="ru-RU" i="1" dirty="0"/>
              <a:t>ситуацию к лучшему.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47" y="5421612"/>
            <a:ext cx="1231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9348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Профессор Хайнц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Дойзер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Heinz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70892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– создание и развитие метода работы с глиняным полем;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2812" y="3645024"/>
            <a:ext cx="7266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– Президент ассоциации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Haptische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Gestaltbildung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(Институт по работе с чувственным восприятием и формами) и международное обучение методу работы с глиняным полем ;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012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гг. – профессор в Академии Арт-терапии при Университете Прикладных Наук в городе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Нюртинген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Германия.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18012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немецкий арт-терапевт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31" y="121883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уникальная техника, которую разработал немецкий арт-терапевт Хайнц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Дойзер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техника признана в Европе и практикуется многими специалистами.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направленна на работу с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поведенческими, невротическими, эмоциональными расстройствами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вспомогательным процессом при работе с утратой, стрессом, агрессией.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6102424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«Глиняное поле» (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Clay Field) 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5794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856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Глинотерапия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 comp</dc:creator>
  <cp:lastModifiedBy>comp comp</cp:lastModifiedBy>
  <cp:revision>11</cp:revision>
  <dcterms:created xsi:type="dcterms:W3CDTF">2017-03-17T16:32:26Z</dcterms:created>
  <dcterms:modified xsi:type="dcterms:W3CDTF">2017-03-18T17:51:17Z</dcterms:modified>
</cp:coreProperties>
</file>