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96F72-5774-4A44-8194-DA87533445EE}" type="datetimeFigureOut">
              <a:rPr lang="ru-RU" smtClean="0"/>
              <a:t>17.03.2017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3215-57DF-4D30-9CFD-88D7687AB5B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857916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err="1"/>
              <a:t>Д</a:t>
            </a:r>
            <a:r>
              <a:rPr lang="uk-UA" dirty="0" err="1" smtClean="0"/>
              <a:t>раматерапия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57980" y="5005390"/>
            <a:ext cx="2486020" cy="185261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Булава Юлия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Студентка 2 курса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Группа 3125-1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Специальность: психология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02592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 раскрытие личности с помощью символики ролей (диктат роли и сцены помогает терапевту раскрыть личностную структуру клиента);</a:t>
            </a:r>
          </a:p>
          <a:p>
            <a:pPr>
              <a:buNone/>
            </a:pPr>
            <a:r>
              <a:rPr lang="ru-RU" dirty="0" smtClean="0"/>
              <a:t>• нахождение альтернатив и моделей нового поведения (контролируемая терапевтом импровизация помогает клиенту найти альтернативу в форме перспектив, эмоциональных реакций или поведения);</a:t>
            </a:r>
          </a:p>
          <a:p>
            <a:pPr>
              <a:buNone/>
            </a:pPr>
            <a:r>
              <a:rPr lang="ru-RU" dirty="0" smtClean="0"/>
              <a:t>• контроль эмоций (контроль позволяет терапевту сохранить при импровизации эмоциональную дистанцию);</a:t>
            </a:r>
          </a:p>
          <a:p>
            <a:pPr>
              <a:buNone/>
            </a:pPr>
            <a:r>
              <a:rPr lang="ru-RU" dirty="0" smtClean="0"/>
              <a:t>• «внутренний родитель – воспитатель» (если в моменты, когда клиент изображает сам себя, появляются болезненные детские травматические воспоминания, терапевт может вмешаться в качестве позитивного, понимающего и заботливого родителя).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358246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Рене </a:t>
            </a:r>
            <a:r>
              <a:rPr lang="ru-RU" sz="2400" dirty="0" err="1" smtClean="0"/>
              <a:t>Эмуна</a:t>
            </a:r>
            <a:r>
              <a:rPr lang="ru-RU" sz="2400" dirty="0" smtClean="0"/>
              <a:t> устанавливает четыре наиболее распространенных причины для контроля импровизации </a:t>
            </a:r>
            <a:r>
              <a:rPr lang="ru-RU" sz="2400" dirty="0" err="1" smtClean="0"/>
              <a:t>драматерапевтом</a:t>
            </a:r>
            <a:r>
              <a:rPr lang="ru-RU" sz="2400" dirty="0" smtClean="0"/>
              <a:t>: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Среди других средств </a:t>
            </a:r>
            <a:r>
              <a:rPr lang="ru-RU" dirty="0" err="1" smtClean="0">
                <a:solidFill>
                  <a:schemeClr val="tx1"/>
                </a:solidFill>
              </a:rPr>
              <a:t>драматерапии</a:t>
            </a:r>
            <a:r>
              <a:rPr lang="ru-RU" dirty="0" smtClean="0">
                <a:solidFill>
                  <a:schemeClr val="tx1"/>
                </a:solidFill>
              </a:rPr>
              <a:t> можно назвать мимические и речевые занятия, драматическую постановку, словесную игру и ролевые игры по сценарию, мифу и истории, работу с текстом, рассказы о случившемся, описания, маски, кукольное представление, движение, пантомиму, игру с объектами и рисунок, имитацию и оценку. Вообще можно сказать, что </a:t>
            </a:r>
            <a:r>
              <a:rPr lang="ru-RU" dirty="0" err="1" smtClean="0">
                <a:solidFill>
                  <a:schemeClr val="tx1"/>
                </a:solidFill>
              </a:rPr>
              <a:t>драматерапевтические</a:t>
            </a:r>
            <a:r>
              <a:rPr lang="ru-RU" dirty="0" smtClean="0">
                <a:solidFill>
                  <a:schemeClr val="tx1"/>
                </a:solidFill>
              </a:rPr>
              <a:t> средства почти идентичны </a:t>
            </a:r>
            <a:r>
              <a:rPr lang="ru-RU" dirty="0" err="1" smtClean="0">
                <a:solidFill>
                  <a:schemeClr val="tx1"/>
                </a:solidFill>
              </a:rPr>
              <a:t>учебновоспитательным</a:t>
            </a:r>
            <a:r>
              <a:rPr lang="ru-RU" dirty="0" smtClean="0">
                <a:solidFill>
                  <a:schemeClr val="tx1"/>
                </a:solidFill>
              </a:rPr>
              <a:t> драматическим ресурсам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85728"/>
            <a:ext cx="4687758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Основные техники </a:t>
            </a:r>
            <a:r>
              <a:rPr lang="ru-RU" sz="2400" dirty="0" err="1" smtClean="0"/>
              <a:t>драматерапии</a:t>
            </a:r>
            <a:r>
              <a:rPr lang="ru-RU" sz="2400" dirty="0" smtClean="0"/>
              <a:t>:</a:t>
            </a:r>
            <a:endParaRPr lang="uk-UA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14546" y="3643314"/>
            <a:ext cx="4286280" cy="50006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Драматизации снов, фантазий, страхов;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8860" y="2928934"/>
            <a:ext cx="4000528" cy="42862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Драматизация сказки, мифа, легенды;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5072074"/>
            <a:ext cx="7286676" cy="50006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Театр импровизации («история театра», национальные ритуалы, национальный танец)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0298" y="2214554"/>
            <a:ext cx="3786214" cy="50006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Пантомима (стили, танец, сцены);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488" y="1000108"/>
            <a:ext cx="3143272" cy="50006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Сценический танец (менуэт)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71736" y="1643050"/>
            <a:ext cx="3643338" cy="42862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Работа с голосом (</a:t>
            </a:r>
            <a:r>
              <a:rPr lang="ru-RU" dirty="0" err="1" smtClean="0">
                <a:solidFill>
                  <a:schemeClr val="tx1"/>
                </a:solidFill>
              </a:rPr>
              <a:t>озвучки</a:t>
            </a:r>
            <a:r>
              <a:rPr lang="ru-RU" dirty="0" smtClean="0">
                <a:solidFill>
                  <a:schemeClr val="tx1"/>
                </a:solidFill>
              </a:rPr>
              <a:t> и т.п.);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28794" y="4429132"/>
            <a:ext cx="4857752" cy="42862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Работа с оружием (сценическое фехтование);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5786454"/>
            <a:ext cx="8282054" cy="85725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Сценическая пластика (поклоны, </a:t>
            </a:r>
            <a:r>
              <a:rPr lang="ru-RU" dirty="0" err="1" smtClean="0">
                <a:solidFill>
                  <a:schemeClr val="tx1"/>
                </a:solidFill>
              </a:rPr>
              <a:t>перформансы</a:t>
            </a:r>
            <a:r>
              <a:rPr lang="ru-RU" dirty="0" smtClean="0">
                <a:solidFill>
                  <a:schemeClr val="tx1"/>
                </a:solidFill>
              </a:rPr>
              <a:t>, пластические этюды, характерные пластические этюды, «</a:t>
            </a:r>
            <a:r>
              <a:rPr lang="ru-RU" dirty="0" err="1" smtClean="0">
                <a:solidFill>
                  <a:schemeClr val="tx1"/>
                </a:solidFill>
              </a:rPr>
              <a:t>стопкадр</a:t>
            </a:r>
            <a:r>
              <a:rPr lang="ru-RU" dirty="0" smtClean="0">
                <a:solidFill>
                  <a:schemeClr val="tx1"/>
                </a:solidFill>
              </a:rPr>
              <a:t>», </a:t>
            </a:r>
            <a:r>
              <a:rPr lang="ru-RU" dirty="0" err="1" smtClean="0">
                <a:solidFill>
                  <a:schemeClr val="tx1"/>
                </a:solidFill>
              </a:rPr>
              <a:t>минипантомимы</a:t>
            </a:r>
            <a:r>
              <a:rPr lang="ru-RU" dirty="0" smtClean="0">
                <a:solidFill>
                  <a:schemeClr val="tx1"/>
                </a:solidFill>
              </a:rPr>
              <a:t> «руки –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ноги» и пр.);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Также выделяют следующие</a:t>
            </a:r>
            <a:br>
              <a:rPr lang="ru-RU" dirty="0" smtClean="0"/>
            </a:br>
            <a:r>
              <a:rPr lang="ru-RU" dirty="0" smtClean="0"/>
              <a:t>виды игры.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976" y="5857868"/>
            <a:ext cx="3429024" cy="10001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«Зеркало». Позволяет</a:t>
            </a:r>
          </a:p>
          <a:p>
            <a:pPr>
              <a:buNone/>
            </a:pPr>
            <a:r>
              <a:rPr lang="ru-RU" dirty="0" smtClean="0"/>
              <a:t>протагонисту понять, как его</a:t>
            </a:r>
          </a:p>
          <a:p>
            <a:pPr>
              <a:buNone/>
            </a:pPr>
            <a:r>
              <a:rPr lang="ru-RU" dirty="0" smtClean="0"/>
              <a:t>воспринимают другие.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28736"/>
            <a:ext cx="35719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Самопрезентация</a:t>
            </a:r>
            <a:r>
              <a:rPr lang="ru-RU" dirty="0" smtClean="0"/>
              <a:t>. «Актер» на сцене один, ему предлагаются небольшие сюжеты, в которых он представляет себя или кого-то важного из своей жизни.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500530" y="1428736"/>
            <a:ext cx="464347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Обмен ролями. «Актеру» предлагается сыграть роль какой-нибудь другой ключевой в его жизни фигуры, а другой актер (или сам</a:t>
            </a:r>
            <a:br>
              <a:rPr lang="ru-RU" dirty="0" smtClean="0"/>
            </a:br>
            <a:r>
              <a:rPr lang="ru-RU" dirty="0" smtClean="0"/>
              <a:t>психолог) играет «актера».</a:t>
            </a:r>
            <a:endParaRPr lang="ru-RU" dirty="0" smtClean="0"/>
          </a:p>
        </p:txBody>
      </p:sp>
      <p:pic>
        <p:nvPicPr>
          <p:cNvPr id="4098" name="Picture 2" descr="&amp;Kcy;&amp;acy;&amp;rcy;&amp;tcy;&amp;icy;&amp;ncy;&amp;kcy;&amp;icy; &amp;pcy;&amp;ocy; &amp;zcy;&amp;acy;&amp;pcy;&amp;rcy;&amp;ocy;&amp;scy;&amp;ucy; &amp;Scy;&amp;acy;&amp;mcy;&amp;ocy;&amp;pcy;&amp;rcy;&amp;iecy;&amp;zcy;&amp;iecy;&amp;ncy;&amp;tcy;&amp;acy;&amp;tscy;&amp;icy;&amp;yacy;."/>
          <p:cNvPicPr>
            <a:picLocks noChangeAspect="1" noChangeArrowheads="1"/>
          </p:cNvPicPr>
          <p:nvPr/>
        </p:nvPicPr>
        <p:blipFill>
          <a:blip r:embed="rId2"/>
          <a:srcRect l="6049" r="28283" b="15803"/>
          <a:stretch>
            <a:fillRect/>
          </a:stretch>
        </p:blipFill>
        <p:spPr bwMode="auto">
          <a:xfrm>
            <a:off x="0" y="2928934"/>
            <a:ext cx="3214710" cy="2749423"/>
          </a:xfrm>
          <a:prstGeom prst="rect">
            <a:avLst/>
          </a:prstGeom>
          <a:noFill/>
        </p:spPr>
      </p:pic>
      <p:pic>
        <p:nvPicPr>
          <p:cNvPr id="4100" name="Picture 4" descr="&amp;Kcy;&amp;acy;&amp;rcy;&amp;tcy;&amp;icy;&amp;ncy;&amp;kcy;&amp;icy; &amp;pcy;&amp;ocy; &amp;zcy;&amp;acy;&amp;pcy;&amp;rcy;&amp;ocy;&amp;scy;&amp;ucy; &amp;Ocy;&amp;bcy;&amp;mcy;&amp;iecy;&amp;ncy; &amp;rcy;&amp;ocy;&amp;lcy;&amp;yacy;&amp;mcy;&amp;i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643182"/>
            <a:ext cx="3236984" cy="2071670"/>
          </a:xfrm>
          <a:prstGeom prst="rect">
            <a:avLst/>
          </a:prstGeom>
          <a:noFill/>
        </p:spPr>
      </p:pic>
      <p:pic>
        <p:nvPicPr>
          <p:cNvPr id="4102" name="Picture 6" descr="&amp;Kcy;&amp;acy;&amp;rcy;&amp;tcy;&amp;icy;&amp;ncy;&amp;kcy;&amp;icy; &amp;pcy;&amp;ocy; &amp;zcy;&amp;acy;&amp;pcy;&amp;rcy;&amp;ocy;&amp;scy;&amp;ucy; &amp;kcy;&amp;acy;&amp;kcy; &amp;tcy;&amp;iecy;&amp;bcy;&amp;yacy; &amp;vcy;&amp;icy;&amp;dcy;&amp;yacy;&amp;tcy; &amp;dcy;&amp;rcy;&amp;ucy;&amp;gcy;&amp;icy;&amp;iecy; &amp;mcy;&amp;acy;&amp;scy;&amp;kcy;&amp;a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35562" y="4500571"/>
            <a:ext cx="3250884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643314"/>
            <a:ext cx="9144000" cy="32146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Оптимальная продолжительность</a:t>
            </a:r>
            <a:r>
              <a:rPr lang="ru-RU" dirty="0"/>
              <a:t> </a:t>
            </a:r>
            <a:r>
              <a:rPr lang="ru-RU" dirty="0" smtClean="0"/>
              <a:t>сеанса</a:t>
            </a:r>
            <a:r>
              <a:rPr lang="ru-RU" dirty="0"/>
              <a:t> </a:t>
            </a:r>
            <a:r>
              <a:rPr lang="ru-RU" dirty="0" err="1" smtClean="0"/>
              <a:t>психодрамы</a:t>
            </a:r>
            <a:r>
              <a:rPr lang="ru-RU" dirty="0" smtClean="0"/>
              <a:t> — 45−50 минут.</a:t>
            </a:r>
            <a:br>
              <a:rPr lang="ru-RU" dirty="0" smtClean="0"/>
            </a:br>
            <a:r>
              <a:rPr lang="ru-RU" dirty="0" smtClean="0"/>
              <a:t>В реальности встречи могут быть короче или длиннее, и протяженность сеансов зависит</a:t>
            </a:r>
            <a:r>
              <a:rPr lang="ru-RU" dirty="0"/>
              <a:t> </a:t>
            </a:r>
            <a:r>
              <a:rPr lang="ru-RU" dirty="0" smtClean="0"/>
              <a:t>от остроты, сложности</a:t>
            </a:r>
            <a:r>
              <a:rPr lang="ru-RU" dirty="0"/>
              <a:t> </a:t>
            </a:r>
            <a:r>
              <a:rPr lang="ru-RU" dirty="0" smtClean="0"/>
              <a:t>проблем</a:t>
            </a:r>
            <a:r>
              <a:rPr lang="ru-RU" dirty="0"/>
              <a:t> </a:t>
            </a:r>
            <a:r>
              <a:rPr lang="ru-RU" dirty="0" smtClean="0"/>
              <a:t>клиента, от его реакции. Примерные рамки сеанса: от 15−20 минут до 3 часов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689335"/>
            <a:ext cx="9144000" cy="316866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  Отечественные исследователи в</a:t>
            </a:r>
            <a:r>
              <a:rPr lang="ru-RU" dirty="0"/>
              <a:t> </a:t>
            </a:r>
            <a:r>
              <a:rPr lang="ru-RU" dirty="0" smtClean="0"/>
              <a:t>основном используют деление действия </a:t>
            </a:r>
            <a:r>
              <a:rPr lang="ru-RU" dirty="0" err="1" smtClean="0"/>
              <a:t>психодрамы</a:t>
            </a:r>
            <a:r>
              <a:rPr lang="ru-RU" dirty="0" smtClean="0"/>
              <a:t>, предложенной Осиповой:</a:t>
            </a:r>
            <a:br>
              <a:rPr lang="ru-RU" dirty="0" smtClean="0"/>
            </a:br>
            <a:r>
              <a:rPr lang="ru-RU" dirty="0" smtClean="0"/>
              <a:t>1. Разогрев и разминка.</a:t>
            </a:r>
            <a:br>
              <a:rPr lang="ru-RU" dirty="0" smtClean="0"/>
            </a:br>
            <a:r>
              <a:rPr lang="ru-RU" dirty="0" smtClean="0"/>
              <a:t>2. Драматическое действие.</a:t>
            </a:r>
            <a:br>
              <a:rPr lang="ru-RU" dirty="0" smtClean="0"/>
            </a:br>
            <a:r>
              <a:rPr lang="ru-RU" dirty="0" smtClean="0"/>
              <a:t>3. Обсуждение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Драматерапия</a:t>
            </a:r>
            <a:r>
              <a:rPr lang="ru-RU" b="1" dirty="0" smtClean="0"/>
              <a:t> —</a:t>
            </a:r>
            <a:r>
              <a:rPr lang="ru-RU" dirty="0" smtClean="0"/>
              <a:t> лечебно-воспитательная дисциплина, в которой преобладают групповые мероприятия, использующие театральные и драматические средства в групповой динамике для ослабления симптоматических проявлений, смягчения последствий психических расстройств и социальных проблем, а также повышения уровня социального развития и интеграции личности</a:t>
            </a:r>
          </a:p>
          <a:p>
            <a:pPr algn="r">
              <a:buNone/>
            </a:pPr>
            <a:r>
              <a:rPr lang="en-US" sz="2200" dirty="0" smtClean="0"/>
              <a:t>(</a:t>
            </a:r>
            <a:r>
              <a:rPr lang="en-US" sz="2200" dirty="0" err="1" smtClean="0"/>
              <a:t>Valenta</a:t>
            </a:r>
            <a:r>
              <a:rPr lang="en-US" sz="2200" dirty="0" smtClean="0"/>
              <a:t> M. </a:t>
            </a:r>
            <a:r>
              <a:rPr lang="ru-RU" sz="2200" dirty="0" smtClean="0"/>
              <a:t>е</a:t>
            </a:r>
            <a:r>
              <a:rPr lang="en-US" sz="2200" dirty="0" smtClean="0"/>
              <a:t>t al., 2006</a:t>
            </a:r>
            <a:r>
              <a:rPr lang="ru-RU" sz="2200" dirty="0" smtClean="0"/>
              <a:t>)</a:t>
            </a:r>
            <a:endParaRPr lang="uk-UA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785794"/>
            <a:ext cx="4972056" cy="5072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Одним из</a:t>
            </a:r>
            <a:r>
              <a:rPr lang="ru-RU" dirty="0"/>
              <a:t> </a:t>
            </a:r>
            <a:r>
              <a:rPr lang="ru-RU" dirty="0" smtClean="0"/>
              <a:t>основоположников</a:t>
            </a:r>
            <a:r>
              <a:rPr lang="ru-RU" dirty="0"/>
              <a:t> </a:t>
            </a:r>
            <a:r>
              <a:rPr lang="ru-RU" dirty="0" err="1" smtClean="0"/>
              <a:t>драматерапии</a:t>
            </a:r>
            <a:r>
              <a:rPr lang="ru-RU" dirty="0" smtClean="0"/>
              <a:t>, безусловно, можно считать Я. Морено, создавшего в 1920 г. «Театр спонтанности» в Вене, «Терапевтический театр» в </a:t>
            </a:r>
            <a:r>
              <a:rPr lang="ru-RU" dirty="0" err="1" smtClean="0"/>
              <a:t>НьюЙорке</a:t>
            </a:r>
            <a:r>
              <a:rPr lang="ru-RU" dirty="0" smtClean="0"/>
              <a:t>.  Метод не прост, требует специальной подготовки терапевта и необходимо</a:t>
            </a:r>
            <a:r>
              <a:rPr lang="ru-RU" dirty="0"/>
              <a:t> </a:t>
            </a:r>
            <a:r>
              <a:rPr lang="ru-RU" dirty="0" smtClean="0"/>
              <a:t>включает и музыку, и танец, и грим, и рисование, и сочинительство, и многое другое.</a:t>
            </a:r>
            <a:endParaRPr lang="uk-UA" dirty="0"/>
          </a:p>
        </p:txBody>
      </p:sp>
      <p:pic>
        <p:nvPicPr>
          <p:cNvPr id="5122" name="Picture 2" descr="&amp;Kcy;&amp;acy;&amp;rcy;&amp;tcy;&amp;icy;&amp;ncy;&amp;kcy;&amp;icy; &amp;pcy;&amp;ocy; &amp;zcy;&amp;acy;&amp;pcy;&amp;rcy;&amp;ocy;&amp;scy;&amp;ucy; &amp;YAcy;. &amp;Mcy;&amp;ocy;&amp;rcy;&amp;iecy;&amp;ncy;&amp;o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3699018" cy="552450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34" y="5857892"/>
            <a:ext cx="26809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err="1" smtClean="0"/>
              <a:t>Якоб</a:t>
            </a:r>
            <a:r>
              <a:rPr lang="ru-RU" sz="2400" dirty="0" smtClean="0"/>
              <a:t> Леви Морено</a:t>
            </a:r>
            <a:endParaRPr lang="uk-U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786190"/>
            <a:ext cx="8229600" cy="182882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Характерны сугубо театральные средства, включая вымышленный сюжет и изображение персонажей (ролевые игры)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4"/>
            <a:ext cx="4380686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000" dirty="0" smtClean="0"/>
              <a:t>работает  с  символами и метафорами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76586" y="1500174"/>
            <a:ext cx="4367414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000" dirty="0" smtClean="0"/>
              <a:t>допускает стилизацию и </a:t>
            </a:r>
            <a:r>
              <a:rPr lang="ru-RU" sz="2000" dirty="0" err="1" smtClean="0"/>
              <a:t>креативность</a:t>
            </a:r>
            <a:endParaRPr lang="uk-UA" sz="2000" dirty="0"/>
          </a:p>
        </p:txBody>
      </p:sp>
      <p:sp>
        <p:nvSpPr>
          <p:cNvPr id="11" name="Стрелка углом вверх 10"/>
          <p:cNvSpPr/>
          <p:nvPr/>
        </p:nvSpPr>
        <p:spPr>
          <a:xfrm rot="10800000">
            <a:off x="1714480" y="571480"/>
            <a:ext cx="1000132" cy="928694"/>
          </a:xfrm>
          <a:prstGeom prst="bent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углом вверх 11"/>
          <p:cNvSpPr/>
          <p:nvPr/>
        </p:nvSpPr>
        <p:spPr>
          <a:xfrm rot="10800000" flipH="1">
            <a:off x="6072198" y="571480"/>
            <a:ext cx="1071570" cy="928694"/>
          </a:xfrm>
          <a:prstGeom prst="bentUpArrow">
            <a:avLst>
              <a:gd name="adj1" fmla="val 26231"/>
              <a:gd name="adj2" fmla="val 25000"/>
              <a:gd name="adj3" fmla="val 26231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угольник 12"/>
          <p:cNvSpPr/>
          <p:nvPr/>
        </p:nvSpPr>
        <p:spPr>
          <a:xfrm>
            <a:off x="2714612" y="285728"/>
            <a:ext cx="337188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dirty="0" err="1" smtClean="0"/>
              <a:t>Драматерапия</a:t>
            </a:r>
            <a:endParaRPr lang="uk-UA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5286388"/>
            <a:ext cx="7500990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способности распознавать и принимать свои ограничения и возможности.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6000768"/>
            <a:ext cx="751051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укрепление уверенности в себе, обретение чувства собственного достоинства и повышение </a:t>
            </a:r>
            <a:r>
              <a:rPr lang="ru-RU" dirty="0" err="1" smtClean="0"/>
              <a:t>внутриличностного</a:t>
            </a:r>
            <a:r>
              <a:rPr lang="ru-RU" dirty="0" smtClean="0"/>
              <a:t> интеллекта;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000240"/>
            <a:ext cx="7500990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воображения и сосредоточения;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500306"/>
            <a:ext cx="7500990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способности к спонтанному поведению;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000372"/>
            <a:ext cx="7500990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расширение репертуара жизненных ролей;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3571876"/>
            <a:ext cx="7500990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неконструктивного поведения;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143380"/>
            <a:ext cx="7500990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овладение методами контроля над своими эмоциями;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714884"/>
            <a:ext cx="7500990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способности расслабляться;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1428736"/>
            <a:ext cx="7500990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социального взаимодействия и межличностного понимания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14290"/>
            <a:ext cx="79296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/>
              <a:t>Известный калифорнийский </a:t>
            </a:r>
            <a:r>
              <a:rPr lang="ru-RU" sz="2000" dirty="0" err="1" smtClean="0"/>
              <a:t>драматерапевт</a:t>
            </a:r>
            <a:r>
              <a:rPr lang="ru-RU" sz="2000" dirty="0" smtClean="0"/>
              <a:t> Рене </a:t>
            </a:r>
            <a:r>
              <a:rPr lang="ru-RU" sz="2000" dirty="0" err="1" smtClean="0"/>
              <a:t>Эмуна</a:t>
            </a:r>
            <a:r>
              <a:rPr lang="ru-RU" sz="2000" dirty="0" smtClean="0"/>
              <a:t> (</a:t>
            </a:r>
            <a:r>
              <a:rPr lang="ru-RU" sz="2000" dirty="0" err="1" smtClean="0"/>
              <a:t>Emunah</a:t>
            </a:r>
            <a:r>
              <a:rPr lang="ru-RU" sz="2000" dirty="0" smtClean="0"/>
              <a:t>, 1994) выдвигает следующие неспецифические цели </a:t>
            </a:r>
            <a:r>
              <a:rPr lang="ru-RU" sz="2000" dirty="0" err="1" smtClean="0"/>
              <a:t>драматерапии</a:t>
            </a:r>
            <a:r>
              <a:rPr lang="ru-RU" sz="2000" dirty="0" smtClean="0"/>
              <a:t>:</a:t>
            </a:r>
            <a:endParaRPr lang="ru-RU" sz="2000" dirty="0" smtClean="0"/>
          </a:p>
        </p:txBody>
      </p:sp>
      <p:grpSp>
        <p:nvGrpSpPr>
          <p:cNvPr id="26" name="Группа 25"/>
          <p:cNvGrpSpPr/>
          <p:nvPr/>
        </p:nvGrpSpPr>
        <p:grpSpPr>
          <a:xfrm>
            <a:off x="142844" y="571480"/>
            <a:ext cx="642942" cy="5857916"/>
            <a:chOff x="142844" y="571480"/>
            <a:chExt cx="642942" cy="5857916"/>
          </a:xfrm>
        </p:grpSpPr>
        <p:sp>
          <p:nvSpPr>
            <p:cNvPr id="15" name="Стрелка углом вверх 14"/>
            <p:cNvSpPr/>
            <p:nvPr/>
          </p:nvSpPr>
          <p:spPr>
            <a:xfrm flipH="1" flipV="1">
              <a:off x="142844" y="571480"/>
              <a:ext cx="357158" cy="5786478"/>
            </a:xfrm>
            <a:prstGeom prst="bentUpArrow">
              <a:avLst>
                <a:gd name="adj1" fmla="val 25000"/>
                <a:gd name="adj2" fmla="val 23667"/>
                <a:gd name="adj3" fmla="val 25000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214282" y="1500174"/>
              <a:ext cx="571504" cy="21431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214282" y="2071678"/>
              <a:ext cx="571504" cy="21431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214282" y="2571744"/>
              <a:ext cx="571504" cy="21431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214282" y="3071810"/>
              <a:ext cx="571504" cy="21431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214282" y="3643314"/>
              <a:ext cx="571504" cy="21431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214282" y="4214818"/>
              <a:ext cx="571504" cy="21431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214282" y="4786322"/>
              <a:ext cx="571504" cy="21431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214282" y="5429264"/>
              <a:ext cx="571504" cy="21431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214282" y="6143644"/>
              <a:ext cx="571504" cy="28575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Межличностные и </a:t>
            </a:r>
            <a:r>
              <a:rPr lang="ru-RU" dirty="0" err="1" smtClean="0"/>
              <a:t>внутриличностные</a:t>
            </a:r>
            <a:r>
              <a:rPr lang="ru-RU" dirty="0" smtClean="0"/>
              <a:t> проблемы,</a:t>
            </a:r>
          </a:p>
          <a:p>
            <a:r>
              <a:rPr lang="ru-RU" dirty="0" smtClean="0"/>
              <a:t>Семейная и детско-родительская терапия,</a:t>
            </a:r>
          </a:p>
          <a:p>
            <a:r>
              <a:rPr lang="ru-RU" dirty="0" err="1" smtClean="0"/>
              <a:t>Оргконсультирование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Развитие </a:t>
            </a:r>
            <a:r>
              <a:rPr lang="ru-RU" dirty="0" err="1" smtClean="0"/>
              <a:t>креативности</a:t>
            </a:r>
            <a:r>
              <a:rPr lang="ru-RU" dirty="0" smtClean="0"/>
              <a:t> в определённой профессии,</a:t>
            </a:r>
          </a:p>
          <a:p>
            <a:r>
              <a:rPr lang="ru-RU" dirty="0" smtClean="0"/>
              <a:t>Пограничные расстройства,</a:t>
            </a:r>
          </a:p>
          <a:p>
            <a:r>
              <a:rPr lang="ru-RU" dirty="0" err="1" smtClean="0"/>
              <a:t>Психосоматика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428604"/>
            <a:ext cx="4899355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ru-RU" sz="2400" dirty="0" smtClean="0"/>
              <a:t>Сферы применения</a:t>
            </a:r>
            <a:r>
              <a:rPr lang="ru-RU" sz="2400" b="1" dirty="0" smtClean="0"/>
              <a:t> </a:t>
            </a:r>
            <a:r>
              <a:rPr lang="ru-RU" sz="2400" dirty="0" err="1" smtClean="0"/>
              <a:t>драматерапии</a:t>
            </a:r>
            <a:r>
              <a:rPr lang="ru-RU" sz="2400" b="1" dirty="0" smtClean="0"/>
              <a:t>: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осознание своих телесных и поведенческих моделей,</a:t>
            </a:r>
          </a:p>
          <a:p>
            <a:r>
              <a:rPr lang="ru-RU" sz="2400" dirty="0" smtClean="0"/>
              <a:t>развитие спонтанности и импровизационности,</a:t>
            </a:r>
          </a:p>
          <a:p>
            <a:r>
              <a:rPr lang="ru-RU" sz="2400" dirty="0" smtClean="0"/>
              <a:t>развитие и совершенствование способности к «режиссуре» собственной жизни,</a:t>
            </a:r>
          </a:p>
          <a:p>
            <a:r>
              <a:rPr lang="ru-RU" sz="2400" dirty="0" smtClean="0"/>
              <a:t>возможность «переиграть» жизненные сценарии и паттерны,</a:t>
            </a:r>
          </a:p>
          <a:p>
            <a:r>
              <a:rPr lang="ru-RU" sz="2400" dirty="0" smtClean="0"/>
              <a:t>развитие телесной пластичности и пластики (телесной, эмоциональной, когнитивной),</a:t>
            </a:r>
          </a:p>
          <a:p>
            <a:r>
              <a:rPr lang="ru-RU" sz="2400" dirty="0" smtClean="0"/>
              <a:t>расширение репертуара поведенческих моделей,</a:t>
            </a:r>
          </a:p>
          <a:p>
            <a:r>
              <a:rPr lang="ru-RU" sz="2400" dirty="0" smtClean="0"/>
              <a:t>возможность стать иным (развитие множественности личности),</a:t>
            </a:r>
          </a:p>
          <a:p>
            <a:r>
              <a:rPr lang="ru-RU" sz="2400" dirty="0" smtClean="0"/>
              <a:t>возможность вернуться в прошлое и заглянуть в будущее.</a:t>
            </a:r>
          </a:p>
          <a:p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500042"/>
            <a:ext cx="5995039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Задачи, которые решаются </a:t>
            </a:r>
            <a:r>
              <a:rPr lang="ru-RU" sz="2400" dirty="0" err="1" smtClean="0"/>
              <a:t>драматерапией</a:t>
            </a:r>
            <a:r>
              <a:rPr lang="ru-RU" sz="2400" b="1" dirty="0" smtClean="0"/>
              <a:t>: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Импровизация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643050"/>
            <a:ext cx="437478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одни из основных средств </a:t>
            </a:r>
            <a:r>
              <a:rPr lang="ru-RU" dirty="0" err="1" smtClean="0"/>
              <a:t>драматерапии</a:t>
            </a:r>
            <a:endParaRPr lang="ru-RU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2357430"/>
            <a:ext cx="621510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Лучше отражает внутреннее состояние клиента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3429000"/>
            <a:ext cx="735811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Его конфликты, свободные ассоциации, позволяет отразить экспрессию текущей ситуации и чувств, развивает непринужденность. </a:t>
            </a:r>
            <a:endParaRPr lang="ru-RU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572008"/>
            <a:ext cx="8082018" cy="1347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Позволяет свободно экспериментировать с различными ролями, способствует внутреннему пониманию модельных ситуаций и их динамики, развивает способность к немедленной реакции и включению в сотрудничество в социуме, она ближе к реальной жизни, чем любая структурированная форма.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357166"/>
            <a:ext cx="771530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/>
              <a:t>Драматерапия</a:t>
            </a:r>
            <a:r>
              <a:rPr lang="ru-RU" sz="2400" dirty="0" smtClean="0"/>
              <a:t> различает три типа импровизации (</a:t>
            </a:r>
            <a:r>
              <a:rPr lang="ru-RU" sz="2400" dirty="0" err="1" smtClean="0"/>
              <a:t>Emunah</a:t>
            </a:r>
            <a:r>
              <a:rPr lang="ru-RU" sz="2400" dirty="0" smtClean="0"/>
              <a:t>, 1994):</a:t>
            </a:r>
            <a:endParaRPr lang="ru-RU" sz="2400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357298"/>
            <a:ext cx="2143140" cy="7858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импровизация экспромтом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1357298"/>
            <a:ext cx="2143140" cy="7858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незапланированная импровизация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88" y="1357298"/>
            <a:ext cx="2143140" cy="7858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запланированная импровизация,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571744"/>
            <a:ext cx="2786050" cy="4000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когда клиент решает заранее, какое место в импровизации он займет; импровизация хорошо структурирована, но клиенту остается очень мало времени, чтобы ознакомиться с ролью, и часто результат выступления заранее неизвестен;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2500306"/>
            <a:ext cx="2357454" cy="33575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когда клиент должен мгновенно выбрать, принять или отвергнуть выступление в определенной роли;</a:t>
            </a:r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57950" y="2428868"/>
            <a:ext cx="2357454" cy="40719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происходит совершенно вне плана и намерений терапевта, клиент заранее не знает ни роли, ни ситуации, плавно переходит от одной сцены к другой (этот тип импровизации наиболее близок к трансформации Джонсона).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529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Драматерапия</vt:lpstr>
      <vt:lpstr>Слайд 2</vt:lpstr>
      <vt:lpstr>Слайд 3</vt:lpstr>
      <vt:lpstr>Слайд 4</vt:lpstr>
      <vt:lpstr>Слайд 5</vt:lpstr>
      <vt:lpstr>Слайд 6</vt:lpstr>
      <vt:lpstr>Слайд 7</vt:lpstr>
      <vt:lpstr>Импровизация</vt:lpstr>
      <vt:lpstr>Слайд 9</vt:lpstr>
      <vt:lpstr>Слайд 10</vt:lpstr>
      <vt:lpstr>Слайд 11</vt:lpstr>
      <vt:lpstr>Слайд 12</vt:lpstr>
      <vt:lpstr>Также выделяют следующие виды игры.</vt:lpstr>
      <vt:lpstr>Слайд 14</vt:lpstr>
      <vt:lpstr>Слайд 15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Драматерапия</dc:title>
  <dc:creator>User</dc:creator>
  <cp:lastModifiedBy>User</cp:lastModifiedBy>
  <cp:revision>54</cp:revision>
  <dcterms:created xsi:type="dcterms:W3CDTF">2017-03-17T15:36:01Z</dcterms:created>
  <dcterms:modified xsi:type="dcterms:W3CDTF">2017-03-17T17:18:47Z</dcterms:modified>
</cp:coreProperties>
</file>