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1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91B313B-DF6F-47D1-BF15-22067491957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E1760A1-9F2C-409E-8F44-CC3553D13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13B-DF6F-47D1-BF15-22067491957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60A1-9F2C-409E-8F44-CC3553D13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13B-DF6F-47D1-BF15-22067491957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60A1-9F2C-409E-8F44-CC3553D13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13B-DF6F-47D1-BF15-22067491957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60A1-9F2C-409E-8F44-CC3553D13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13B-DF6F-47D1-BF15-22067491957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60A1-9F2C-409E-8F44-CC3553D13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13B-DF6F-47D1-BF15-22067491957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60A1-9F2C-409E-8F44-CC3553D13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91B313B-DF6F-47D1-BF15-22067491957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E1760A1-9F2C-409E-8F44-CC3553D13E46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91B313B-DF6F-47D1-BF15-22067491957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E1760A1-9F2C-409E-8F44-CC3553D13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13B-DF6F-47D1-BF15-22067491957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60A1-9F2C-409E-8F44-CC3553D13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13B-DF6F-47D1-BF15-22067491957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60A1-9F2C-409E-8F44-CC3553D13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B313B-DF6F-47D1-BF15-22067491957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760A1-9F2C-409E-8F44-CC3553D13E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91B313B-DF6F-47D1-BF15-22067491957D}" type="datetimeFigureOut">
              <a:rPr lang="ru-RU" smtClean="0"/>
              <a:t>11.03.2017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E1760A1-9F2C-409E-8F44-CC3553D13E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76672"/>
            <a:ext cx="8458200" cy="2694161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latin typeface="Comic Sans MS" pitchFamily="66" charset="0"/>
              </a:rPr>
              <a:t>Танцевальная терапия</a:t>
            </a:r>
            <a:endParaRPr lang="ru-RU" sz="8800" dirty="0">
              <a:latin typeface="Comic Sans MS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Выполнила:</a:t>
            </a:r>
          </a:p>
          <a:p>
            <a:r>
              <a:rPr lang="ru-RU" dirty="0" smtClean="0"/>
              <a:t>Студентка </a:t>
            </a:r>
            <a:r>
              <a:rPr lang="en-US" dirty="0" smtClean="0"/>
              <a:t>II </a:t>
            </a:r>
            <a:r>
              <a:rPr lang="ru-RU" dirty="0" smtClean="0"/>
              <a:t>курса</a:t>
            </a:r>
          </a:p>
          <a:p>
            <a:r>
              <a:rPr lang="ru-RU" dirty="0" smtClean="0"/>
              <a:t>Трубина </a:t>
            </a:r>
            <a:r>
              <a:rPr lang="ru-RU" dirty="0" err="1" smtClean="0"/>
              <a:t>Карина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Проверила:</a:t>
            </a:r>
          </a:p>
          <a:p>
            <a:r>
              <a:rPr lang="ru-RU" dirty="0" smtClean="0"/>
              <a:t>Кандидат психологических наук, доцент</a:t>
            </a:r>
          </a:p>
          <a:p>
            <a:r>
              <a:rPr lang="ru-RU" dirty="0" smtClean="0"/>
              <a:t>Мосол Наталья </a:t>
            </a:r>
            <a:r>
              <a:rPr lang="ru-RU" dirty="0" err="1" smtClean="0"/>
              <a:t>Олександровна</a:t>
            </a:r>
            <a:endParaRPr lang="ru-RU" dirty="0"/>
          </a:p>
        </p:txBody>
      </p:sp>
      <p:pic>
        <p:nvPicPr>
          <p:cNvPr id="2051" name="Picture 3" descr="C:\Users\User\Desktop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4149080"/>
            <a:ext cx="3970411" cy="2564886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Классификации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944216"/>
          </a:xfrm>
        </p:spPr>
        <p:txBody>
          <a:bodyPr>
            <a:normAutofit/>
          </a:bodyPr>
          <a:lstStyle/>
          <a:p>
            <a:r>
              <a:rPr lang="ru-RU" dirty="0" smtClean="0"/>
              <a:t>По кол-ву участников:</a:t>
            </a:r>
          </a:p>
          <a:p>
            <a:pPr marL="624078" indent="-514350">
              <a:buAutoNum type="arabicPeriod"/>
            </a:pPr>
            <a:r>
              <a:rPr lang="ru-RU" dirty="0" smtClean="0"/>
              <a:t>Индивидуальная</a:t>
            </a:r>
          </a:p>
          <a:p>
            <a:pPr marL="624078" indent="-514350">
              <a:buAutoNum type="arabicPeriod"/>
            </a:pPr>
            <a:r>
              <a:rPr lang="ru-RU" dirty="0" smtClean="0"/>
              <a:t>Парная</a:t>
            </a:r>
          </a:p>
          <a:p>
            <a:pPr marL="624078" indent="-514350">
              <a:buAutoNum type="arabicPeriod"/>
            </a:pPr>
            <a:r>
              <a:rPr lang="ru-RU" dirty="0" smtClean="0"/>
              <a:t>Групповая</a:t>
            </a:r>
          </a:p>
        </p:txBody>
      </p:sp>
      <p:pic>
        <p:nvPicPr>
          <p:cNvPr id="7170" name="Picture 2" descr="C:\Users\User\Desktop\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204864"/>
            <a:ext cx="5351512" cy="444798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291264" cy="5881840"/>
          </a:xfrm>
        </p:spPr>
        <p:txBody>
          <a:bodyPr>
            <a:normAutofit fontScale="85000" lnSpcReduction="20000"/>
          </a:bodyPr>
          <a:lstStyle/>
          <a:p>
            <a:pPr marL="624078" indent="-514350">
              <a:buFont typeface="Arial" pitchFamily="34" charset="0"/>
              <a:buChar char="•"/>
            </a:pPr>
            <a:r>
              <a:rPr lang="ru-RU" dirty="0" smtClean="0"/>
              <a:t>Классификация, основанная на требованиях к специфике образования, опыта и навыков </a:t>
            </a:r>
            <a:r>
              <a:rPr lang="ru-RU" dirty="0" err="1" smtClean="0"/>
              <a:t>танцетерапевта</a:t>
            </a:r>
            <a:r>
              <a:rPr lang="ru-RU" dirty="0" smtClean="0"/>
              <a:t>, который проводит лечение:</a:t>
            </a:r>
          </a:p>
          <a:p>
            <a:pPr marL="624078" indent="-514350">
              <a:buAutoNum type="arabicPeriod"/>
            </a:pPr>
            <a:r>
              <a:rPr lang="ru-RU" dirty="0" smtClean="0"/>
              <a:t>Клиническая танцевальная терапия для пациентов с психическими расстройствами применяется как дополнительный метод лечения наравне с медикаментозным.</a:t>
            </a:r>
          </a:p>
          <a:p>
            <a:pPr marL="624078" indent="-514350">
              <a:buFont typeface="Georgia"/>
              <a:buAutoNum type="arabicPeriod"/>
            </a:pPr>
            <a:r>
              <a:rPr lang="ru-RU" dirty="0" smtClean="0"/>
              <a:t>Танцевальная психотерапия для психически и физически здоровых людей с конкретными запросами. Либо для соматических пациентов, испытывающих трудности на физиологическом уровне и рассматривают </a:t>
            </a:r>
            <a:r>
              <a:rPr lang="ru-RU" dirty="0" err="1" smtClean="0"/>
              <a:t>танцетерапию</a:t>
            </a:r>
            <a:r>
              <a:rPr lang="ru-RU" dirty="0" smtClean="0"/>
              <a:t>, прежде всего, как дополнительный способ лечения нарушений, связанных с движением и координацией.</a:t>
            </a:r>
          </a:p>
          <a:p>
            <a:pPr marL="624078" indent="-514350">
              <a:buAutoNum type="arabicPeriod"/>
            </a:pPr>
            <a:r>
              <a:rPr lang="ru-RU" dirty="0" smtClean="0"/>
              <a:t>Танцевальная </a:t>
            </a:r>
            <a:r>
              <a:rPr lang="ru-RU" dirty="0" err="1" smtClean="0"/>
              <a:t>арт-терапия</a:t>
            </a:r>
            <a:r>
              <a:rPr lang="ru-RU" dirty="0" smtClean="0"/>
              <a:t> для людей, не страдающих психическими заболеваниями, а имеющих желание развиваться, свои навыки и по-новому взглянуть на мир.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5578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Вывод: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Главная цель заключается в расширении сферы осознания своего тела, а также его возможностей и </a:t>
            </a:r>
            <a:r>
              <a:rPr lang="ru-RU" dirty="0" smtClean="0"/>
              <a:t>особенностей;</a:t>
            </a:r>
          </a:p>
          <a:p>
            <a:r>
              <a:rPr lang="ru-RU" dirty="0" smtClean="0"/>
              <a:t>Также цель заключается в </a:t>
            </a:r>
            <a:r>
              <a:rPr lang="ru-RU" dirty="0" smtClean="0"/>
              <a:t>совершенствовании социальных умений и интеграции внутреннего опыта. Важно, чтобы человек в ходе лечения установил особую связь между движениями, мыслями и </a:t>
            </a:r>
            <a:r>
              <a:rPr lang="ru-RU" dirty="0" smtClean="0"/>
              <a:t>чувствами</a:t>
            </a:r>
            <a:r>
              <a:rPr lang="ru-RU" dirty="0" smtClean="0"/>
              <a:t>;</a:t>
            </a:r>
            <a:endParaRPr lang="ru-RU" dirty="0" smtClean="0"/>
          </a:p>
          <a:p>
            <a:r>
              <a:rPr lang="ru-RU" dirty="0" smtClean="0"/>
              <a:t>Танцевальная </a:t>
            </a:r>
            <a:r>
              <a:rPr lang="ru-RU" dirty="0" smtClean="0"/>
              <a:t>терапия действительно </a:t>
            </a:r>
            <a:r>
              <a:rPr lang="ru-RU" dirty="0" smtClean="0"/>
              <a:t>эффективна. Она как нельзя лучше сводит к минимуму физическое напряжение и увеличивает подвижность человека.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620688"/>
            <a:ext cx="8496944" cy="302433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Термин «танцевальная терапия» только недавно начал приобретать широкую известность, но многие люди, желающие улучшить свое психическое состояние, уже познакомились с этой техникой.</a:t>
            </a:r>
          </a:p>
          <a:p>
            <a:r>
              <a:rPr lang="ru-RU" dirty="0" smtClean="0"/>
              <a:t>В крупных городах </a:t>
            </a:r>
            <a:r>
              <a:rPr lang="ru-RU" dirty="0" smtClean="0"/>
              <a:t>существуют </a:t>
            </a:r>
            <a:r>
              <a:rPr lang="ru-RU" dirty="0" smtClean="0"/>
              <a:t>центры, популяризирующие </a:t>
            </a:r>
            <a:r>
              <a:rPr lang="ru-RU" dirty="0" err="1" smtClean="0"/>
              <a:t>танцтерапию</a:t>
            </a:r>
            <a:r>
              <a:rPr lang="ru-RU" dirty="0" smtClean="0"/>
              <a:t> и профессионально помогающие взрослым пациентам и детям</a:t>
            </a:r>
            <a:r>
              <a:rPr lang="ru-RU" dirty="0" smtClean="0"/>
              <a:t>.</a:t>
            </a:r>
            <a:endParaRPr lang="ru-RU" dirty="0" smtClean="0"/>
          </a:p>
        </p:txBody>
      </p:sp>
      <p:pic>
        <p:nvPicPr>
          <p:cNvPr id="1026" name="Picture 2" descr="C:\Users\User\Desktop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573016"/>
            <a:ext cx="6048672" cy="300181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Характеристика </a:t>
            </a:r>
            <a:r>
              <a:rPr lang="ru-RU" dirty="0" err="1" smtClean="0">
                <a:latin typeface="Comic Sans MS" pitchFamily="66" charset="0"/>
              </a:rPr>
              <a:t>танцтерапии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3898776" cy="523376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Танцевальная </a:t>
            </a:r>
            <a:r>
              <a:rPr lang="ru-RU" dirty="0" smtClean="0"/>
              <a:t>терапия</a:t>
            </a:r>
          </a:p>
          <a:p>
            <a:pPr>
              <a:buNone/>
            </a:pPr>
            <a:r>
              <a:rPr lang="ru-RU" dirty="0" smtClean="0"/>
              <a:t>– </a:t>
            </a:r>
            <a:r>
              <a:rPr lang="ru-RU" dirty="0" smtClean="0"/>
              <a:t>это </a:t>
            </a:r>
            <a:r>
              <a:rPr lang="ru-RU" dirty="0" smtClean="0"/>
              <a:t>вид</a:t>
            </a:r>
          </a:p>
          <a:p>
            <a:pPr>
              <a:buNone/>
            </a:pPr>
            <a:r>
              <a:rPr lang="ru-RU" dirty="0" smtClean="0"/>
              <a:t>психотерапии</a:t>
            </a:r>
            <a:r>
              <a:rPr lang="ru-RU" dirty="0" smtClean="0"/>
              <a:t>, </a:t>
            </a:r>
            <a:r>
              <a:rPr lang="ru-RU" dirty="0" smtClean="0"/>
              <a:t>при</a:t>
            </a:r>
          </a:p>
          <a:p>
            <a:pPr>
              <a:buNone/>
            </a:pPr>
            <a:r>
              <a:rPr lang="ru-RU" dirty="0" smtClean="0"/>
              <a:t>котором </a:t>
            </a:r>
            <a:r>
              <a:rPr lang="ru-RU" dirty="0" smtClean="0"/>
              <a:t>во время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процесса движения</a:t>
            </a:r>
          </a:p>
          <a:p>
            <a:pPr>
              <a:buNone/>
            </a:pPr>
            <a:r>
              <a:rPr lang="ru-RU" dirty="0" smtClean="0"/>
              <a:t>(танца</a:t>
            </a:r>
            <a:r>
              <a:rPr lang="ru-RU" dirty="0" smtClean="0"/>
              <a:t>) происходит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Интеграция</a:t>
            </a:r>
          </a:p>
          <a:p>
            <a:pPr>
              <a:buNone/>
            </a:pPr>
            <a:r>
              <a:rPr lang="ru-RU" dirty="0" smtClean="0"/>
              <a:t>социального,</a:t>
            </a:r>
          </a:p>
          <a:p>
            <a:pPr>
              <a:buNone/>
            </a:pPr>
            <a:r>
              <a:rPr lang="ru-RU" dirty="0" smtClean="0"/>
              <a:t>когнитивного,</a:t>
            </a:r>
          </a:p>
          <a:p>
            <a:pPr>
              <a:buNone/>
            </a:pPr>
            <a:r>
              <a:rPr lang="ru-RU" dirty="0" smtClean="0"/>
              <a:t>эмоционального </a:t>
            </a:r>
            <a:r>
              <a:rPr lang="ru-RU" dirty="0" smtClean="0"/>
              <a:t>и 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физического аспектов</a:t>
            </a:r>
          </a:p>
          <a:p>
            <a:pPr>
              <a:buNone/>
            </a:pPr>
            <a:r>
              <a:rPr lang="ru-RU" dirty="0" smtClean="0"/>
              <a:t>жизни </a:t>
            </a:r>
            <a:r>
              <a:rPr lang="ru-RU" dirty="0" smtClean="0"/>
              <a:t>человека</a:t>
            </a:r>
            <a:r>
              <a:rPr lang="ru-RU" dirty="0" smtClean="0"/>
              <a:t>.</a:t>
            </a:r>
          </a:p>
        </p:txBody>
      </p:sp>
      <p:pic>
        <p:nvPicPr>
          <p:cNvPr id="4098" name="Picture 2" descr="C:\Users\User\Desktop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84784"/>
            <a:ext cx="3384376" cy="265411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319464" y="4149080"/>
            <a:ext cx="482453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Подобный способ лечения       подходит здоровым людям и тем, кто столкнулся с эмоциональными расстройствами, психосоматическими болезнями, нарушениями коммуникативных навыков и другими проблемами</a:t>
            </a:r>
            <a:endParaRPr lang="ru-RU" sz="2200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5578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История </a:t>
            </a:r>
            <a:r>
              <a:rPr lang="ru-RU" dirty="0" smtClean="0">
                <a:latin typeface="Comic Sans MS" pitchFamily="66" charset="0"/>
              </a:rPr>
              <a:t>танцевальной</a:t>
            </a:r>
            <a:r>
              <a:rPr lang="ru-RU" dirty="0" smtClean="0"/>
              <a:t> терапии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4762872" cy="55172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Танец как форма общения своими корнями уходит в глубокую древность; в то время движение тела под определенный ритм было ритуальным действом, которое могло преследовать разные цели: начиная от социально-общинных и заканчивая целительными практиками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Движения под музыку справлялись с этими задачами на протяжении всей истории существования человечества. Лечебные свойства танца были известны среди индийских племен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Китае ряд определенных танцевально-гимнастических упражнений, например, </a:t>
            </a:r>
            <a:r>
              <a:rPr lang="ru-RU" dirty="0" err="1" smtClean="0"/>
              <a:t>Тайцзицзюань</a:t>
            </a:r>
            <a:r>
              <a:rPr lang="ru-RU" dirty="0" smtClean="0"/>
              <a:t> были популярной практикой во время лечения.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pic>
        <p:nvPicPr>
          <p:cNvPr id="3074" name="Picture 2" descr="C:\Users\User\Desktop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340768"/>
            <a:ext cx="3600399" cy="5363221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3970784" cy="5760640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В Англии в 19 столетии среди врачей существовала теория о благотворном влиянии танца на лечение болезней, связанных с физиологическим и психологическим состоянием пациента, а благодаря работам хореографов Марты </a:t>
            </a:r>
            <a:r>
              <a:rPr lang="ru-RU" dirty="0" err="1" smtClean="0"/>
              <a:t>Грэм</a:t>
            </a:r>
            <a:r>
              <a:rPr lang="ru-RU" dirty="0" smtClean="0"/>
              <a:t> и </a:t>
            </a:r>
            <a:r>
              <a:rPr lang="ru-RU" dirty="0" err="1" smtClean="0"/>
              <a:t>Дорис</a:t>
            </a:r>
            <a:r>
              <a:rPr lang="ru-RU" dirty="0" smtClean="0"/>
              <a:t> </a:t>
            </a:r>
            <a:r>
              <a:rPr lang="ru-RU" dirty="0" err="1" smtClean="0"/>
              <a:t>Хамфри</a:t>
            </a:r>
            <a:r>
              <a:rPr lang="ru-RU" dirty="0" smtClean="0"/>
              <a:t> в Великобритании были разработаны первые теории танцевально-двигательной психотерапии.</a:t>
            </a:r>
            <a:endParaRPr lang="ru-RU" dirty="0"/>
          </a:p>
        </p:txBody>
      </p:sp>
      <p:pic>
        <p:nvPicPr>
          <p:cNvPr id="5122" name="Picture 2" descr="C:\Users\User\Desktop\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764704"/>
            <a:ext cx="4176464" cy="3518453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084168" y="4365104"/>
            <a:ext cx="14734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Марта </a:t>
            </a:r>
            <a:r>
              <a:rPr lang="ru-RU" dirty="0" err="1" smtClean="0"/>
              <a:t>Грэм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Что привело к рождению </a:t>
            </a:r>
            <a:r>
              <a:rPr lang="ru-RU" dirty="0" err="1" smtClean="0">
                <a:latin typeface="Comic Sans MS" pitchFamily="66" charset="0"/>
              </a:rPr>
              <a:t>танцетерапии</a:t>
            </a:r>
            <a:r>
              <a:rPr lang="ru-RU" dirty="0" smtClean="0">
                <a:latin typeface="Comic Sans MS" pitchFamily="66" charset="0"/>
              </a:rPr>
              <a:t>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017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1.Появление </a:t>
            </a:r>
            <a:r>
              <a:rPr lang="ru-RU" dirty="0" smtClean="0"/>
              <a:t>и быстрая популяризация психоанализа в Европе и Америке, благодаря которому начали изучать бессознательные психические процессы.</a:t>
            </a:r>
          </a:p>
          <a:p>
            <a:pPr>
              <a:buNone/>
            </a:pPr>
            <a:r>
              <a:rPr lang="ru-RU" dirty="0" smtClean="0"/>
              <a:t>2.Возникновение </a:t>
            </a:r>
            <a:r>
              <a:rPr lang="ru-RU" dirty="0" smtClean="0"/>
              <a:t>нового вида танца модерн, яркими представителями которого считаются </a:t>
            </a:r>
            <a:r>
              <a:rPr lang="ru-RU" dirty="0" err="1" smtClean="0"/>
              <a:t>Айседора</a:t>
            </a:r>
            <a:r>
              <a:rPr lang="ru-RU" dirty="0" smtClean="0"/>
              <a:t> </a:t>
            </a:r>
            <a:r>
              <a:rPr lang="ru-RU" dirty="0" err="1" smtClean="0"/>
              <a:t>Дункан</a:t>
            </a:r>
            <a:r>
              <a:rPr lang="ru-RU" dirty="0" smtClean="0"/>
              <a:t>, Рудольф </a:t>
            </a:r>
            <a:r>
              <a:rPr lang="ru-RU" dirty="0" err="1" smtClean="0"/>
              <a:t>Лабан</a:t>
            </a:r>
            <a:r>
              <a:rPr lang="ru-RU" dirty="0" smtClean="0"/>
              <a:t> и Мэри </a:t>
            </a:r>
            <a:r>
              <a:rPr lang="ru-RU" dirty="0" err="1" smtClean="0"/>
              <a:t>Вигман</a:t>
            </a:r>
            <a:r>
              <a:rPr lang="ru-RU" dirty="0" smtClean="0"/>
              <a:t>. Посредством отказа от канонических форм танца, обращаясь к новым сюжетам и используя необычные танцевально-пластические средства, представители этого направления стремились к передаче личного, бессознательного опыта и индивидуального самовыражения.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Comic Sans MS" pitchFamily="66" charset="0"/>
              </a:rPr>
              <a:t>Мэрион</a:t>
            </a:r>
            <a:r>
              <a:rPr lang="ru-RU" dirty="0" smtClean="0">
                <a:latin typeface="Comic Sans MS" pitchFamily="66" charset="0"/>
              </a:rPr>
              <a:t> Чейз – родоначальница </a:t>
            </a:r>
            <a:r>
              <a:rPr lang="ru-RU" dirty="0" err="1" smtClean="0">
                <a:latin typeface="Comic Sans MS" pitchFamily="66" charset="0"/>
              </a:rPr>
              <a:t>танцтерапии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Занимаясь с учениками танцем, </a:t>
            </a:r>
            <a:r>
              <a:rPr lang="ru-RU" dirty="0" err="1" smtClean="0"/>
              <a:t>Мэрион</a:t>
            </a:r>
            <a:r>
              <a:rPr lang="ru-RU" dirty="0" smtClean="0"/>
              <a:t> обратила внимание на разделение между учащимися: если одни акцентировали внимание непосредственно на технике танца, то других занимала чувственная составляющая и самовыражение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Работая с детьми и подростками в разных учебных заведениях, ей удалось произвести должное впечатление на психологов, чтобы ее методику лечения начали принимать всерьез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После этого она занималась танцевально-двигательной терапией с людьми, которые испытывали как психологические, так и двигательные </a:t>
            </a:r>
            <a:r>
              <a:rPr lang="ru-RU" dirty="0" smtClean="0"/>
              <a:t>проблемы.</a:t>
            </a:r>
          </a:p>
          <a:p>
            <a:r>
              <a:rPr lang="ru-RU" i="1" dirty="0" smtClean="0"/>
              <a:t>Как независимая дисциплина танцевальная терапия начала развиваться после 1966 года, когда была создана Американская ассоциация танцевальной психотерапии.</a:t>
            </a:r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629816"/>
          </a:xfrm>
        </p:spPr>
        <p:txBody>
          <a:bodyPr>
            <a:noAutofit/>
          </a:bodyPr>
          <a:lstStyle/>
          <a:p>
            <a:r>
              <a:rPr lang="ru-RU" sz="3400" dirty="0" smtClean="0">
                <a:latin typeface="Comic Sans MS" pitchFamily="66" charset="0"/>
              </a:rPr>
              <a:t>Преимущества и особенности метода</a:t>
            </a:r>
            <a:endParaRPr lang="ru-RU" sz="3400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Главным образом к </a:t>
            </a:r>
            <a:r>
              <a:rPr lang="ru-RU" dirty="0" err="1" smtClean="0"/>
              <a:t>танцетерапии</a:t>
            </a:r>
            <a:r>
              <a:rPr lang="ru-RU" dirty="0" smtClean="0"/>
              <a:t> обращаются люди, познающие окружающий мир и определяющие в нем свое место посредством движения, через свое тело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Не ощущая контакта со своим телом, люди теряют связь со своим глубоким, живым и творческим началом, связь с собственной природой. Принципы и цели танцевально-двигательной терапии, на основе которых строится методика лечения, заключаются в следующем:</a:t>
            </a:r>
          </a:p>
          <a:p>
            <a:pPr>
              <a:buNone/>
            </a:pPr>
            <a:r>
              <a:rPr lang="ru-RU" dirty="0" smtClean="0"/>
              <a:t>1. Происходит </a:t>
            </a:r>
            <a:r>
              <a:rPr lang="ru-RU" dirty="0" smtClean="0"/>
              <a:t>интеграция телесного и психического опыта. Возникает целостность мыслительных, поведенческих процессов и эмоциональной вовлеченности личности. Изменения в одном аспекте влекут за собой изменения в других.</a:t>
            </a:r>
          </a:p>
          <a:p>
            <a:pPr>
              <a:buNone/>
            </a:pPr>
            <a:r>
              <a:rPr lang="ru-RU" dirty="0" smtClean="0"/>
              <a:t>2. С </a:t>
            </a:r>
            <a:r>
              <a:rPr lang="ru-RU" dirty="0" smtClean="0"/>
              <a:t>помощью танца можно осуществлять коммуникацию на трех уровнях: с миром как таковым, с другими участниками группы, с самим собой. При этом создается единая и собственная система общения.</a:t>
            </a:r>
          </a:p>
          <a:p>
            <a:pPr>
              <a:buNone/>
            </a:pPr>
            <a:r>
              <a:rPr lang="ru-RU" dirty="0" smtClean="0"/>
              <a:t>3. Движение </a:t>
            </a:r>
            <a:r>
              <a:rPr lang="ru-RU" dirty="0" smtClean="0"/>
              <a:t>позволяет раскрыть творческий потенциал, которое есть суть и первопричина энергии человека</a:t>
            </a:r>
            <a:r>
              <a:rPr lang="ru-RU" dirty="0" smtClean="0"/>
              <a:t>.</a:t>
            </a:r>
            <a:endParaRPr lang="ru-RU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62981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Что дает </a:t>
            </a:r>
            <a:r>
              <a:rPr lang="ru-RU" dirty="0" err="1" smtClean="0">
                <a:latin typeface="Comic Sans MS" pitchFamily="66" charset="0"/>
              </a:rPr>
              <a:t>тенец</a:t>
            </a:r>
            <a:r>
              <a:rPr lang="ru-RU" dirty="0" smtClean="0">
                <a:latin typeface="Comic Sans MS" pitchFamily="66" charset="0"/>
              </a:rPr>
              <a:t>: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19256" cy="3384376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Улучшается физическое и эмоциональное состояние.</a:t>
            </a:r>
          </a:p>
          <a:p>
            <a:r>
              <a:rPr lang="ru-RU" dirty="0" smtClean="0"/>
              <a:t>Повышается самооценка и чувство собственного достоинства, человек учиться по-новому доверять себе и выстраивает собственный благоприятный образ.</a:t>
            </a:r>
          </a:p>
          <a:p>
            <a:r>
              <a:rPr lang="ru-RU" dirty="0" smtClean="0"/>
              <a:t>Важным для взаимоотношений с собой и с другими становится опыт интеграции чувств, мышления и движения.</a:t>
            </a:r>
          </a:p>
          <a:p>
            <a:r>
              <a:rPr lang="ru-RU" dirty="0" smtClean="0"/>
              <a:t>Кроме этого, в случаях групповой терапии у пациентов с психологическими проблемами налаживается процесс взаимодействия с людьми, происходит обучение новым навыкам в общении.</a:t>
            </a:r>
          </a:p>
          <a:p>
            <a:endParaRPr lang="ru-RU" dirty="0"/>
          </a:p>
        </p:txBody>
      </p:sp>
      <p:pic>
        <p:nvPicPr>
          <p:cNvPr id="6146" name="Picture 2" descr="C:\Users\User\Desktop\Anri_Matiss_Tan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365104"/>
            <a:ext cx="3096344" cy="213260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105</TotalTime>
  <Words>810</Words>
  <Application>Microsoft Office PowerPoint</Application>
  <PresentationFormat>Экран (4:3)</PresentationFormat>
  <Paragraphs>62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Танцевальная терапия</vt:lpstr>
      <vt:lpstr>Слайд 2</vt:lpstr>
      <vt:lpstr>Характеристика танцтерапии</vt:lpstr>
      <vt:lpstr>История танцевальной терапии</vt:lpstr>
      <vt:lpstr>Слайд 5</vt:lpstr>
      <vt:lpstr>Что привело к рождению танцетерапии:</vt:lpstr>
      <vt:lpstr>Мэрион Чейз – родоначальница танцтерапии</vt:lpstr>
      <vt:lpstr>Преимущества и особенности метода</vt:lpstr>
      <vt:lpstr>Что дает тенец:</vt:lpstr>
      <vt:lpstr>Классификации</vt:lpstr>
      <vt:lpstr>Слайд 11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Танцевальная терапия</dc:title>
  <dc:creator>User</dc:creator>
  <cp:lastModifiedBy>User</cp:lastModifiedBy>
  <cp:revision>11</cp:revision>
  <dcterms:created xsi:type="dcterms:W3CDTF">2017-03-11T10:02:04Z</dcterms:created>
  <dcterms:modified xsi:type="dcterms:W3CDTF">2017-03-11T11:47:55Z</dcterms:modified>
</cp:coreProperties>
</file>